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64" r:id="rId3"/>
    <p:sldId id="268" r:id="rId4"/>
    <p:sldId id="265" r:id="rId5"/>
    <p:sldId id="266" r:id="rId6"/>
    <p:sldId id="267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093C4-F5CC-490F-B659-7F547C69CE04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EF60B-FF05-4FA0-A877-568C0621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204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21" marR="0" lvl="2" indent="-17142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P = 4(L</a:t>
            </a:r>
            <a:r>
              <a:rPr lang="en-US" baseline="-25000" dirty="0" smtClean="0"/>
              <a:t>1</a:t>
            </a:r>
            <a:r>
              <a:rPr lang="en-US" dirty="0" smtClean="0"/>
              <a:t> + L</a:t>
            </a:r>
            <a:r>
              <a:rPr lang="en-US" baseline="-25000" dirty="0" smtClean="0"/>
              <a:t>2</a:t>
            </a:r>
            <a:r>
              <a:rPr lang="en-US" dirty="0" smtClean="0"/>
              <a:t> + L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7EDFE-271D-4276-89CF-FB4E1A8A786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727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21" indent="-17142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7EDFE-271D-4276-89CF-FB4E1A8A7860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727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21" marR="0" lvl="2" indent="-17142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P = 4(L</a:t>
            </a:r>
            <a:r>
              <a:rPr lang="en-US" baseline="-25000" dirty="0" smtClean="0"/>
              <a:t>1</a:t>
            </a:r>
            <a:r>
              <a:rPr lang="en-US" dirty="0" smtClean="0"/>
              <a:t> + L</a:t>
            </a:r>
            <a:r>
              <a:rPr lang="en-US" baseline="-25000" dirty="0" smtClean="0"/>
              <a:t>2</a:t>
            </a:r>
            <a:r>
              <a:rPr lang="en-US" dirty="0" smtClean="0"/>
              <a:t> + L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7EDFE-271D-4276-89CF-FB4E1A8A7860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727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21" marR="0" lvl="2" indent="-17142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P = 4(L</a:t>
            </a:r>
            <a:r>
              <a:rPr lang="en-US" baseline="-25000" dirty="0" smtClean="0"/>
              <a:t>1</a:t>
            </a:r>
            <a:r>
              <a:rPr lang="en-US" dirty="0" smtClean="0"/>
              <a:t> + L</a:t>
            </a:r>
            <a:r>
              <a:rPr lang="en-US" baseline="-25000" dirty="0" smtClean="0"/>
              <a:t>2</a:t>
            </a:r>
            <a:r>
              <a:rPr lang="en-US" dirty="0" smtClean="0"/>
              <a:t> + L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7EDFE-271D-4276-89CF-FB4E1A8A7860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727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21" marR="0" lvl="2" indent="-17142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P = 4(L</a:t>
            </a:r>
            <a:r>
              <a:rPr lang="en-US" baseline="-25000" dirty="0" smtClean="0"/>
              <a:t>1</a:t>
            </a:r>
            <a:r>
              <a:rPr lang="en-US" dirty="0" smtClean="0"/>
              <a:t> + L</a:t>
            </a:r>
            <a:r>
              <a:rPr lang="en-US" baseline="-25000" dirty="0" smtClean="0"/>
              <a:t>2</a:t>
            </a:r>
            <a:r>
              <a:rPr lang="en-US" dirty="0" smtClean="0"/>
              <a:t> + L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7EDFE-271D-4276-89CF-FB4E1A8A7860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7277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21" indent="-17142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7EDFE-271D-4276-89CF-FB4E1A8A7860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727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3377-7BF5-455C-AE5E-4FCF3AD6DA09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B5B4-0FC4-48B3-A8A4-4F28FD19B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55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3377-7BF5-455C-AE5E-4FCF3AD6DA09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B5B4-0FC4-48B3-A8A4-4F28FD19B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210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3377-7BF5-455C-AE5E-4FCF3AD6DA09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B5B4-0FC4-48B3-A8A4-4F28FD19B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71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582E9A-9324-4221-A92D-91EE2EFBDB17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ED702D3-432C-4F4A-BD78-27509B762B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26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82E9A-9324-4221-A92D-91EE2EFBDB17}" type="datetimeFigureOut">
              <a:rPr lang="en-US" smtClean="0">
                <a:solidFill>
                  <a:prstClr val="black"/>
                </a:solidFill>
              </a:rPr>
              <a:pPr/>
              <a:t>3/2/2013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D702D3-432C-4F4A-BD78-27509B762B8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20903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82E9A-9324-4221-A92D-91EE2EFBDB17}" type="datetimeFigureOut">
              <a:rPr lang="en-US" smtClean="0">
                <a:solidFill>
                  <a:prstClr val="white"/>
                </a:solidFill>
              </a:rPr>
              <a:pPr/>
              <a:t>3/2/2013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D702D3-432C-4F4A-BD78-27509B762B8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3528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82E9A-9324-4221-A92D-91EE2EFBDB17}" type="datetimeFigureOut">
              <a:rPr lang="en-US" smtClean="0">
                <a:solidFill>
                  <a:prstClr val="white"/>
                </a:solidFill>
              </a:rPr>
              <a:pPr/>
              <a:t>3/2/2013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D702D3-432C-4F4A-BD78-27509B762B8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138603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82E9A-9324-4221-A92D-91EE2EFBDB17}" type="datetimeFigureOut">
              <a:rPr lang="en-US" smtClean="0">
                <a:solidFill>
                  <a:prstClr val="black"/>
                </a:solidFill>
              </a:rPr>
              <a:pPr/>
              <a:t>3/2/2013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D702D3-432C-4F4A-BD78-27509B762B8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7325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82E9A-9324-4221-A92D-91EE2EFBDB17}" type="datetimeFigureOut">
              <a:rPr lang="en-US" smtClean="0">
                <a:solidFill>
                  <a:prstClr val="white"/>
                </a:solidFill>
              </a:rPr>
              <a:pPr/>
              <a:t>3/2/2013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D702D3-432C-4F4A-BD78-27509B762B8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236688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82E9A-9324-4221-A92D-91EE2EFBDB17}" type="datetimeFigureOut">
              <a:rPr lang="en-US" smtClean="0">
                <a:solidFill>
                  <a:prstClr val="black"/>
                </a:solidFill>
              </a:rPr>
              <a:pPr/>
              <a:t>3/2/2013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D702D3-432C-4F4A-BD78-27509B762B8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0236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2582E9A-9324-4221-A92D-91EE2EFBDB17}" type="datetimeFigureOut">
              <a:rPr lang="en-US" smtClean="0">
                <a:solidFill>
                  <a:prstClr val="black"/>
                </a:solidFill>
              </a:rPr>
              <a:pPr/>
              <a:t>3/2/2013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D702D3-432C-4F4A-BD78-27509B762B8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0696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3377-7BF5-455C-AE5E-4FCF3AD6DA09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B5B4-0FC4-48B3-A8A4-4F28FD19B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981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582E9A-9324-4221-A92D-91EE2EFBDB17}" type="datetimeFigureOut">
              <a:rPr lang="en-US" smtClean="0">
                <a:solidFill>
                  <a:prstClr val="white"/>
                </a:solidFill>
              </a:rPr>
              <a:pPr/>
              <a:t>3/2/2013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ED702D3-432C-4F4A-BD78-27509B762B8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9451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82E9A-9324-4221-A92D-91EE2EFBDB17}" type="datetimeFigureOut">
              <a:rPr lang="en-US" smtClean="0">
                <a:solidFill>
                  <a:prstClr val="black"/>
                </a:solidFill>
              </a:rPr>
              <a:pPr/>
              <a:t>3/2/2013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D702D3-432C-4F4A-BD78-27509B762B8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7680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82E9A-9324-4221-A92D-91EE2EFBDB17}" type="datetimeFigureOut">
              <a:rPr lang="en-US" smtClean="0">
                <a:solidFill>
                  <a:prstClr val="black"/>
                </a:solidFill>
              </a:rPr>
              <a:pPr/>
              <a:t>3/2/2013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D702D3-432C-4F4A-BD78-27509B762B8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91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3377-7BF5-455C-AE5E-4FCF3AD6DA09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B5B4-0FC4-48B3-A8A4-4F28FD19B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907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3377-7BF5-455C-AE5E-4FCF3AD6DA09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B5B4-0FC4-48B3-A8A4-4F28FD19B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22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3377-7BF5-455C-AE5E-4FCF3AD6DA09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B5B4-0FC4-48B3-A8A4-4F28FD19B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13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3377-7BF5-455C-AE5E-4FCF3AD6DA09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B5B4-0FC4-48B3-A8A4-4F28FD19B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9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3377-7BF5-455C-AE5E-4FCF3AD6DA09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B5B4-0FC4-48B3-A8A4-4F28FD19B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344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3377-7BF5-455C-AE5E-4FCF3AD6DA09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B5B4-0FC4-48B3-A8A4-4F28FD19B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00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3377-7BF5-455C-AE5E-4FCF3AD6DA09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B5B4-0FC4-48B3-A8A4-4F28FD19B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01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83377-7BF5-455C-AE5E-4FCF3AD6DA09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AB5B4-0FC4-48B3-A8A4-4F28FD19B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91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2582E9A-9324-4221-A92D-91EE2EFBDB17}" type="datetimeFigureOut">
              <a:rPr lang="en-US" smtClean="0">
                <a:solidFill>
                  <a:prstClr val="black"/>
                </a:solidFill>
              </a:rPr>
              <a:pPr/>
              <a:t>3/2/2013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ED702D3-432C-4F4A-BD78-27509B762B8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348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052154"/>
              </p:ext>
            </p:extLst>
          </p:nvPr>
        </p:nvGraphicFramePr>
        <p:xfrm>
          <a:off x="152400" y="117940"/>
          <a:ext cx="8915399" cy="6587660"/>
        </p:xfrm>
        <a:graphic>
          <a:graphicData uri="http://schemas.openxmlformats.org/drawingml/2006/table">
            <a:tbl>
              <a:tblPr/>
              <a:tblGrid>
                <a:gridCol w="190338"/>
                <a:gridCol w="1714662"/>
                <a:gridCol w="1371600"/>
                <a:gridCol w="1371600"/>
                <a:gridCol w="2590800"/>
                <a:gridCol w="1676399"/>
              </a:tblGrid>
              <a:tr h="16752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Water Strider Body Segment </a:t>
                      </a:r>
                      <a:r>
                        <a:rPr lang="en-US" sz="16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Dimensions</a:t>
                      </a:r>
                      <a:endParaRPr lang="en-US" sz="1600" b="1" i="1" u="none" strike="noStrike" dirty="0">
                        <a:solidFill>
                          <a:srgbClr val="FFFFFF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Body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Radius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(mm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)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Length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(mm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)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Contact Perimeter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(mm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)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Volume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(mm</a:t>
                      </a:r>
                      <a:r>
                        <a:rPr lang="en-US" sz="1600" b="1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3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)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Head Hemisphere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0.55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0.348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Body Cylinder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0.55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6.4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6.082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Tail Cone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0.55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2.6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0.824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6752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Leg 1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1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2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0.008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3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6752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Leg 2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1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4.5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2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4.5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3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3.0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6752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Leg 3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1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3.0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2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3.0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3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2.0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0.003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                         Total </a:t>
                      </a:r>
                      <a:r>
                        <a:rPr lang="en-US" sz="1600" b="1" i="1" u="none" strike="noStrike" dirty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Contact Perimeter*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</a:t>
                      </a:r>
                      <a:endParaRPr lang="en-US" sz="1600" dirty="0"/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67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                                       Total </a:t>
                      </a:r>
                      <a:r>
                        <a:rPr lang="en-US" sz="1600" b="1" i="1" u="none" strike="noStrike" dirty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Volume**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7.61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                                       Body </a:t>
                      </a:r>
                      <a:r>
                        <a:rPr lang="en-US" sz="1600" b="1" i="1" u="none" strike="noStrike" dirty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Mass </a:t>
                      </a:r>
                      <a:r>
                        <a:rPr lang="en-US" sz="16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(g</a:t>
                      </a:r>
                      <a:r>
                        <a:rPr lang="en-US" sz="1600" b="1" i="1" u="none" strike="noStrike" dirty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)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0.009132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40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*Contact perimeter for Legs 1, 2, &amp; 3 must be multiplied by 2 to account for the legs on either side of the body.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40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**Total volume must include the volume of the body and the volume of the legs multiplied by 2 to account for the legs on either side of the body.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322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06690"/>
                <a:ext cx="8229600" cy="4525963"/>
              </a:xfrm>
            </p:spPr>
            <p:txBody>
              <a:bodyPr/>
              <a:lstStyle/>
              <a:p>
                <a:r>
                  <a:rPr lang="en-US" dirty="0" smtClean="0"/>
                  <a:t>Water striders</a:t>
                </a:r>
              </a:p>
              <a:p>
                <a:pPr lvl="1"/>
                <a:r>
                  <a:rPr lang="en-US" dirty="0" smtClean="0"/>
                  <a:t>Given</a:t>
                </a:r>
                <a:endParaRPr lang="en-US" dirty="0"/>
              </a:p>
              <a:p>
                <a:pPr lvl="2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=0.009132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𝑔𝑟𝑎𝑚𝑠</m:t>
                    </m:r>
                  </m:oMath>
                </a14:m>
                <a:endParaRPr lang="en-US" i="1" dirty="0">
                  <a:latin typeface="Cambria Math"/>
                </a:endParaRPr>
              </a:p>
              <a:p>
                <a:pPr lvl="2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𝑔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=0.0098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𝑚𝑚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/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𝑚𝑠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baseline="30000" dirty="0"/>
              </a:p>
              <a:p>
                <a:pPr lvl="2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sym typeface="Symbol"/>
                      </a:rPr>
                      <m:t></m:t>
                    </m:r>
                    <m:r>
                      <a:rPr lang="en-US" i="1">
                        <a:latin typeface="Cambria Math"/>
                        <a:ea typeface="Cambria Math"/>
                        <a:sym typeface="Symbol"/>
                      </a:rPr>
                      <m:t>=0.000067 </m:t>
                    </m:r>
                    <m:r>
                      <a:rPr lang="en-US" i="1">
                        <a:latin typeface="Cambria Math"/>
                        <a:ea typeface="Cambria Math"/>
                        <a:sym typeface="Symbol"/>
                      </a:rPr>
                      <m:t>𝑁</m:t>
                    </m:r>
                    <m:r>
                      <a:rPr lang="en-US" i="1">
                        <a:latin typeface="Cambria Math"/>
                        <a:ea typeface="Cambria Math"/>
                        <a:sym typeface="Symbol"/>
                      </a:rPr>
                      <m:t>/</m:t>
                    </m:r>
                    <m:r>
                      <a:rPr lang="en-US" i="1">
                        <a:latin typeface="Cambria Math"/>
                        <a:ea typeface="Cambria Math"/>
                        <a:sym typeface="Symbol"/>
                      </a:rPr>
                      <m:t>𝑚𝑚</m:t>
                    </m:r>
                  </m:oMath>
                </a14:m>
                <a:endParaRPr lang="en-US" dirty="0">
                  <a:ea typeface="Cambria Math"/>
                  <a:sym typeface="Symbol"/>
                </a:endParaRPr>
              </a:p>
              <a:p>
                <a:pPr lvl="2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𝑃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=24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𝑚𝑚</m:t>
                    </m:r>
                    <m:r>
                      <m:rPr>
                        <m:nor/>
                      </m:rPr>
                      <a:rPr lang="en-US" dirty="0">
                        <a:ea typeface="Cambria Math"/>
                        <a:sym typeface="Symbol"/>
                      </a:rPr>
                      <m:t> </m:t>
                    </m:r>
                  </m:oMath>
                </a14:m>
                <a:endParaRPr lang="en-US" dirty="0">
                  <a:ea typeface="Cambria Math"/>
                  <a:sym typeface="Symbol"/>
                </a:endParaRPr>
              </a:p>
              <a:p>
                <a:pPr marL="630936" lvl="2" indent="0">
                  <a:buNone/>
                </a:pPr>
                <a:endParaRPr lang="en-US" dirty="0" smtClean="0"/>
              </a:p>
              <a:p>
                <a:pPr marL="850392" lvl="1" indent="-457200">
                  <a:buFont typeface="+mj-lt"/>
                  <a:buAutoNum type="arabicParenR" startAt="3"/>
                </a:pPr>
                <a:r>
                  <a:rPr lang="en-US" dirty="0" smtClean="0"/>
                  <a:t>Find </a:t>
                </a:r>
                <a:r>
                  <a:rPr lang="en-US" dirty="0"/>
                  <a:t>the </a:t>
                </a:r>
                <a:r>
                  <a:rPr lang="en-US" dirty="0" smtClean="0"/>
                  <a:t>ratio of body weight to surface tension force for the water strider.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𝑐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𝑏𝑜𝑑𝑦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𝑤𝑒𝑖𝑔h𝑡</m:t>
                        </m:r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𝑠𝑢𝑟𝑓𝑎𝑐𝑒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𝑡𝑒𝑛𝑠𝑖𝑜𝑛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𝑓𝑜𝑟𝑐𝑒</m:t>
                        </m:r>
                      </m:den>
                    </m:f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𝑚𝑔</m:t>
                        </m:r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  <a:sym typeface="Symbol"/>
                          </a:rPr>
                          <m:t>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𝑃</m:t>
                        </m:r>
                      </m:den>
                    </m:f>
                    <m:r>
                      <a:rPr lang="en-US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0.009132×0.0098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0.000067×24</m:t>
                        </m:r>
                      </m:den>
                    </m:f>
                    <m:r>
                      <a:rPr lang="en-US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0.056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06690"/>
                <a:ext cx="8229600" cy="4525963"/>
              </a:xfrm>
              <a:blipFill rotWithShape="1">
                <a:blip r:embed="rId3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Math &amp; Nature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15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80386"/>
              </p:ext>
            </p:extLst>
          </p:nvPr>
        </p:nvGraphicFramePr>
        <p:xfrm>
          <a:off x="152400" y="117940"/>
          <a:ext cx="8915399" cy="6650506"/>
        </p:xfrm>
        <a:graphic>
          <a:graphicData uri="http://schemas.openxmlformats.org/drawingml/2006/table">
            <a:tbl>
              <a:tblPr/>
              <a:tblGrid>
                <a:gridCol w="190338"/>
                <a:gridCol w="1714662"/>
                <a:gridCol w="1371600"/>
                <a:gridCol w="1371600"/>
                <a:gridCol w="2590800"/>
                <a:gridCol w="1676399"/>
              </a:tblGrid>
              <a:tr h="16752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Water Strider Body Segment </a:t>
                      </a:r>
                      <a:r>
                        <a:rPr lang="en-US" sz="16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Dimensions x 2</a:t>
                      </a:r>
                      <a:endParaRPr lang="en-US" sz="1600" b="1" i="1" u="none" strike="noStrike" dirty="0">
                        <a:solidFill>
                          <a:srgbClr val="FFFFFF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Body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Radius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(mm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)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Length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(mm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)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Contact Perimeter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(mm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)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Volume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(mm</a:t>
                      </a:r>
                      <a:r>
                        <a:rPr lang="en-US" sz="1600" b="1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3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)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Head Hemisphere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2.788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Body Cylinder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12.8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48.657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Tail Cone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5.2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6.589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6752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Leg 1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1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3.0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0.241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2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3.0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3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2.0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6752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Leg 2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1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9.0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0.724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2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9.0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0.181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3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6.0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6752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Leg 3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1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6.0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0.121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2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6.0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3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4.0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                         Total </a:t>
                      </a:r>
                      <a:r>
                        <a:rPr lang="en-US" sz="1600" b="1" i="1" u="none" strike="noStrike" dirty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Contact Perimeter*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48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67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                                       Total </a:t>
                      </a:r>
                      <a:r>
                        <a:rPr lang="en-US" sz="1600" b="1" i="1" u="none" strike="noStrike" dirty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Volume**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60.868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                                       Body </a:t>
                      </a:r>
                      <a:r>
                        <a:rPr lang="en-US" sz="1600" b="1" i="1" u="none" strike="noStrike" dirty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Mass </a:t>
                      </a:r>
                      <a:r>
                        <a:rPr lang="en-US" sz="16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(g</a:t>
                      </a:r>
                      <a:r>
                        <a:rPr lang="en-US" sz="1600" b="1" i="1" u="none" strike="noStrike" dirty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)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0.0730416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40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*Contact perimeter for Legs 1, 2, &amp; 3 must be multiplied by 2 to account for the legs on either side of the body.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40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**Total volume must include the volume of the body and the volume of the legs multiplied by 2 to account for the legs on either side of the body.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99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313931"/>
              </p:ext>
            </p:extLst>
          </p:nvPr>
        </p:nvGraphicFramePr>
        <p:xfrm>
          <a:off x="152400" y="117940"/>
          <a:ext cx="8915399" cy="6650506"/>
        </p:xfrm>
        <a:graphic>
          <a:graphicData uri="http://schemas.openxmlformats.org/drawingml/2006/table">
            <a:tbl>
              <a:tblPr/>
              <a:tblGrid>
                <a:gridCol w="190338"/>
                <a:gridCol w="1714662"/>
                <a:gridCol w="1371600"/>
                <a:gridCol w="1371600"/>
                <a:gridCol w="2590800"/>
                <a:gridCol w="1676399"/>
              </a:tblGrid>
              <a:tr h="16752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Water Strider Body Segment </a:t>
                      </a:r>
                      <a:r>
                        <a:rPr lang="en-US" sz="16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Dimensions x 4</a:t>
                      </a:r>
                      <a:endParaRPr lang="en-US" sz="1600" b="1" i="1" u="none" strike="noStrike" dirty="0">
                        <a:solidFill>
                          <a:srgbClr val="FFFFFF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Body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Radius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(mm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)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Length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(mm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)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Contact Perimeter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(mm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)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Volume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(mm</a:t>
                      </a:r>
                      <a:r>
                        <a:rPr lang="en-US" sz="1600" b="1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3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)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Head Hemisphere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2.2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22.301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Body Cylinder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2.2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25.6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389.256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Tail Cone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2.2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10.4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52.712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6752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Leg 1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1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1.930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2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0.483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3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0.080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6752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Leg 2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1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5.791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2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1.448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3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0.241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6752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Leg 3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1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0.965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2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0.241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3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0.161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                         Total </a:t>
                      </a:r>
                      <a:r>
                        <a:rPr lang="en-US" sz="1600" b="1" i="1" u="none" strike="noStrike" dirty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Contact Perimeter*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96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67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                                       Total </a:t>
                      </a:r>
                      <a:r>
                        <a:rPr lang="en-US" sz="1600" b="1" i="1" u="none" strike="noStrike" dirty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Volume**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486.949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                                       Body </a:t>
                      </a:r>
                      <a:r>
                        <a:rPr lang="en-US" sz="1600" b="1" i="1" u="none" strike="noStrike" dirty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Mass </a:t>
                      </a:r>
                      <a:r>
                        <a:rPr lang="en-US" sz="16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(g</a:t>
                      </a:r>
                      <a:r>
                        <a:rPr lang="en-US" sz="1600" b="1" i="1" u="none" strike="noStrike" dirty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)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0.5843388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40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*Contact perimeter for Legs 1, 2, &amp; 3 must be multiplied by 2 to account for the legs on either side of the body.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40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**Total volume must include the volume of the body and the volume of the legs multiplied by 2 to account for the legs on either side of the body.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22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074821"/>
              </p:ext>
            </p:extLst>
          </p:nvPr>
        </p:nvGraphicFramePr>
        <p:xfrm>
          <a:off x="152400" y="117940"/>
          <a:ext cx="8915399" cy="6650506"/>
        </p:xfrm>
        <a:graphic>
          <a:graphicData uri="http://schemas.openxmlformats.org/drawingml/2006/table">
            <a:tbl>
              <a:tblPr/>
              <a:tblGrid>
                <a:gridCol w="190338"/>
                <a:gridCol w="1714662"/>
                <a:gridCol w="1371600"/>
                <a:gridCol w="1371600"/>
                <a:gridCol w="2590800"/>
                <a:gridCol w="1676399"/>
              </a:tblGrid>
              <a:tr h="16752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Water Strider Body Segment </a:t>
                      </a:r>
                      <a:r>
                        <a:rPr lang="en-US" sz="16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Dimensions x 8</a:t>
                      </a:r>
                      <a:endParaRPr lang="en-US" sz="1600" b="1" i="1" u="none" strike="noStrike" dirty="0">
                        <a:solidFill>
                          <a:srgbClr val="FFFFFF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Body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Radius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(mm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)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Length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(mm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)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Contact Perimeter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(mm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)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Volume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(mm</a:t>
                      </a:r>
                      <a:r>
                        <a:rPr lang="en-US" sz="1600" b="1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3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)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Head Hemisphere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4.4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178.409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Body Cylinder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4.4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51.2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3114.047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Tail Cone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4.4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20.8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421.694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6752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Leg 1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1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0.64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15.442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2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3.860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3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0.643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6752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Leg 2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1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0.64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46.325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2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11.581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3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48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1.930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6752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Leg 3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1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7.721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2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1.930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3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1.287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                         Total </a:t>
                      </a:r>
                      <a:r>
                        <a:rPr lang="en-US" sz="1600" b="1" i="1" u="none" strike="noStrike" dirty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Contact Perimeter*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192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67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                                       Total </a:t>
                      </a:r>
                      <a:r>
                        <a:rPr lang="en-US" sz="1600" b="1" i="1" u="none" strike="noStrike" dirty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Volume**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3895.588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                                       Body </a:t>
                      </a:r>
                      <a:r>
                        <a:rPr lang="en-US" sz="1600" b="1" i="1" u="none" strike="noStrike" dirty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Mass </a:t>
                      </a:r>
                      <a:r>
                        <a:rPr lang="en-US" sz="16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(g</a:t>
                      </a:r>
                      <a:r>
                        <a:rPr lang="en-US" sz="1600" b="1" i="1" u="none" strike="noStrike" dirty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)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4.6747056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40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*Contact perimeter for Legs 1, 2, &amp; 3 must be multiplied by 2 to account for the legs on either side of the body.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40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**Total volume must include the volume of the body and the volume of the legs multiplied by 2 to account for the legs on either side of the body.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463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06690"/>
                <a:ext cx="8229600" cy="4525963"/>
              </a:xfrm>
            </p:spPr>
            <p:txBody>
              <a:bodyPr>
                <a:noAutofit/>
              </a:bodyPr>
              <a:lstStyle/>
              <a:p>
                <a:r>
                  <a:rPr lang="en-US" dirty="0" smtClean="0"/>
                  <a:t>Water striders</a:t>
                </a:r>
              </a:p>
              <a:p>
                <a:pPr marL="850392" lvl="1" indent="-457200">
                  <a:buFont typeface="+mj-lt"/>
                  <a:buAutoNum type="arabicParenR" startAt="4"/>
                </a:pPr>
                <a:r>
                  <a:rPr lang="en-US" dirty="0" smtClean="0"/>
                  <a:t>How </a:t>
                </a:r>
                <a:r>
                  <a:rPr lang="en-US" dirty="0"/>
                  <a:t>big can a water strider get and still stay afloat</a:t>
                </a:r>
                <a:r>
                  <a:rPr lang="en-US" dirty="0" smtClean="0"/>
                  <a:t>?</a:t>
                </a:r>
              </a:p>
              <a:p>
                <a:pPr lvl="2"/>
                <a:r>
                  <a:rPr lang="en-US" dirty="0" smtClean="0"/>
                  <a:t>At 2X</a:t>
                </a:r>
              </a:p>
              <a:p>
                <a:pPr lvl="3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𝑐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𝑏𝑜𝑑𝑦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𝑤𝑒𝑖𝑔h𝑡</m:t>
                        </m:r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𝑠𝑢𝑟𝑓𝑎𝑐𝑒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𝑡𝑒𝑛𝑠𝑖𝑜𝑛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𝑓𝑜𝑟𝑐𝑒</m:t>
                        </m:r>
                      </m:den>
                    </m:f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𝑚𝑔</m:t>
                        </m:r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  <a:sym typeface="Symbol"/>
                          </a:rPr>
                          <m:t>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𝑃</m:t>
                        </m:r>
                      </m:den>
                    </m:f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0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.0730416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0.00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98</m:t>
                        </m:r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0.0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000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67×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48</m:t>
                        </m:r>
                      </m:den>
                    </m:f>
                    <m:r>
                      <a:rPr lang="en-US" i="1">
                        <a:latin typeface="Cambria Math"/>
                        <a:ea typeface="Cambria Math"/>
                      </a:rPr>
                      <m:t>=0.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223</m:t>
                    </m:r>
                  </m:oMath>
                </a14:m>
                <a:endParaRPr lang="en-US" dirty="0"/>
              </a:p>
              <a:p>
                <a:pPr lvl="3"/>
                <a:endParaRPr lang="en-US" dirty="0" smtClean="0"/>
              </a:p>
              <a:p>
                <a:pPr lvl="2"/>
                <a:r>
                  <a:rPr lang="en-US" dirty="0" smtClean="0"/>
                  <a:t>At 4X</a:t>
                </a:r>
              </a:p>
              <a:p>
                <a:pPr lvl="3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𝑐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𝑏𝑜𝑑𝑦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𝑤𝑒𝑖𝑔h𝑡</m:t>
                        </m:r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𝑠𝑢𝑟𝑓𝑎𝑐𝑒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𝑡𝑒𝑛𝑠𝑖𝑜𝑛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𝑓𝑜𝑟𝑐𝑒</m:t>
                        </m:r>
                      </m:den>
                    </m:f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𝑚𝑔</m:t>
                        </m:r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  <a:sym typeface="Symbol"/>
                          </a:rPr>
                          <m:t>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𝑃</m:t>
                        </m:r>
                      </m:den>
                    </m:f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0.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5843388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0.00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98</m:t>
                        </m:r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0.0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000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67×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96</m:t>
                        </m:r>
                      </m:den>
                    </m:f>
                    <m:r>
                      <a:rPr lang="en-US" i="1">
                        <a:latin typeface="Cambria Math"/>
                        <a:ea typeface="Cambria Math"/>
                      </a:rPr>
                      <m:t>=0.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890</m:t>
                    </m:r>
                  </m:oMath>
                </a14:m>
                <a:endParaRPr lang="en-US" dirty="0"/>
              </a:p>
              <a:p>
                <a:pPr lvl="3"/>
                <a:endParaRPr lang="en-US" dirty="0" smtClean="0"/>
              </a:p>
              <a:p>
                <a:pPr lvl="2"/>
                <a:r>
                  <a:rPr lang="en-US" dirty="0" smtClean="0"/>
                  <a:t>At 8X</a:t>
                </a:r>
              </a:p>
              <a:p>
                <a:pPr lvl="3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𝑐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𝑏𝑜𝑑𝑦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𝑤𝑒𝑖𝑔h𝑡</m:t>
                        </m:r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𝑠𝑢𝑟𝑓𝑎𝑐𝑒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𝑡𝑒𝑛𝑠𝑖𝑜𝑛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𝑓𝑜𝑟𝑐𝑒</m:t>
                        </m:r>
                      </m:den>
                    </m:f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𝑚𝑔</m:t>
                        </m:r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  <a:sym typeface="Symbol"/>
                          </a:rPr>
                          <m:t>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𝑃</m:t>
                        </m:r>
                      </m:den>
                    </m:f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4.6747056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0.009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8</m:t>
                        </m:r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0.0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000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67×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192</m:t>
                        </m:r>
                      </m:den>
                    </m:f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3.561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06690"/>
                <a:ext cx="8229600" cy="4525963"/>
              </a:xfrm>
              <a:blipFill rotWithShape="1">
                <a:blip r:embed="rId3"/>
                <a:stretch>
                  <a:fillRect t="-1213" b="-14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Math &amp; Nature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1066800" y="3581400"/>
            <a:ext cx="6781800" cy="1066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28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919</Words>
  <Application>Microsoft Office PowerPoint</Application>
  <PresentationFormat>On-screen Show (4:3)</PresentationFormat>
  <Paragraphs>435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Concourse</vt:lpstr>
      <vt:lpstr>PowerPoint Presentation</vt:lpstr>
      <vt:lpstr>Math &amp; Nature</vt:lpstr>
      <vt:lpstr>PowerPoint Presentation</vt:lpstr>
      <vt:lpstr>PowerPoint Presentation</vt:lpstr>
      <vt:lpstr>PowerPoint Presentation</vt:lpstr>
      <vt:lpstr>Math &amp; Nature</vt:lpstr>
    </vt:vector>
  </TitlesOfParts>
  <Company>The University of Tampa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LESLIE B. JONES</dc:creator>
  <cp:lastModifiedBy>LESLIE B. JONES</cp:lastModifiedBy>
  <cp:revision>7</cp:revision>
  <dcterms:created xsi:type="dcterms:W3CDTF">2013-01-21T03:27:56Z</dcterms:created>
  <dcterms:modified xsi:type="dcterms:W3CDTF">2013-03-02T19:26:36Z</dcterms:modified>
</cp:coreProperties>
</file>