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94" r:id="rId3"/>
    <p:sldId id="258" r:id="rId4"/>
    <p:sldId id="273" r:id="rId5"/>
    <p:sldId id="274" r:id="rId6"/>
    <p:sldId id="298" r:id="rId7"/>
    <p:sldId id="299" r:id="rId8"/>
    <p:sldId id="302" r:id="rId9"/>
    <p:sldId id="275" r:id="rId10"/>
    <p:sldId id="260" r:id="rId11"/>
    <p:sldId id="262" r:id="rId12"/>
    <p:sldId id="308" r:id="rId13"/>
    <p:sldId id="264" r:id="rId14"/>
    <p:sldId id="309" r:id="rId15"/>
    <p:sldId id="310" r:id="rId16"/>
    <p:sldId id="322" r:id="rId17"/>
    <p:sldId id="311" r:id="rId18"/>
    <p:sldId id="323" r:id="rId19"/>
    <p:sldId id="312" r:id="rId20"/>
    <p:sldId id="319" r:id="rId21"/>
    <p:sldId id="338" r:id="rId22"/>
    <p:sldId id="303" r:id="rId23"/>
    <p:sldId id="327" r:id="rId24"/>
    <p:sldId id="324" r:id="rId25"/>
    <p:sldId id="325" r:id="rId26"/>
    <p:sldId id="326" r:id="rId27"/>
    <p:sldId id="320" r:id="rId28"/>
    <p:sldId id="316" r:id="rId29"/>
    <p:sldId id="317" r:id="rId30"/>
    <p:sldId id="328" r:id="rId31"/>
    <p:sldId id="329" r:id="rId32"/>
    <p:sldId id="337" r:id="rId33"/>
    <p:sldId id="295" r:id="rId34"/>
    <p:sldId id="335" r:id="rId35"/>
    <p:sldId id="296" r:id="rId36"/>
    <p:sldId id="334" r:id="rId37"/>
    <p:sldId id="339" r:id="rId38"/>
  </p:sldIdLst>
  <p:sldSz cx="9144000" cy="6858000" type="screen4x3"/>
  <p:notesSz cx="7077075" cy="89550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9966FF"/>
    <a:srgbClr val="FF99FF"/>
    <a:srgbClr val="793B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252" autoAdjust="0"/>
  </p:normalViewPr>
  <p:slideViewPr>
    <p:cSldViewPr>
      <p:cViewPr varScale="1">
        <p:scale>
          <a:sx n="58" d="100"/>
          <a:sy n="58" d="100"/>
        </p:scale>
        <p:origin x="-137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6" Type="http://schemas.openxmlformats.org/officeDocument/2006/relationships/image" Target="../media/image7.wmf"/><Relationship Id="rId5" Type="http://schemas.openxmlformats.org/officeDocument/2006/relationships/image" Target="../media/image6.wmf"/><Relationship Id="rId4"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r>
              <a:rPr lang="en-US" smtClean="0"/>
              <a:t>Spring 2012</a:t>
            </a:r>
            <a:endParaRPr lang="en-US"/>
          </a:p>
        </p:txBody>
      </p:sp>
      <p:sp>
        <p:nvSpPr>
          <p:cNvPr id="3" name="Date Placeholder 2"/>
          <p:cNvSpPr>
            <a:spLocks noGrp="1"/>
          </p:cNvSpPr>
          <p:nvPr>
            <p:ph type="dt" sz="quarter" idx="1"/>
          </p:nvPr>
        </p:nvSpPr>
        <p:spPr>
          <a:xfrm>
            <a:off x="4008705" y="0"/>
            <a:ext cx="3066733" cy="447754"/>
          </a:xfrm>
          <a:prstGeom prst="rect">
            <a:avLst/>
          </a:prstGeom>
        </p:spPr>
        <p:txBody>
          <a:bodyPr vert="horz" lIns="91440" tIns="45720" rIns="91440" bIns="45720" rtlCol="0"/>
          <a:lstStyle>
            <a:lvl1pPr algn="r">
              <a:defRPr sz="1200"/>
            </a:lvl1pPr>
          </a:lstStyle>
          <a:p>
            <a:fld id="{8040FA02-C8DB-4777-8B08-39948CE9C3EA}" type="datetimeFigureOut">
              <a:rPr lang="en-US" smtClean="0"/>
              <a:pPr/>
              <a:t>6/28/2013</a:t>
            </a:fld>
            <a:endParaRPr lang="en-US"/>
          </a:p>
        </p:txBody>
      </p:sp>
      <p:sp>
        <p:nvSpPr>
          <p:cNvPr id="4" name="Footer Placeholder 3"/>
          <p:cNvSpPr>
            <a:spLocks noGrp="1"/>
          </p:cNvSpPr>
          <p:nvPr>
            <p:ph type="ftr" sz="quarter" idx="2"/>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505780"/>
            <a:ext cx="3066733" cy="447754"/>
          </a:xfrm>
          <a:prstGeom prst="rect">
            <a:avLst/>
          </a:prstGeom>
        </p:spPr>
        <p:txBody>
          <a:bodyPr vert="horz" lIns="91440" tIns="45720" rIns="91440" bIns="45720" rtlCol="0" anchor="b"/>
          <a:lstStyle>
            <a:lvl1pPr algn="r">
              <a:defRPr sz="1200"/>
            </a:lvl1pPr>
          </a:lstStyle>
          <a:p>
            <a:fld id="{EEBE5111-1056-416A-8996-7A5F261189AC}" type="slidenum">
              <a:rPr lang="en-US" smtClean="0"/>
              <a:pPr/>
              <a:t>‹#›</a:t>
            </a:fld>
            <a:endParaRPr lang="en-US"/>
          </a:p>
        </p:txBody>
      </p:sp>
    </p:spTree>
    <p:extLst>
      <p:ext uri="{BB962C8B-B14F-4D97-AF65-F5344CB8AC3E}">
        <p14:creationId xmlns:p14="http://schemas.microsoft.com/office/powerpoint/2010/main" val="465293824"/>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47754"/>
          </a:xfrm>
          <a:prstGeom prst="rect">
            <a:avLst/>
          </a:prstGeom>
        </p:spPr>
        <p:txBody>
          <a:bodyPr vert="horz" lIns="91440" tIns="45720" rIns="91440" bIns="45720" rtlCol="0"/>
          <a:lstStyle>
            <a:lvl1pPr algn="l">
              <a:defRPr sz="1200"/>
            </a:lvl1pPr>
          </a:lstStyle>
          <a:p>
            <a:r>
              <a:rPr lang="en-US" smtClean="0"/>
              <a:t>Spring 2012</a:t>
            </a:r>
            <a:endParaRPr lang="en-US"/>
          </a:p>
        </p:txBody>
      </p:sp>
      <p:sp>
        <p:nvSpPr>
          <p:cNvPr id="3" name="Date Placeholder 2"/>
          <p:cNvSpPr>
            <a:spLocks noGrp="1"/>
          </p:cNvSpPr>
          <p:nvPr>
            <p:ph type="dt" idx="1"/>
          </p:nvPr>
        </p:nvSpPr>
        <p:spPr>
          <a:xfrm>
            <a:off x="4008705" y="0"/>
            <a:ext cx="3066733" cy="447754"/>
          </a:xfrm>
          <a:prstGeom prst="rect">
            <a:avLst/>
          </a:prstGeom>
        </p:spPr>
        <p:txBody>
          <a:bodyPr vert="horz" lIns="91440" tIns="45720" rIns="91440" bIns="45720" rtlCol="0"/>
          <a:lstStyle>
            <a:lvl1pPr algn="r">
              <a:defRPr sz="1200"/>
            </a:lvl1pPr>
          </a:lstStyle>
          <a:p>
            <a:fld id="{DE108C3C-90D1-486A-8482-4979C8AF6C6C}" type="datetimeFigureOut">
              <a:rPr lang="en-US" smtClean="0"/>
              <a:pPr/>
              <a:t>6/28/2013</a:t>
            </a:fld>
            <a:endParaRPr lang="en-US"/>
          </a:p>
        </p:txBody>
      </p:sp>
      <p:sp>
        <p:nvSpPr>
          <p:cNvPr id="4" name="Slide Image Placeholder 3"/>
          <p:cNvSpPr>
            <a:spLocks noGrp="1" noRot="1" noChangeAspect="1"/>
          </p:cNvSpPr>
          <p:nvPr>
            <p:ph type="sldImg" idx="2"/>
          </p:nvPr>
        </p:nvSpPr>
        <p:spPr>
          <a:xfrm>
            <a:off x="1300163" y="671513"/>
            <a:ext cx="4476750" cy="33575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253667"/>
            <a:ext cx="5661660" cy="402979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505780"/>
            <a:ext cx="3066733" cy="44775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505780"/>
            <a:ext cx="3066733" cy="447754"/>
          </a:xfrm>
          <a:prstGeom prst="rect">
            <a:avLst/>
          </a:prstGeom>
        </p:spPr>
        <p:txBody>
          <a:bodyPr vert="horz" lIns="91440" tIns="45720" rIns="91440" bIns="45720" rtlCol="0" anchor="b"/>
          <a:lstStyle>
            <a:lvl1pPr algn="r">
              <a:defRPr sz="1200"/>
            </a:lvl1pPr>
          </a:lstStyle>
          <a:p>
            <a:fld id="{325E7207-ECA2-470B-B28E-8DDFB017FF2F}" type="slidenum">
              <a:rPr lang="en-US" smtClean="0"/>
              <a:pPr/>
              <a:t>‹#›</a:t>
            </a:fld>
            <a:endParaRPr lang="en-US"/>
          </a:p>
        </p:txBody>
      </p:sp>
    </p:spTree>
    <p:extLst>
      <p:ext uri="{BB962C8B-B14F-4D97-AF65-F5344CB8AC3E}">
        <p14:creationId xmlns:p14="http://schemas.microsoft.com/office/powerpoint/2010/main" val="1201419546"/>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enlvm.usu.edu/ma/nav/activity.jsp?sid=__shared&amp;cid=emready@right_triangles&amp;lid=1"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mathsisfun.com/sine-cosine-tangent.html"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rc.nasa.gov/WWW/k-12/airplane/sincos.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5E7207-ECA2-470B-B28E-8DDFB017FF2F}" type="slidenum">
              <a:rPr lang="en-US" smtClean="0"/>
              <a:pPr/>
              <a:t>1</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10</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Opposite</a:t>
            </a:r>
            <a:r>
              <a:rPr lang="en-US" baseline="0" dirty="0" smtClean="0"/>
              <a:t> – across from; like opposite side of the street</a:t>
            </a:r>
          </a:p>
          <a:p>
            <a:r>
              <a:rPr lang="en-US" baseline="0" dirty="0" smtClean="0"/>
              <a:t>Adjacent – next to </a:t>
            </a:r>
          </a:p>
        </p:txBody>
      </p:sp>
      <p:sp>
        <p:nvSpPr>
          <p:cNvPr id="4" name="Slide Number Placeholder 3"/>
          <p:cNvSpPr>
            <a:spLocks noGrp="1"/>
          </p:cNvSpPr>
          <p:nvPr>
            <p:ph type="sldNum" sz="quarter" idx="10"/>
          </p:nvPr>
        </p:nvSpPr>
        <p:spPr/>
        <p:txBody>
          <a:bodyPr/>
          <a:lstStyle/>
          <a:p>
            <a:fld id="{325E7207-ECA2-470B-B28E-8DDFB017FF2F}" type="slidenum">
              <a:rPr lang="en-US" smtClean="0"/>
              <a:pPr/>
              <a:t>11</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Opposite</a:t>
            </a:r>
            <a:r>
              <a:rPr lang="en-US" baseline="0" dirty="0" smtClean="0"/>
              <a:t> – across from; like opposite side of the street</a:t>
            </a:r>
          </a:p>
          <a:p>
            <a:r>
              <a:rPr lang="en-US" baseline="0" smtClean="0"/>
              <a:t>Adjacent – next to </a:t>
            </a:r>
          </a:p>
        </p:txBody>
      </p:sp>
      <p:sp>
        <p:nvSpPr>
          <p:cNvPr id="4" name="Slide Number Placeholder 3"/>
          <p:cNvSpPr>
            <a:spLocks noGrp="1"/>
          </p:cNvSpPr>
          <p:nvPr>
            <p:ph type="sldNum" sz="quarter" idx="10"/>
          </p:nvPr>
        </p:nvSpPr>
        <p:spPr/>
        <p:txBody>
          <a:bodyPr/>
          <a:lstStyle/>
          <a:p>
            <a:fld id="{325E7207-ECA2-470B-B28E-8DDFB017FF2F}" type="slidenum">
              <a:rPr lang="en-US" smtClean="0"/>
              <a:pPr/>
              <a:t>12</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13</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Possible answers include using the Pythagorean</a:t>
            </a:r>
            <a:r>
              <a:rPr lang="en-US" baseline="0" dirty="0" smtClean="0"/>
              <a:t> Theorem and tearing off a strip of the grid and counting.</a:t>
            </a:r>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14</a:t>
            </a:fld>
            <a:endParaRPr lang="en-US"/>
          </a:p>
        </p:txBody>
      </p:sp>
    </p:spTree>
    <p:extLst>
      <p:ext uri="{BB962C8B-B14F-4D97-AF65-F5344CB8AC3E}">
        <p14:creationId xmlns:p14="http://schemas.microsoft.com/office/powerpoint/2010/main" val="25909078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15</a:t>
            </a:fld>
            <a:endParaRPr lang="en-US"/>
          </a:p>
        </p:txBody>
      </p:sp>
    </p:spTree>
    <p:extLst>
      <p:ext uri="{BB962C8B-B14F-4D97-AF65-F5344CB8AC3E}">
        <p14:creationId xmlns:p14="http://schemas.microsoft.com/office/powerpoint/2010/main" val="2590907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16</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17</a:t>
            </a:fld>
            <a:endParaRPr lang="en-US"/>
          </a:p>
        </p:txBody>
      </p:sp>
    </p:spTree>
    <p:extLst>
      <p:ext uri="{BB962C8B-B14F-4D97-AF65-F5344CB8AC3E}">
        <p14:creationId xmlns:p14="http://schemas.microsoft.com/office/powerpoint/2010/main" val="25909078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18</a:t>
            </a:fld>
            <a:endParaRPr lang="en-US"/>
          </a:p>
        </p:txBody>
      </p:sp>
    </p:spTree>
    <p:extLst>
      <p:ext uri="{BB962C8B-B14F-4D97-AF65-F5344CB8AC3E}">
        <p14:creationId xmlns:p14="http://schemas.microsoft.com/office/powerpoint/2010/main" val="2590907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19</a:t>
            </a:fld>
            <a:endParaRPr lang="en-US"/>
          </a:p>
        </p:txBody>
      </p:sp>
    </p:spTree>
    <p:extLst>
      <p:ext uri="{BB962C8B-B14F-4D97-AF65-F5344CB8AC3E}">
        <p14:creationId xmlns:p14="http://schemas.microsoft.com/office/powerpoint/2010/main" val="2590907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5E7207-ECA2-470B-B28E-8DDFB017FF2F}" type="slidenum">
              <a:rPr lang="en-US" smtClean="0"/>
              <a:pPr/>
              <a:t>2</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hlinkClick r:id="rId3"/>
            </a:endParaRPr>
          </a:p>
          <a:p>
            <a:r>
              <a:rPr lang="en-US" dirty="0" smtClean="0">
                <a:hlinkClick r:id="rId3"/>
              </a:rPr>
              <a:t>http://enlvm.usu.edu/ma/nav/activity.jsp?sid=__shared&amp;cid=emready@right_triangles&amp;lid=1</a:t>
            </a:r>
            <a:endParaRPr lang="en-US" dirty="0" smtClean="0"/>
          </a:p>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20</a:t>
            </a:fld>
            <a:endParaRPr lang="en-US"/>
          </a:p>
        </p:txBody>
      </p:sp>
    </p:spTree>
    <p:extLst>
      <p:ext uri="{BB962C8B-B14F-4D97-AF65-F5344CB8AC3E}">
        <p14:creationId xmlns:p14="http://schemas.microsoft.com/office/powerpoint/2010/main" val="25909078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 #1 together.</a:t>
            </a:r>
            <a:r>
              <a:rPr lang="en-US" baseline="0" dirty="0" smtClean="0"/>
              <a:t>  Have participants do #2 - #5 in pairs.</a:t>
            </a:r>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21</a:t>
            </a:fld>
            <a:endParaRPr lang="en-US"/>
          </a:p>
        </p:txBody>
      </p:sp>
    </p:spTree>
    <p:extLst>
      <p:ext uri="{BB962C8B-B14F-4D97-AF65-F5344CB8AC3E}">
        <p14:creationId xmlns:p14="http://schemas.microsoft.com/office/powerpoint/2010/main" val="2590907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http://www.univie.ac.at/future.media/moe/galerie/wfun/wfun.html</a:t>
            </a:r>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22</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hlinkClick r:id="rId3"/>
              </a:rPr>
              <a:t>http://www.mathsisfun.com/sine-cosine-tangent.html</a:t>
            </a:r>
            <a:endParaRPr lang="en-US" dirty="0" smtClean="0"/>
          </a:p>
          <a:p>
            <a:endParaRPr lang="en-US" dirty="0" smtClean="0"/>
          </a:p>
          <a:p>
            <a:r>
              <a:rPr lang="en-US" dirty="0" smtClean="0"/>
              <a:t>Discussion</a:t>
            </a:r>
            <a:r>
              <a:rPr lang="en-US" baseline="0" dirty="0" smtClean="0"/>
              <a:t> can include right triangles inscribed </a:t>
            </a:r>
            <a:r>
              <a:rPr lang="en-US" baseline="0" smtClean="0"/>
              <a:t>in semi-circles.</a:t>
            </a:r>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23</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Sayers, A. T. (2007). Critical Analysis of Sunshine Skyway Bridge. </a:t>
            </a:r>
            <a:r>
              <a:rPr lang="en-US" sz="1200" i="1" kern="1200" dirty="0" smtClean="0">
                <a:solidFill>
                  <a:schemeClr val="tx1"/>
                </a:solidFill>
                <a:effectLst/>
                <a:latin typeface="+mn-lt"/>
                <a:ea typeface="+mn-ea"/>
                <a:cs typeface="+mn-cs"/>
              </a:rPr>
              <a:t>Proceedings of Bridge Engineering 2 Conference.</a:t>
            </a:r>
            <a:r>
              <a:rPr lang="en-US" sz="1200" kern="1200" dirty="0" smtClean="0">
                <a:solidFill>
                  <a:schemeClr val="tx1"/>
                </a:solidFill>
                <a:effectLst/>
                <a:latin typeface="+mn-lt"/>
                <a:ea typeface="+mn-ea"/>
                <a:cs typeface="+mn-cs"/>
              </a:rPr>
              <a:t> Bath, UK: University of Bath.</a:t>
            </a:r>
          </a:p>
          <a:p>
            <a:endParaRPr lang="en-US" b="0"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24</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Sayers, A. T. (2007). Critical Analysis of Sunshine Skyway Bridge. </a:t>
            </a:r>
            <a:r>
              <a:rPr lang="en-US" sz="1200" i="1" kern="1200" dirty="0" smtClean="0">
                <a:solidFill>
                  <a:schemeClr val="tx1"/>
                </a:solidFill>
                <a:effectLst/>
                <a:latin typeface="+mn-lt"/>
                <a:ea typeface="+mn-ea"/>
                <a:cs typeface="+mn-cs"/>
              </a:rPr>
              <a:t>Proceedings of Bridge Engineering 2 Conference.</a:t>
            </a:r>
            <a:r>
              <a:rPr lang="en-US" sz="1200" kern="1200" dirty="0" smtClean="0">
                <a:solidFill>
                  <a:schemeClr val="tx1"/>
                </a:solidFill>
                <a:effectLst/>
                <a:latin typeface="+mn-lt"/>
                <a:ea typeface="+mn-ea"/>
                <a:cs typeface="+mn-cs"/>
              </a:rPr>
              <a:t> Bath, UK: University of Bath.</a:t>
            </a:r>
          </a:p>
          <a:p>
            <a:endParaRPr lang="en-US" b="0"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25</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Sayers, A. T. (2007). Critical Analysis of Sunshine Skyway Bridge. </a:t>
            </a:r>
            <a:r>
              <a:rPr lang="en-US" sz="1200" i="1" kern="1200" dirty="0" smtClean="0">
                <a:solidFill>
                  <a:schemeClr val="tx1"/>
                </a:solidFill>
                <a:effectLst/>
                <a:latin typeface="+mn-lt"/>
                <a:ea typeface="+mn-ea"/>
                <a:cs typeface="+mn-cs"/>
              </a:rPr>
              <a:t>Proceedings of Bridge Engineering 2 Conference.</a:t>
            </a:r>
            <a:r>
              <a:rPr lang="en-US" sz="1200" kern="1200" dirty="0" smtClean="0">
                <a:solidFill>
                  <a:schemeClr val="tx1"/>
                </a:solidFill>
                <a:effectLst/>
                <a:latin typeface="+mn-lt"/>
                <a:ea typeface="+mn-ea"/>
                <a:cs typeface="+mn-cs"/>
              </a:rPr>
              <a:t> Bath, UK: University of Bath.</a:t>
            </a:r>
          </a:p>
          <a:p>
            <a:endParaRPr lang="en-US" b="0"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26</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baseline="0" dirty="0" smtClean="0">
                <a:solidFill>
                  <a:srgbClr val="FF0000"/>
                </a:solidFill>
              </a:rPr>
              <a:t>”.</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325E7207-ECA2-470B-B28E-8DDFB017FF2F}" type="slidenum">
              <a:rPr lang="en-US" smtClean="0"/>
              <a:pPr/>
              <a:t>27</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28</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29</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25E7207-ECA2-470B-B28E-8DDFB017FF2F}" type="slidenum">
              <a:rPr lang="en-US" smtClean="0"/>
              <a:pPr/>
              <a:t>3</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30</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31</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Spring 2012</a:t>
            </a:r>
            <a:endParaRPr lang="en-US"/>
          </a:p>
        </p:txBody>
      </p:sp>
      <p:sp>
        <p:nvSpPr>
          <p:cNvPr id="5" name="Slide Number Placeholder 4"/>
          <p:cNvSpPr>
            <a:spLocks noGrp="1"/>
          </p:cNvSpPr>
          <p:nvPr>
            <p:ph type="sldNum" sz="quarter" idx="11"/>
          </p:nvPr>
        </p:nvSpPr>
        <p:spPr/>
        <p:txBody>
          <a:bodyPr/>
          <a:lstStyle/>
          <a:p>
            <a:fld id="{325E7207-ECA2-470B-B28E-8DDFB017FF2F}" type="slidenum">
              <a:rPr lang="en-US" smtClean="0"/>
              <a:pPr/>
              <a:t>32</a:t>
            </a:fld>
            <a:endParaRPr lang="en-US"/>
          </a:p>
        </p:txBody>
      </p:sp>
    </p:spTree>
    <p:extLst>
      <p:ext uri="{BB962C8B-B14F-4D97-AF65-F5344CB8AC3E}">
        <p14:creationId xmlns:p14="http://schemas.microsoft.com/office/powerpoint/2010/main" val="548553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mtClean="0">
                <a:hlinkClick r:id="rId3"/>
              </a:rPr>
              <a:t>http://www.grc.nasa.gov/WWW/k-12/airplane/sincos.html</a:t>
            </a:r>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4</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Sayers, A. T. (2007). Critical Analysis of Sunshine Skyway Bridge. </a:t>
            </a:r>
            <a:r>
              <a:rPr lang="en-US" sz="1200" i="1" kern="1200" dirty="0" smtClean="0">
                <a:solidFill>
                  <a:schemeClr val="tx1"/>
                </a:solidFill>
                <a:effectLst/>
                <a:latin typeface="+mn-lt"/>
                <a:ea typeface="+mn-ea"/>
                <a:cs typeface="+mn-cs"/>
              </a:rPr>
              <a:t>Proceedings of Bridge Engineering 2 Conference.</a:t>
            </a:r>
            <a:r>
              <a:rPr lang="en-US" sz="1200" kern="1200" dirty="0" smtClean="0">
                <a:solidFill>
                  <a:schemeClr val="tx1"/>
                </a:solidFill>
                <a:effectLst/>
                <a:latin typeface="+mn-lt"/>
                <a:ea typeface="+mn-ea"/>
                <a:cs typeface="+mn-cs"/>
              </a:rPr>
              <a:t> Bath, UK: University of Bath.</a:t>
            </a:r>
          </a:p>
          <a:p>
            <a:endParaRPr lang="en-US" b="0"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5</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Sayers, A. T. (2007). Critical Analysis of Sunshine Skyway Bridge. </a:t>
            </a:r>
            <a:r>
              <a:rPr lang="en-US" sz="1200" i="1" kern="1200" dirty="0" smtClean="0">
                <a:solidFill>
                  <a:schemeClr val="tx1"/>
                </a:solidFill>
                <a:effectLst/>
                <a:latin typeface="+mn-lt"/>
                <a:ea typeface="+mn-ea"/>
                <a:cs typeface="+mn-cs"/>
              </a:rPr>
              <a:t>Proceedings of Bridge Engineering 2 Conference.</a:t>
            </a:r>
            <a:r>
              <a:rPr lang="en-US" sz="1200" kern="1200" dirty="0" smtClean="0">
                <a:solidFill>
                  <a:schemeClr val="tx1"/>
                </a:solidFill>
                <a:effectLst/>
                <a:latin typeface="+mn-lt"/>
                <a:ea typeface="+mn-ea"/>
                <a:cs typeface="+mn-cs"/>
              </a:rPr>
              <a:t> Bath, UK: University of Bath.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Possible answers:  Weight</a:t>
            </a:r>
            <a:r>
              <a:rPr lang="en-US" sz="1200" kern="1200" baseline="0" dirty="0" smtClean="0">
                <a:solidFill>
                  <a:schemeClr val="tx1"/>
                </a:solidFill>
                <a:effectLst/>
                <a:latin typeface="+mn-lt"/>
                <a:ea typeface="+mn-ea"/>
                <a:cs typeface="+mn-cs"/>
              </a:rPr>
              <a:t> of building materials, cars, etc.. Weight of cables, force, angles, lengths,…</a:t>
            </a:r>
            <a:endParaRPr lang="en-US" sz="1200" kern="1200" dirty="0" smtClean="0">
              <a:solidFill>
                <a:schemeClr val="tx1"/>
              </a:solidFill>
              <a:effectLst/>
              <a:latin typeface="+mn-lt"/>
              <a:ea typeface="+mn-ea"/>
              <a:cs typeface="+mn-cs"/>
            </a:endParaRPr>
          </a:p>
          <a:p>
            <a:endParaRPr lang="en-US" b="0"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6</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Sayers, A. T. (2007). Critical Analysis of Sunshine Skyway Bridge. </a:t>
            </a:r>
            <a:r>
              <a:rPr lang="en-US" sz="1200" i="1" kern="1200" dirty="0" smtClean="0">
                <a:solidFill>
                  <a:schemeClr val="tx1"/>
                </a:solidFill>
                <a:effectLst/>
                <a:latin typeface="+mn-lt"/>
                <a:ea typeface="+mn-ea"/>
                <a:cs typeface="+mn-cs"/>
              </a:rPr>
              <a:t>Proceedings of Bridge Engineering 2 Conference.</a:t>
            </a:r>
            <a:r>
              <a:rPr lang="en-US" sz="1200" kern="1200" dirty="0" smtClean="0">
                <a:solidFill>
                  <a:schemeClr val="tx1"/>
                </a:solidFill>
                <a:effectLst/>
                <a:latin typeface="+mn-lt"/>
                <a:ea typeface="+mn-ea"/>
                <a:cs typeface="+mn-cs"/>
              </a:rPr>
              <a:t> Bath, UK: University of Bath.</a:t>
            </a:r>
          </a:p>
          <a:p>
            <a:endParaRPr lang="en-US" b="0"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7</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Sayers, A. T. (2007). Critical Analysis of Sunshine Skyway Bridge. </a:t>
            </a:r>
            <a:r>
              <a:rPr lang="en-US" sz="1200" i="1" kern="1200" dirty="0" smtClean="0">
                <a:solidFill>
                  <a:schemeClr val="tx1"/>
                </a:solidFill>
                <a:effectLst/>
                <a:latin typeface="+mn-lt"/>
                <a:ea typeface="+mn-ea"/>
                <a:cs typeface="+mn-cs"/>
              </a:rPr>
              <a:t>Proceedings of Bridge Engineering 2 Conference.</a:t>
            </a:r>
            <a:r>
              <a:rPr lang="en-US" sz="1200" kern="1200" dirty="0" smtClean="0">
                <a:solidFill>
                  <a:schemeClr val="tx1"/>
                </a:solidFill>
                <a:effectLst/>
                <a:latin typeface="+mn-lt"/>
                <a:ea typeface="+mn-ea"/>
                <a:cs typeface="+mn-cs"/>
              </a:rPr>
              <a:t> Bath, UK: University of Bath.</a:t>
            </a:r>
          </a:p>
          <a:p>
            <a:endParaRPr lang="en-US" b="0"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8</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25E7207-ECA2-470B-B28E-8DDFB017FF2F}" type="slidenum">
              <a:rPr lang="en-US" smtClean="0"/>
              <a:pPr/>
              <a:t>9</a:t>
            </a:fld>
            <a:endParaRPr lang="en-US"/>
          </a:p>
        </p:txBody>
      </p:sp>
      <p:sp>
        <p:nvSpPr>
          <p:cNvPr id="5" name="Header Placeholder 4"/>
          <p:cNvSpPr>
            <a:spLocks noGrp="1"/>
          </p:cNvSpPr>
          <p:nvPr>
            <p:ph type="hdr" sz="quarter" idx="11"/>
          </p:nvPr>
        </p:nvSpPr>
        <p:spPr/>
        <p:txBody>
          <a:bodyPr/>
          <a:lstStyle/>
          <a:p>
            <a:r>
              <a:rPr lang="en-US" smtClean="0"/>
              <a:t>Spring 2012</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F33194-F60E-4516-B782-A8C49AAE87A6}" type="datetimeFigureOut">
              <a:rPr lang="en-US" smtClean="0"/>
              <a:pPr/>
              <a:t>6/28/2013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F33194-F60E-4516-B782-A8C49AAE87A6}"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F33194-F60E-4516-B782-A8C49AAE87A6}" type="datetimeFigureOut">
              <a:rPr lang="en-US" smtClean="0"/>
              <a:pPr/>
              <a:t>6/28/2013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F33194-F60E-4516-B782-A8C49AAE87A6}" type="datetimeFigureOut">
              <a:rPr lang="en-US" smtClean="0"/>
              <a:pPr/>
              <a:t>6/28/2013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33194-F60E-4516-B782-A8C49AAE87A6}" type="datetimeFigureOut">
              <a:rPr lang="en-US" smtClean="0"/>
              <a:pPr/>
              <a:t>6/28/2013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3194-F60E-4516-B782-A8C49AAE87A6}"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F33194-F60E-4516-B782-A8C49AAE87A6}" type="datetimeFigureOut">
              <a:rPr lang="en-US" smtClean="0"/>
              <a:pPr/>
              <a:t>6/28/2013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AA22A8-4134-44CD-9AC5-F565BBECB58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33194-F60E-4516-B782-A8C49AAE87A6}" type="datetimeFigureOut">
              <a:rPr lang="en-US" smtClean="0"/>
              <a:pPr/>
              <a:t>6/28/2013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AA22A8-4134-44CD-9AC5-F565BBECB584}"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1.bin"/><Relationship Id="rId18" Type="http://schemas.openxmlformats.org/officeDocument/2006/relationships/image" Target="../media/image26.wmf"/><Relationship Id="rId3" Type="http://schemas.openxmlformats.org/officeDocument/2006/relationships/notesSlide" Target="../notesSlides/notesSlide12.xml"/><Relationship Id="rId7" Type="http://schemas.openxmlformats.org/officeDocument/2006/relationships/oleObject" Target="../embeddings/oleObject8.bin"/><Relationship Id="rId12" Type="http://schemas.openxmlformats.org/officeDocument/2006/relationships/image" Target="../media/image24.wmf"/><Relationship Id="rId17" Type="http://schemas.openxmlformats.org/officeDocument/2006/relationships/oleObject" Target="../embeddings/oleObject14.bin"/><Relationship Id="rId2" Type="http://schemas.openxmlformats.org/officeDocument/2006/relationships/slideLayout" Target="../slideLayouts/slideLayout1.xml"/><Relationship Id="rId16" Type="http://schemas.openxmlformats.org/officeDocument/2006/relationships/oleObject" Target="../embeddings/oleObject13.bin"/><Relationship Id="rId20" Type="http://schemas.openxmlformats.org/officeDocument/2006/relationships/image" Target="../media/image27.wmf"/><Relationship Id="rId1" Type="http://schemas.openxmlformats.org/officeDocument/2006/relationships/vmlDrawing" Target="../drawings/vmlDrawing2.vml"/><Relationship Id="rId6" Type="http://schemas.openxmlformats.org/officeDocument/2006/relationships/image" Target="../media/image21.wmf"/><Relationship Id="rId11" Type="http://schemas.openxmlformats.org/officeDocument/2006/relationships/oleObject" Target="../embeddings/oleObject10.bin"/><Relationship Id="rId5" Type="http://schemas.openxmlformats.org/officeDocument/2006/relationships/oleObject" Target="../embeddings/oleObject7.bin"/><Relationship Id="rId15" Type="http://schemas.openxmlformats.org/officeDocument/2006/relationships/oleObject" Target="../embeddings/oleObject12.bin"/><Relationship Id="rId10" Type="http://schemas.openxmlformats.org/officeDocument/2006/relationships/image" Target="../media/image23.wmf"/><Relationship Id="rId19" Type="http://schemas.openxmlformats.org/officeDocument/2006/relationships/oleObject" Target="../embeddings/oleObject15.bin"/><Relationship Id="rId4" Type="http://schemas.openxmlformats.org/officeDocument/2006/relationships/image" Target="../media/image28.png"/><Relationship Id="rId9" Type="http://schemas.openxmlformats.org/officeDocument/2006/relationships/oleObject" Target="../embeddings/oleObject9.bin"/><Relationship Id="rId14" Type="http://schemas.openxmlformats.org/officeDocument/2006/relationships/image" Target="../media/image25.wmf"/></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0.wmf"/><Relationship Id="rId4" Type="http://schemas.openxmlformats.org/officeDocument/2006/relationships/oleObject" Target="../embeddings/oleObject16.bin"/></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2.wmf"/><Relationship Id="rId3" Type="http://schemas.openxmlformats.org/officeDocument/2006/relationships/notesSlide" Target="../notesSlides/notesSlide16.xml"/><Relationship Id="rId7" Type="http://schemas.openxmlformats.org/officeDocument/2006/relationships/oleObject" Target="../embeddings/oleObject18.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31.wmf"/><Relationship Id="rId5" Type="http://schemas.openxmlformats.org/officeDocument/2006/relationships/oleObject" Target="../embeddings/oleObject17.bin"/><Relationship Id="rId10" Type="http://schemas.openxmlformats.org/officeDocument/2006/relationships/image" Target="../media/image33.wmf"/><Relationship Id="rId4" Type="http://schemas.openxmlformats.org/officeDocument/2006/relationships/image" Target="../media/image1.jpeg"/><Relationship Id="rId9" Type="http://schemas.openxmlformats.org/officeDocument/2006/relationships/oleObject" Target="../embeddings/oleObject19.bin"/></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enlvm.usu.edu/ma/nav/activity.jsp?sid=__shared&amp;cid=emready@right_triangles&amp;lid=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6.png"/><Relationship Id="rId4" Type="http://schemas.openxmlformats.org/officeDocument/2006/relationships/hyperlink" Target="http://www.univie.ac.at/future.media/moe/galerie/wfun/wfun.html"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hyperlink" Target="http://www.mathsisfun.com/sine-cosine-tangent.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8" Type="http://schemas.openxmlformats.org/officeDocument/2006/relationships/image" Target="../media/image39.wmf"/><Relationship Id="rId3" Type="http://schemas.openxmlformats.org/officeDocument/2006/relationships/notesSlide" Target="../notesSlides/notesSlide25.xml"/><Relationship Id="rId7"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38.wmf"/><Relationship Id="rId5" Type="http://schemas.openxmlformats.org/officeDocument/2006/relationships/oleObject" Target="../embeddings/oleObject20.bin"/><Relationship Id="rId10" Type="http://schemas.openxmlformats.org/officeDocument/2006/relationships/image" Target="../media/image40.wmf"/><Relationship Id="rId4" Type="http://schemas.openxmlformats.org/officeDocument/2006/relationships/image" Target="../media/image13.png"/><Relationship Id="rId9" Type="http://schemas.openxmlformats.org/officeDocument/2006/relationships/oleObject" Target="../embeddings/oleObject22.bin"/></Relationships>
</file>

<file path=ppt/slides/_rels/slide26.xml.rels><?xml version="1.0" encoding="UTF-8" standalone="yes"?>
<Relationships xmlns="http://schemas.openxmlformats.org/package/2006/relationships"><Relationship Id="rId8" Type="http://schemas.openxmlformats.org/officeDocument/2006/relationships/image" Target="../media/image42.wmf"/><Relationship Id="rId3" Type="http://schemas.openxmlformats.org/officeDocument/2006/relationships/notesSlide" Target="../notesSlides/notesSlide26.xml"/><Relationship Id="rId7" Type="http://schemas.openxmlformats.org/officeDocument/2006/relationships/oleObject" Target="../embeddings/oleObject24.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41.wmf"/><Relationship Id="rId5" Type="http://schemas.openxmlformats.org/officeDocument/2006/relationships/oleObject" Target="../embeddings/oleObject23.bin"/><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www.bath.ac.uk/ace/uploads/StudentProjects/Bridgeconference2007/conference/mainpage/Sayers_Sunshine_Skyway.pdf"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www.cpalms.org/Standards/FLStandardSearch.aspx"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www.cpalms.org/Standards/PublicPreviewBenchmark5616.aspx"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hyperlink" Target="http://www.cpalms.org/Standards/PublicPreviewBenchmark5618.aspx" TargetMode="External"/><Relationship Id="rId4" Type="http://schemas.openxmlformats.org/officeDocument/2006/relationships/hyperlink" Target="http://www.cpalms.org/Standards/PublicPreviewBenchmark5617.aspx"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Geometry%20Presentations%20Week%20One%20AM%203%20Times%20(1).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6.wmf"/><Relationship Id="rId3" Type="http://schemas.openxmlformats.org/officeDocument/2006/relationships/notesSlide" Target="../notesSlides/notesSlide4.xml"/><Relationship Id="rId7" Type="http://schemas.openxmlformats.org/officeDocument/2006/relationships/image" Target="../media/image3.wmf"/><Relationship Id="rId12"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5.wmf"/><Relationship Id="rId5" Type="http://schemas.openxmlformats.org/officeDocument/2006/relationships/image" Target="../media/image2.wmf"/><Relationship Id="rId15" Type="http://schemas.openxmlformats.org/officeDocument/2006/relationships/image" Target="../media/image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wmf"/><Relationship Id="rId14" Type="http://schemas.openxmlformats.org/officeDocument/2006/relationships/oleObject" Target="../embeddings/oleObject6.bin"/></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youtube.com/watch?v=PtaBhDlFl60"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M2 Logo"/>
          <p:cNvPicPr>
            <a:picLocks noChangeAspect="1" noChangeArrowheads="1"/>
          </p:cNvPicPr>
          <p:nvPr/>
        </p:nvPicPr>
        <p:blipFill>
          <a:blip r:embed="rId3" cstate="print"/>
          <a:srcRect/>
          <a:stretch>
            <a:fillRect/>
          </a:stretch>
        </p:blipFill>
        <p:spPr bwMode="auto">
          <a:xfrm>
            <a:off x="457200" y="228600"/>
            <a:ext cx="8329835" cy="5410200"/>
          </a:xfrm>
          <a:prstGeom prst="rect">
            <a:avLst/>
          </a:prstGeom>
          <a:noFill/>
          <a:ln w="9525" algn="in">
            <a:noFill/>
            <a:miter lim="800000"/>
            <a:headEnd/>
            <a:tailEnd/>
          </a:ln>
          <a:effectLst/>
        </p:spPr>
      </p:pic>
      <p:sp>
        <p:nvSpPr>
          <p:cNvPr id="6" name="Title 1"/>
          <p:cNvSpPr txBox="1">
            <a:spLocks/>
          </p:cNvSpPr>
          <p:nvPr/>
        </p:nvSpPr>
        <p:spPr>
          <a:xfrm>
            <a:off x="685800" y="5181600"/>
            <a:ext cx="7772400" cy="1470025"/>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800" b="0"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Science Math Masters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8800"/>
            <a:ext cx="6934200" cy="2362200"/>
          </a:xfrm>
        </p:spPr>
        <p:txBody>
          <a:bodyPr>
            <a:normAutofit fontScale="90000"/>
          </a:bodyPr>
          <a:lstStyle/>
          <a:p>
            <a:pPr algn="l"/>
            <a:r>
              <a:rPr lang="en-US" sz="4000" dirty="0" smtClean="0">
                <a:solidFill>
                  <a:schemeClr val="bg1"/>
                </a:solidFill>
              </a:rPr>
              <a:t>Objective:  Students will use trigonometric ratios and Pythagorean theorem to solve right triangles and applied problems.</a:t>
            </a:r>
            <a:endParaRPr lang="en-US" sz="1800" dirty="0">
              <a:solidFill>
                <a:schemeClr val="bg1"/>
              </a:solidFill>
            </a:endParaRPr>
          </a:p>
        </p:txBody>
      </p:sp>
      <p:grpSp>
        <p:nvGrpSpPr>
          <p:cNvPr id="4"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457200" y="152400"/>
            <a:ext cx="8229600" cy="1600200"/>
          </a:xfrm>
          <a:prstGeom prst="rect">
            <a:avLst/>
          </a:prstGeom>
        </p:spPr>
        <p:txBody>
          <a:bodyPr vert="horz" lIns="91440" tIns="45720" rIns="91440" bIns="45720" rtlCol="0" anchor="ctr">
            <a:normAutofit fontScale="97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5300" b="0" i="0" u="none" strike="noStrike" kern="1200" cap="none" spc="0" normalizeH="0" baseline="0" noProof="0" dirty="0" smtClean="0">
                <a:ln>
                  <a:noFill/>
                </a:ln>
                <a:solidFill>
                  <a:srgbClr val="FF0000"/>
                </a:solidFill>
                <a:effectLst/>
                <a:uLnTx/>
                <a:uFillTx/>
                <a:latin typeface="+mj-lt"/>
                <a:ea typeface="+mj-ea"/>
                <a:cs typeface="+mj-cs"/>
              </a:rPr>
              <a:t>Lesson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2700" b="0" i="0" u="none" strike="noStrike" kern="1200" cap="none" spc="0" normalizeH="0" baseline="0" noProof="0" dirty="0" smtClean="0">
                <a:ln>
                  <a:noFill/>
                </a:ln>
                <a:solidFill>
                  <a:schemeClr val="tx1"/>
                </a:solidFill>
                <a:effectLst/>
                <a:uLnTx/>
                <a:uFillTx/>
                <a:latin typeface="+mj-lt"/>
                <a:ea typeface="+mj-ea"/>
                <a:cs typeface="+mj-cs"/>
              </a:rPr>
              <a:t>(Note</a:t>
            </a:r>
            <a:r>
              <a:rPr kumimoji="0" lang="en-US" sz="2700" b="0" i="0" u="none" strike="noStrike" kern="1200" cap="none" spc="0" normalizeH="0" noProof="0" dirty="0" smtClean="0">
                <a:ln>
                  <a:noFill/>
                </a:ln>
                <a:solidFill>
                  <a:schemeClr val="tx1"/>
                </a:solidFill>
                <a:effectLst/>
                <a:uLnTx/>
                <a:uFillTx/>
                <a:latin typeface="+mj-lt"/>
                <a:ea typeface="+mj-ea"/>
                <a:cs typeface="+mj-cs"/>
              </a:rPr>
              <a:t> inclusion of multiple representations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700" b="0" i="0" u="none" strike="noStrike" kern="1200" cap="none" spc="0" normalizeH="0" noProof="0" dirty="0" smtClean="0">
                <a:ln>
                  <a:noFill/>
                </a:ln>
                <a:solidFill>
                  <a:schemeClr val="tx1"/>
                </a:solidFill>
                <a:effectLst/>
                <a:uLnTx/>
                <a:uFillTx/>
                <a:latin typeface="+mj-lt"/>
                <a:ea typeface="+mj-ea"/>
                <a:cs typeface="+mj-cs"/>
              </a:rPr>
              <a:t>and use of discovery methods</a:t>
            </a:r>
            <a:r>
              <a:rPr kumimoji="0" lang="en-US" sz="27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620000" cy="3048000"/>
          </a:xfrm>
        </p:spPr>
        <p:txBody>
          <a:bodyPr>
            <a:normAutofit fontScale="90000"/>
          </a:bodyPr>
          <a:lstStyle/>
          <a:p>
            <a:pPr algn="l"/>
            <a:r>
              <a:rPr lang="en-US" sz="3100" dirty="0" smtClean="0"/>
              <a:t/>
            </a:r>
            <a:br>
              <a:rPr lang="en-US" sz="3100" dirty="0" smtClean="0"/>
            </a:br>
            <a:r>
              <a:rPr lang="en-US" sz="3100" dirty="0"/>
              <a:t/>
            </a:r>
            <a:br>
              <a:rPr lang="en-US" sz="3100" dirty="0"/>
            </a:br>
            <a:r>
              <a:rPr lang="en-US" sz="3100" dirty="0" smtClean="0"/>
              <a:t/>
            </a:r>
            <a:br>
              <a:rPr lang="en-US" sz="3100" dirty="0" smtClean="0"/>
            </a:br>
            <a:r>
              <a:rPr lang="en-US" sz="3100" dirty="0" smtClean="0"/>
              <a:t>What does opposite mean in English?</a:t>
            </a:r>
            <a:br>
              <a:rPr lang="en-US" sz="3100" dirty="0" smtClean="0"/>
            </a:br>
            <a:r>
              <a:rPr lang="en-US" sz="3100" dirty="0" smtClean="0">
                <a:solidFill>
                  <a:schemeClr val="bg1"/>
                </a:solidFill>
              </a:rPr>
              <a:t>Exp.  </a:t>
            </a:r>
            <a:r>
              <a:rPr lang="en-US" sz="3100" dirty="0" err="1" smtClean="0">
                <a:solidFill>
                  <a:schemeClr val="bg1"/>
                </a:solidFill>
              </a:rPr>
              <a:t>Prenav’s</a:t>
            </a:r>
            <a:r>
              <a:rPr lang="en-US" sz="3100" dirty="0" smtClean="0">
                <a:solidFill>
                  <a:schemeClr val="bg1"/>
                </a:solidFill>
              </a:rPr>
              <a:t> house is on the opposite side of the street from where the playground is.</a:t>
            </a:r>
            <a:r>
              <a:rPr lang="en-US" sz="3100" dirty="0" smtClean="0"/>
              <a:t/>
            </a:r>
            <a:br>
              <a:rPr lang="en-US" sz="3100" dirty="0" smtClean="0"/>
            </a:br>
            <a:r>
              <a:rPr lang="en-US" sz="3100" dirty="0" smtClean="0"/>
              <a:t>What does adjacent mean in English?</a:t>
            </a:r>
            <a:r>
              <a:rPr lang="en-US" sz="3100" dirty="0" smtClean="0">
                <a:solidFill>
                  <a:schemeClr val="bg1"/>
                </a:solidFill>
              </a:rPr>
              <a:t/>
            </a:r>
            <a:br>
              <a:rPr lang="en-US" sz="3100" dirty="0" smtClean="0">
                <a:solidFill>
                  <a:schemeClr val="bg1"/>
                </a:solidFill>
              </a:rPr>
            </a:br>
            <a:r>
              <a:rPr lang="en-US" sz="3100" dirty="0">
                <a:solidFill>
                  <a:schemeClr val="bg1"/>
                </a:solidFill>
              </a:rPr>
              <a:t>Exp.  </a:t>
            </a:r>
            <a:r>
              <a:rPr lang="en-US" sz="3100" dirty="0" err="1" smtClean="0">
                <a:solidFill>
                  <a:schemeClr val="bg1"/>
                </a:solidFill>
              </a:rPr>
              <a:t>Alli’s</a:t>
            </a:r>
            <a:r>
              <a:rPr lang="en-US" sz="3100" dirty="0" smtClean="0">
                <a:solidFill>
                  <a:schemeClr val="bg1"/>
                </a:solidFill>
              </a:rPr>
              <a:t> project is hung adjacent to mine.</a:t>
            </a:r>
            <a:r>
              <a:rPr lang="en-US" sz="4000" dirty="0" smtClean="0">
                <a:solidFill>
                  <a:schemeClr val="bg1"/>
                </a:solidFill>
              </a:rPr>
              <a:t/>
            </a:r>
            <a:br>
              <a:rPr lang="en-US" sz="4000" dirty="0" smtClean="0">
                <a:solidFill>
                  <a:schemeClr val="bg1"/>
                </a:solidFill>
              </a:rPr>
            </a:br>
            <a:r>
              <a:rPr lang="en-US" sz="4000" dirty="0" smtClean="0">
                <a:solidFill>
                  <a:schemeClr val="bg1"/>
                </a:solidFill>
              </a:rPr>
              <a:t/>
            </a:r>
            <a:br>
              <a:rPr lang="en-US" sz="4000" dirty="0" smtClean="0">
                <a:solidFill>
                  <a:schemeClr val="bg1"/>
                </a:solidFill>
              </a:rPr>
            </a:br>
            <a:r>
              <a:rPr lang="en-US" sz="4000" dirty="0" smtClean="0">
                <a:solidFill>
                  <a:schemeClr val="bg1"/>
                </a:solidFill>
              </a:rPr>
              <a:t> </a:t>
            </a:r>
            <a:r>
              <a:rPr lang="en-US" sz="1800" dirty="0" smtClean="0">
                <a:solidFill>
                  <a:schemeClr val="bg1"/>
                </a:solidFill>
                <a:latin typeface="Times New Roman" pitchFamily="18" charset="0"/>
              </a:rPr>
              <a:t/>
            </a:r>
            <a:br>
              <a:rPr lang="en-US" sz="1800" dirty="0" smtClean="0">
                <a:solidFill>
                  <a:schemeClr val="bg1"/>
                </a:solidFill>
                <a:latin typeface="Times New Roman" pitchFamily="18" charset="0"/>
              </a:rPr>
            </a:br>
            <a:endParaRPr lang="en-US" sz="1800" dirty="0">
              <a:solidFill>
                <a:schemeClr val="bg1"/>
              </a:solidFill>
            </a:endParaRPr>
          </a:p>
        </p:txBody>
      </p:sp>
      <p:sp>
        <p:nvSpPr>
          <p:cNvPr id="7" name="Title 1"/>
          <p:cNvSpPr txBox="1">
            <a:spLocks/>
          </p:cNvSpPr>
          <p:nvPr/>
        </p:nvSpPr>
        <p:spPr>
          <a:xfrm>
            <a:off x="457200" y="0"/>
            <a:ext cx="8229600" cy="1371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Opposite and Adjacent</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76200"/>
            <a:ext cx="8229600" cy="884481"/>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Opposite and Adjacent</a:t>
            </a:r>
          </a:p>
        </p:txBody>
      </p:sp>
      <p:grpSp>
        <p:nvGrpSpPr>
          <p:cNvPr id="5" name="Group 4"/>
          <p:cNvGrpSpPr/>
          <p:nvPr/>
        </p:nvGrpSpPr>
        <p:grpSpPr>
          <a:xfrm>
            <a:off x="5620987" y="1074970"/>
            <a:ext cx="2256388" cy="3048000"/>
            <a:chOff x="3024706" y="3810000"/>
            <a:chExt cx="2256388" cy="3048000"/>
          </a:xfrm>
        </p:grpSpPr>
        <p:pic>
          <p:nvPicPr>
            <p:cNvPr id="788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00000">
              <a:off x="2889538" y="4718338"/>
              <a:ext cx="2397618" cy="1576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95294" y="4343400"/>
              <a:ext cx="281506" cy="30480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024706" y="4038600"/>
              <a:ext cx="404294" cy="461665"/>
            </a:xfrm>
            <a:prstGeom prst="rect">
              <a:avLst/>
            </a:prstGeom>
            <a:noFill/>
          </p:spPr>
          <p:txBody>
            <a:bodyPr wrap="square" rtlCol="0">
              <a:spAutoFit/>
            </a:bodyPr>
            <a:lstStyle/>
            <a:p>
              <a:r>
                <a:rPr lang="en-US" sz="2400" b="1" dirty="0" smtClean="0">
                  <a:solidFill>
                    <a:srgbClr val="FF0000"/>
                  </a:solidFill>
                </a:rPr>
                <a:t>1</a:t>
              </a:r>
              <a:endParaRPr lang="en-US" sz="2400" b="1" dirty="0">
                <a:solidFill>
                  <a:srgbClr val="FF0000"/>
                </a:solidFill>
              </a:endParaRPr>
            </a:p>
          </p:txBody>
        </p:sp>
        <p:sp>
          <p:nvSpPr>
            <p:cNvPr id="8" name="TextBox 7"/>
            <p:cNvSpPr txBox="1"/>
            <p:nvPr/>
          </p:nvSpPr>
          <p:spPr>
            <a:xfrm>
              <a:off x="4802656" y="6396335"/>
              <a:ext cx="404294" cy="461665"/>
            </a:xfrm>
            <a:prstGeom prst="rect">
              <a:avLst/>
            </a:prstGeom>
            <a:noFill/>
          </p:spPr>
          <p:txBody>
            <a:bodyPr wrap="square" rtlCol="0">
              <a:spAutoFit/>
            </a:bodyPr>
            <a:lstStyle/>
            <a:p>
              <a:r>
                <a:rPr lang="en-US" sz="2400" b="1" dirty="0" smtClean="0">
                  <a:solidFill>
                    <a:srgbClr val="FF0000"/>
                  </a:solidFill>
                </a:rPr>
                <a:t>3</a:t>
              </a:r>
              <a:endParaRPr lang="en-US" sz="2400" b="1" dirty="0">
                <a:solidFill>
                  <a:srgbClr val="FF0000"/>
                </a:solidFill>
              </a:endParaRPr>
            </a:p>
          </p:txBody>
        </p:sp>
        <p:sp>
          <p:nvSpPr>
            <p:cNvPr id="9" name="TextBox 8"/>
            <p:cNvSpPr txBox="1"/>
            <p:nvPr/>
          </p:nvSpPr>
          <p:spPr>
            <a:xfrm>
              <a:off x="4876800" y="4114800"/>
              <a:ext cx="404294" cy="461665"/>
            </a:xfrm>
            <a:prstGeom prst="rect">
              <a:avLst/>
            </a:prstGeom>
            <a:noFill/>
          </p:spPr>
          <p:txBody>
            <a:bodyPr wrap="square" rtlCol="0">
              <a:spAutoFit/>
            </a:bodyPr>
            <a:lstStyle/>
            <a:p>
              <a:r>
                <a:rPr lang="en-US" sz="2400" b="1" dirty="0">
                  <a:solidFill>
                    <a:srgbClr val="FF0000"/>
                  </a:solidFill>
                </a:rPr>
                <a:t>2</a:t>
              </a:r>
            </a:p>
          </p:txBody>
        </p:sp>
        <p:sp>
          <p:nvSpPr>
            <p:cNvPr id="10" name="TextBox 9"/>
            <p:cNvSpPr txBox="1"/>
            <p:nvPr/>
          </p:nvSpPr>
          <p:spPr>
            <a:xfrm>
              <a:off x="3609909" y="5105400"/>
              <a:ext cx="404294" cy="461665"/>
            </a:xfrm>
            <a:prstGeom prst="rect">
              <a:avLst/>
            </a:prstGeom>
            <a:noFill/>
          </p:spPr>
          <p:txBody>
            <a:bodyPr wrap="square" rtlCol="0">
              <a:spAutoFit/>
            </a:bodyPr>
            <a:lstStyle/>
            <a:p>
              <a:r>
                <a:rPr lang="en-US" sz="2400" b="1" i="1" dirty="0" smtClean="0">
                  <a:solidFill>
                    <a:srgbClr val="FFFF00"/>
                  </a:solidFill>
                </a:rPr>
                <a:t>x</a:t>
              </a:r>
              <a:endParaRPr lang="en-US" sz="2400" b="1" i="1" dirty="0">
                <a:solidFill>
                  <a:srgbClr val="FFFF00"/>
                </a:solidFill>
              </a:endParaRPr>
            </a:p>
          </p:txBody>
        </p:sp>
        <p:sp>
          <p:nvSpPr>
            <p:cNvPr id="11" name="TextBox 10"/>
            <p:cNvSpPr txBox="1"/>
            <p:nvPr/>
          </p:nvSpPr>
          <p:spPr>
            <a:xfrm>
              <a:off x="3964456" y="3810000"/>
              <a:ext cx="404294" cy="461665"/>
            </a:xfrm>
            <a:prstGeom prst="rect">
              <a:avLst/>
            </a:prstGeom>
            <a:noFill/>
          </p:spPr>
          <p:txBody>
            <a:bodyPr wrap="square" rtlCol="0">
              <a:spAutoFit/>
            </a:bodyPr>
            <a:lstStyle/>
            <a:p>
              <a:r>
                <a:rPr lang="en-US" sz="2400" b="1" i="1" dirty="0" smtClean="0">
                  <a:solidFill>
                    <a:srgbClr val="FFFF00"/>
                  </a:solidFill>
                </a:rPr>
                <a:t>y</a:t>
              </a:r>
              <a:endParaRPr lang="en-US" sz="2400" b="1" i="1" dirty="0">
                <a:solidFill>
                  <a:srgbClr val="FFFF00"/>
                </a:solidFill>
              </a:endParaRPr>
            </a:p>
          </p:txBody>
        </p:sp>
        <p:sp>
          <p:nvSpPr>
            <p:cNvPr id="12" name="TextBox 11"/>
            <p:cNvSpPr txBox="1"/>
            <p:nvPr/>
          </p:nvSpPr>
          <p:spPr>
            <a:xfrm>
              <a:off x="4876800" y="5219205"/>
              <a:ext cx="404294" cy="461665"/>
            </a:xfrm>
            <a:prstGeom prst="rect">
              <a:avLst/>
            </a:prstGeom>
            <a:noFill/>
          </p:spPr>
          <p:txBody>
            <a:bodyPr wrap="square" rtlCol="0">
              <a:spAutoFit/>
            </a:bodyPr>
            <a:lstStyle/>
            <a:p>
              <a:r>
                <a:rPr lang="en-US" sz="2400" b="1" i="1" dirty="0" smtClean="0">
                  <a:solidFill>
                    <a:srgbClr val="FFFF00"/>
                  </a:solidFill>
                </a:rPr>
                <a:t>z</a:t>
              </a:r>
              <a:endParaRPr lang="en-US" sz="2400" b="1" i="1" dirty="0">
                <a:solidFill>
                  <a:srgbClr val="FFFF00"/>
                </a:solidFill>
              </a:endParaRPr>
            </a:p>
          </p:txBody>
        </p:sp>
      </p:grpSp>
      <p:sp>
        <p:nvSpPr>
          <p:cNvPr id="6" name="TextBox 5"/>
          <p:cNvSpPr txBox="1"/>
          <p:nvPr/>
        </p:nvSpPr>
        <p:spPr>
          <a:xfrm>
            <a:off x="457200" y="846876"/>
            <a:ext cx="5058812" cy="4370427"/>
          </a:xfrm>
          <a:prstGeom prst="rect">
            <a:avLst/>
          </a:prstGeom>
          <a:noFill/>
        </p:spPr>
        <p:txBody>
          <a:bodyPr wrap="square" rtlCol="0">
            <a:spAutoFit/>
          </a:bodyPr>
          <a:lstStyle/>
          <a:p>
            <a:pPr marL="342900" indent="-342900">
              <a:buAutoNum type="arabicPeriod"/>
            </a:pPr>
            <a:r>
              <a:rPr lang="en-US" sz="2600" dirty="0" smtClean="0"/>
              <a:t>What side is the hypotenuse?</a:t>
            </a:r>
          </a:p>
          <a:p>
            <a:pPr marL="342900" indent="-342900">
              <a:buAutoNum type="arabicPeriod"/>
            </a:pPr>
            <a:endParaRPr lang="en-US" sz="2600" dirty="0" smtClean="0"/>
          </a:p>
          <a:p>
            <a:pPr marL="342900" indent="-342900">
              <a:buAutoNum type="arabicPeriod"/>
            </a:pPr>
            <a:r>
              <a:rPr lang="en-US" sz="2600" dirty="0" smtClean="0"/>
              <a:t>What angle is opposite the hypotenuse?</a:t>
            </a:r>
          </a:p>
          <a:p>
            <a:pPr marL="342900" indent="-342900">
              <a:buAutoNum type="arabicPeriod"/>
            </a:pPr>
            <a:r>
              <a:rPr lang="en-US" sz="2600" dirty="0" smtClean="0"/>
              <a:t>What is the measure of the angle opposite the hypotenuse?</a:t>
            </a:r>
          </a:p>
          <a:p>
            <a:pPr marL="342900" indent="-342900">
              <a:buAutoNum type="arabicPeriod"/>
            </a:pPr>
            <a:r>
              <a:rPr lang="en-US" sz="2600" dirty="0" smtClean="0"/>
              <a:t>What leg is opposite angle 1?</a:t>
            </a:r>
          </a:p>
          <a:p>
            <a:pPr marL="342900" indent="-342900">
              <a:buAutoNum type="arabicPeriod"/>
            </a:pPr>
            <a:r>
              <a:rPr lang="en-US" sz="2600" dirty="0" smtClean="0"/>
              <a:t>What leg is adjacent to angle 1?</a:t>
            </a:r>
          </a:p>
          <a:p>
            <a:pPr marL="342900" indent="-342900">
              <a:buAutoNum type="arabicPeriod"/>
            </a:pPr>
            <a:r>
              <a:rPr lang="en-US" sz="2600" dirty="0" smtClean="0"/>
              <a:t>What leg is opposite angle 3?</a:t>
            </a:r>
          </a:p>
          <a:p>
            <a:pPr marL="342900" indent="-342900">
              <a:buAutoNum type="arabicPeriod"/>
            </a:pPr>
            <a:r>
              <a:rPr lang="en-US" sz="2600" dirty="0" smtClean="0"/>
              <a:t>What leg is adjacent to angle 3?</a:t>
            </a:r>
          </a:p>
          <a:p>
            <a:pPr marL="342900" indent="-342900">
              <a:buAutoNum type="arabicPeriod"/>
            </a:pPr>
            <a:endParaRPr lang="en-US" dirty="0"/>
          </a:p>
        </p:txBody>
      </p:sp>
      <p:graphicFrame>
        <p:nvGraphicFramePr>
          <p:cNvPr id="14" name="Object 13"/>
          <p:cNvGraphicFramePr>
            <a:graphicFrameLocks noChangeAspect="1"/>
          </p:cNvGraphicFramePr>
          <p:nvPr>
            <p:extLst>
              <p:ext uri="{D42A27DB-BD31-4B8C-83A1-F6EECF244321}">
                <p14:modId xmlns:p14="http://schemas.microsoft.com/office/powerpoint/2010/main" val="1252059431"/>
              </p:ext>
            </p:extLst>
          </p:nvPr>
        </p:nvGraphicFramePr>
        <p:xfrm>
          <a:off x="4904064" y="925880"/>
          <a:ext cx="810936" cy="387839"/>
        </p:xfrm>
        <a:graphic>
          <a:graphicData uri="http://schemas.openxmlformats.org/presentationml/2006/ole">
            <mc:AlternateContent xmlns:mc="http://schemas.openxmlformats.org/markup-compatibility/2006">
              <mc:Choice xmlns:v="urn:schemas-microsoft-com:vml" Requires="v">
                <p:oleObj spid="_x0000_s80563" name="Equation" r:id="rId5" imgW="126835" imgH="139518" progId="Equation.DSMT4">
                  <p:embed/>
                </p:oleObj>
              </mc:Choice>
              <mc:Fallback>
                <p:oleObj name="Equation" r:id="rId5" imgW="126835" imgH="139518" progId="Equation.DSMT4">
                  <p:embed/>
                  <p:pic>
                    <p:nvPicPr>
                      <p:cNvPr id="0" name="Picture 6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04064" y="925880"/>
                        <a:ext cx="810936" cy="38783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0"/>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2422740190"/>
              </p:ext>
            </p:extLst>
          </p:nvPr>
        </p:nvGraphicFramePr>
        <p:xfrm>
          <a:off x="2705877" y="2056609"/>
          <a:ext cx="561457" cy="381791"/>
        </p:xfrm>
        <a:graphic>
          <a:graphicData uri="http://schemas.openxmlformats.org/presentationml/2006/ole">
            <mc:AlternateContent xmlns:mc="http://schemas.openxmlformats.org/markup-compatibility/2006">
              <mc:Choice xmlns:v="urn:schemas-microsoft-com:vml" Requires="v">
                <p:oleObj spid="_x0000_s80564" name="Equation" r:id="rId7" imgW="241091" imgH="164957" progId="Equation.DSMT4">
                  <p:embed/>
                </p:oleObj>
              </mc:Choice>
              <mc:Fallback>
                <p:oleObj name="Equation" r:id="rId7" imgW="241091" imgH="164957" progId="Equation.DSMT4">
                  <p:embed/>
                  <p:pic>
                    <p:nvPicPr>
                      <p:cNvPr id="0" name="Picture 67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5877" y="2056609"/>
                        <a:ext cx="561457" cy="3817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028596566"/>
              </p:ext>
            </p:extLst>
          </p:nvPr>
        </p:nvGraphicFramePr>
        <p:xfrm>
          <a:off x="4458494" y="2784395"/>
          <a:ext cx="531812" cy="471488"/>
        </p:xfrm>
        <a:graphic>
          <a:graphicData uri="http://schemas.openxmlformats.org/presentationml/2006/ole">
            <mc:AlternateContent xmlns:mc="http://schemas.openxmlformats.org/markup-compatibility/2006">
              <mc:Choice xmlns:v="urn:schemas-microsoft-com:vml" Requires="v">
                <p:oleObj spid="_x0000_s80565" name="Equation" r:id="rId9" imgW="228501" imgH="203112" progId="Equation.DSMT4">
                  <p:embed/>
                </p:oleObj>
              </mc:Choice>
              <mc:Fallback>
                <p:oleObj name="Equation" r:id="rId9" imgW="228501" imgH="203112" progId="Equation.DSMT4">
                  <p:embed/>
                  <p:pic>
                    <p:nvPicPr>
                      <p:cNvPr id="0" name="Picture 67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58494" y="2784395"/>
                        <a:ext cx="531812" cy="471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1082233036"/>
              </p:ext>
            </p:extLst>
          </p:nvPr>
        </p:nvGraphicFramePr>
        <p:xfrm>
          <a:off x="4980912" y="3280305"/>
          <a:ext cx="385119" cy="381000"/>
        </p:xfrm>
        <a:graphic>
          <a:graphicData uri="http://schemas.openxmlformats.org/presentationml/2006/ole">
            <mc:AlternateContent xmlns:mc="http://schemas.openxmlformats.org/markup-compatibility/2006">
              <mc:Choice xmlns:v="urn:schemas-microsoft-com:vml" Requires="v">
                <p:oleObj spid="_x0000_s80566" name="Equation" r:id="rId11" imgW="126725" imgH="126725" progId="Equation.DSMT4">
                  <p:embed/>
                </p:oleObj>
              </mc:Choice>
              <mc:Fallback>
                <p:oleObj name="Equation" r:id="rId11" imgW="126725" imgH="126725" progId="Equation.DSMT4">
                  <p:embed/>
                  <p:pic>
                    <p:nvPicPr>
                      <p:cNvPr id="0" name="Picture 67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80912" y="3280305"/>
                        <a:ext cx="385119"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2310632444"/>
              </p:ext>
            </p:extLst>
          </p:nvPr>
        </p:nvGraphicFramePr>
        <p:xfrm>
          <a:off x="5333357" y="3661305"/>
          <a:ext cx="365309" cy="429460"/>
        </p:xfrm>
        <a:graphic>
          <a:graphicData uri="http://schemas.openxmlformats.org/presentationml/2006/ole">
            <mc:AlternateContent xmlns:mc="http://schemas.openxmlformats.org/markup-compatibility/2006">
              <mc:Choice xmlns:v="urn:schemas-microsoft-com:vml" Requires="v">
                <p:oleObj spid="_x0000_s80567" name="Equation" r:id="rId13" imgW="139579" imgH="164957" progId="Equation.DSMT4">
                  <p:embed/>
                </p:oleObj>
              </mc:Choice>
              <mc:Fallback>
                <p:oleObj name="Equation" r:id="rId13" imgW="139579" imgH="164957" progId="Equation.DSMT4">
                  <p:embed/>
                  <p:pic>
                    <p:nvPicPr>
                      <p:cNvPr id="0" name="Picture 67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3357" y="3661305"/>
                        <a:ext cx="365309" cy="4294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900747929"/>
              </p:ext>
            </p:extLst>
          </p:nvPr>
        </p:nvGraphicFramePr>
        <p:xfrm>
          <a:off x="4827928" y="4065588"/>
          <a:ext cx="365125" cy="430212"/>
        </p:xfrm>
        <a:graphic>
          <a:graphicData uri="http://schemas.openxmlformats.org/presentationml/2006/ole">
            <mc:AlternateContent xmlns:mc="http://schemas.openxmlformats.org/markup-compatibility/2006">
              <mc:Choice xmlns:v="urn:schemas-microsoft-com:vml" Requires="v">
                <p:oleObj spid="_x0000_s80568" name="Equation" r:id="rId15" imgW="139579" imgH="164957" progId="Equation.DSMT4">
                  <p:embed/>
                </p:oleObj>
              </mc:Choice>
              <mc:Fallback>
                <p:oleObj name="Equation" r:id="rId15" imgW="139579" imgH="164957" progId="Equation.DSMT4">
                  <p:embed/>
                  <p:pic>
                    <p:nvPicPr>
                      <p:cNvPr id="0" name="Picture 67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827928" y="4065588"/>
                        <a:ext cx="365125" cy="430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96073624"/>
              </p:ext>
            </p:extLst>
          </p:nvPr>
        </p:nvGraphicFramePr>
        <p:xfrm>
          <a:off x="5235224" y="4419600"/>
          <a:ext cx="385763" cy="381000"/>
        </p:xfrm>
        <a:graphic>
          <a:graphicData uri="http://schemas.openxmlformats.org/presentationml/2006/ole">
            <mc:AlternateContent xmlns:mc="http://schemas.openxmlformats.org/markup-compatibility/2006">
              <mc:Choice xmlns:v="urn:schemas-microsoft-com:vml" Requires="v">
                <p:oleObj spid="_x0000_s80569" name="Equation" r:id="rId16" imgW="126725" imgH="126725" progId="Equation.DSMT4">
                  <p:embed/>
                </p:oleObj>
              </mc:Choice>
              <mc:Fallback>
                <p:oleObj name="Equation" r:id="rId16" imgW="126725" imgH="126725" progId="Equation.DSMT4">
                  <p:embed/>
                  <p:pic>
                    <p:nvPicPr>
                      <p:cNvPr id="0" name="Picture 67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235224" y="4419600"/>
                        <a:ext cx="385763"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TextBox 25"/>
          <p:cNvSpPr txBox="1"/>
          <p:nvPr/>
        </p:nvSpPr>
        <p:spPr>
          <a:xfrm>
            <a:off x="457200" y="5048333"/>
            <a:ext cx="7924800" cy="892552"/>
          </a:xfrm>
          <a:prstGeom prst="rect">
            <a:avLst/>
          </a:prstGeom>
          <a:noFill/>
        </p:spPr>
        <p:txBody>
          <a:bodyPr wrap="square" rtlCol="0">
            <a:spAutoFit/>
          </a:bodyPr>
          <a:lstStyle/>
          <a:p>
            <a:r>
              <a:rPr lang="en-US" sz="2600" dirty="0" smtClean="0"/>
              <a:t>8. Describe </a:t>
            </a:r>
            <a:r>
              <a:rPr lang="en-US" sz="2600" dirty="0"/>
              <a:t>the relationship between the </a:t>
            </a:r>
            <a:r>
              <a:rPr lang="en-US" sz="2600" dirty="0" smtClean="0"/>
              <a:t>legs </a:t>
            </a:r>
            <a:r>
              <a:rPr lang="en-US" sz="2600" dirty="0"/>
              <a:t>that </a:t>
            </a:r>
            <a:r>
              <a:rPr lang="en-US" sz="2600" dirty="0" smtClean="0"/>
              <a:t>are</a:t>
            </a:r>
          </a:p>
          <a:p>
            <a:r>
              <a:rPr lang="en-US" sz="2600" dirty="0" smtClean="0"/>
              <a:t>    opposite </a:t>
            </a:r>
            <a:r>
              <a:rPr lang="en-US" sz="2600" dirty="0"/>
              <a:t>and adjacent to angles 1 and 3</a:t>
            </a:r>
            <a:r>
              <a:rPr lang="en-US" sz="2600" dirty="0" smtClean="0"/>
              <a:t>.</a:t>
            </a:r>
            <a:endParaRPr lang="en-US" dirty="0"/>
          </a:p>
        </p:txBody>
      </p:sp>
      <p:sp>
        <p:nvSpPr>
          <p:cNvPr id="28" name="TextBox 27"/>
          <p:cNvSpPr txBox="1"/>
          <p:nvPr/>
        </p:nvSpPr>
        <p:spPr>
          <a:xfrm>
            <a:off x="566057" y="5791200"/>
            <a:ext cx="7924800" cy="892552"/>
          </a:xfrm>
          <a:prstGeom prst="rect">
            <a:avLst/>
          </a:prstGeom>
          <a:noFill/>
        </p:spPr>
        <p:txBody>
          <a:bodyPr wrap="square" rtlCol="0">
            <a:spAutoFit/>
          </a:bodyPr>
          <a:lstStyle/>
          <a:p>
            <a:r>
              <a:rPr lang="en-US" sz="2600" dirty="0" smtClean="0">
                <a:solidFill>
                  <a:srgbClr val="FFFF00"/>
                </a:solidFill>
              </a:rPr>
              <a:t>The leg that is opposite angle 1 is adjacent to angle ____</a:t>
            </a:r>
          </a:p>
          <a:p>
            <a:r>
              <a:rPr lang="en-US" sz="2600" dirty="0" smtClean="0">
                <a:solidFill>
                  <a:srgbClr val="FFFF00"/>
                </a:solidFill>
              </a:rPr>
              <a:t>The leg that is opposite angle 3 is adjacent to angle ____ </a:t>
            </a:r>
            <a:endParaRPr lang="en-US" dirty="0">
              <a:solidFill>
                <a:srgbClr val="FFFF00"/>
              </a:solidFill>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2074914173"/>
              </p:ext>
            </p:extLst>
          </p:nvPr>
        </p:nvGraphicFramePr>
        <p:xfrm>
          <a:off x="7689083" y="5705329"/>
          <a:ext cx="307063" cy="471111"/>
        </p:xfrm>
        <a:graphic>
          <a:graphicData uri="http://schemas.openxmlformats.org/presentationml/2006/ole">
            <mc:AlternateContent xmlns:mc="http://schemas.openxmlformats.org/markup-compatibility/2006">
              <mc:Choice xmlns:v="urn:schemas-microsoft-com:vml" Requires="v">
                <p:oleObj spid="_x0000_s80570" name="Equation" r:id="rId17" imgW="114102" imgH="177492" progId="Equation.DSMT4">
                  <p:embed/>
                </p:oleObj>
              </mc:Choice>
              <mc:Fallback>
                <p:oleObj name="Equation" r:id="rId17" imgW="114102" imgH="177492" progId="Equation.DSMT4">
                  <p:embed/>
                  <p:pic>
                    <p:nvPicPr>
                      <p:cNvPr id="0" name="Picture 68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689083" y="5705329"/>
                        <a:ext cx="307063" cy="4711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338535709"/>
              </p:ext>
            </p:extLst>
          </p:nvPr>
        </p:nvGraphicFramePr>
        <p:xfrm>
          <a:off x="7758312" y="6115050"/>
          <a:ext cx="238125" cy="438150"/>
        </p:xfrm>
        <a:graphic>
          <a:graphicData uri="http://schemas.openxmlformats.org/presentationml/2006/ole">
            <mc:AlternateContent xmlns:mc="http://schemas.openxmlformats.org/markup-compatibility/2006">
              <mc:Choice xmlns:v="urn:schemas-microsoft-com:vml" Requires="v">
                <p:oleObj spid="_x0000_s80571" name="Equation" r:id="rId19" imgW="88707" imgH="164742" progId="Equation.DSMT4">
                  <p:embed/>
                </p:oleObj>
              </mc:Choice>
              <mc:Fallback>
                <p:oleObj name="Equation" r:id="rId19" imgW="88707" imgH="164742" progId="Equation.DSMT4">
                  <p:embed/>
                  <p:pic>
                    <p:nvPicPr>
                      <p:cNvPr id="0" name="Picture 68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58312" y="6115050"/>
                        <a:ext cx="238125"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566057" y="1341566"/>
            <a:ext cx="4607415" cy="369332"/>
          </a:xfrm>
          <a:prstGeom prst="rect">
            <a:avLst/>
          </a:prstGeom>
        </p:spPr>
        <p:txBody>
          <a:bodyPr wrap="none">
            <a:spAutoFit/>
          </a:bodyPr>
          <a:lstStyle/>
          <a:p>
            <a:r>
              <a:rPr lang="en-US" dirty="0"/>
              <a:t>Note:  The other two sides are called the “legs”</a:t>
            </a:r>
          </a:p>
        </p:txBody>
      </p:sp>
    </p:spTree>
    <p:extLst>
      <p:ext uri="{BB962C8B-B14F-4D97-AF65-F5344CB8AC3E}">
        <p14:creationId xmlns:p14="http://schemas.microsoft.com/office/powerpoint/2010/main" val="3301983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066800"/>
            <a:ext cx="8229600" cy="1524000"/>
          </a:xfrm>
        </p:spPr>
        <p:txBody>
          <a:bodyPr>
            <a:normAutofit fontScale="90000"/>
          </a:bodyPr>
          <a:lstStyle/>
          <a:p>
            <a:pPr algn="l"/>
            <a:r>
              <a:rPr lang="en-US" sz="3600" dirty="0" smtClean="0"/>
              <a:t>Each group should have a handout:  Discovering Trigonometric Ratios(Form A, B, or C), a sheet of chart paper with grids, graph paper, rulers, yardstick, protractors, and markers.</a:t>
            </a:r>
            <a:r>
              <a:rPr lang="en-US" sz="1800" dirty="0" smtClean="0">
                <a:solidFill>
                  <a:schemeClr val="bg1"/>
                </a:solidFill>
                <a:latin typeface="Times New Roman" pitchFamily="18" charset="0"/>
              </a:rPr>
              <a:t/>
            </a:r>
            <a:br>
              <a:rPr lang="en-US" sz="1800" dirty="0" smtClean="0">
                <a:solidFill>
                  <a:schemeClr val="bg1"/>
                </a:solidFill>
                <a:latin typeface="Times New Roman" pitchFamily="18" charset="0"/>
              </a:rPr>
            </a:br>
            <a:endParaRPr lang="en-US" sz="1800" dirty="0">
              <a:solidFill>
                <a:schemeClr val="bg1"/>
              </a:solidFill>
            </a:endParaRPr>
          </a:p>
        </p:txBody>
      </p:sp>
      <p:grpSp>
        <p:nvGrpSpPr>
          <p:cNvPr id="3"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457200" y="990"/>
            <a:ext cx="8229600" cy="9144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Group Activity (Groups of 3)</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1027" name="Rectangle 3"/>
          <p:cNvSpPr>
            <a:spLocks noChangeArrowheads="1"/>
          </p:cNvSpPr>
          <p:nvPr/>
        </p:nvSpPr>
        <p:spPr bwMode="auto">
          <a:xfrm>
            <a:off x="4114800" y="3180041"/>
            <a:ext cx="441960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2800" dirty="0" smtClean="0">
                <a:solidFill>
                  <a:schemeClr val="bg1"/>
                </a:solidFill>
              </a:rPr>
              <a:t>Follow the directions and work through the activity with your group.</a:t>
            </a:r>
            <a:endParaRPr lang="en-US" sz="2800" dirty="0">
              <a:solidFill>
                <a:schemeClr val="bg1"/>
              </a:solidFill>
            </a:endParaRPr>
          </a:p>
        </p:txBody>
      </p:sp>
      <p:pic>
        <p:nvPicPr>
          <p:cNvPr id="8089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137" t="21906" r="22175" b="53680"/>
          <a:stretch/>
        </p:blipFill>
        <p:spPr bwMode="auto">
          <a:xfrm>
            <a:off x="723650" y="2971800"/>
            <a:ext cx="3253840" cy="2381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endParaRPr lang="en-US" dirty="0">
              <a:solidFill>
                <a:srgbClr val="C00000"/>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#3</a:t>
            </a:r>
            <a:r>
              <a:rPr lang="en-US" dirty="0">
                <a:solidFill>
                  <a:schemeClr val="bg1"/>
                </a:solidFill>
              </a:rPr>
              <a:t>.  Find the length of </a:t>
            </a:r>
            <a:r>
              <a:rPr lang="en-US" dirty="0" smtClean="0">
                <a:solidFill>
                  <a:schemeClr val="bg1"/>
                </a:solidFill>
              </a:rPr>
              <a:t>side     </a:t>
            </a:r>
            <a:r>
              <a:rPr lang="en-US" dirty="0">
                <a:solidFill>
                  <a:schemeClr val="bg1"/>
                </a:solidFill>
              </a:rPr>
              <a:t>.  Justify your answer two ways. </a:t>
            </a:r>
          </a:p>
        </p:txBody>
      </p:sp>
      <p:graphicFrame>
        <p:nvGraphicFramePr>
          <p:cNvPr id="4" name="Object 3"/>
          <p:cNvGraphicFramePr>
            <a:graphicFrameLocks noChangeAspect="1"/>
          </p:cNvGraphicFramePr>
          <p:nvPr>
            <p:extLst>
              <p:ext uri="{D42A27DB-BD31-4B8C-83A1-F6EECF244321}">
                <p14:modId xmlns:p14="http://schemas.microsoft.com/office/powerpoint/2010/main" val="1164135120"/>
              </p:ext>
            </p:extLst>
          </p:nvPr>
        </p:nvGraphicFramePr>
        <p:xfrm>
          <a:off x="4953000" y="1676400"/>
          <a:ext cx="497840" cy="422275"/>
        </p:xfrm>
        <a:graphic>
          <a:graphicData uri="http://schemas.openxmlformats.org/presentationml/2006/ole">
            <mc:AlternateContent xmlns:mc="http://schemas.openxmlformats.org/markup-compatibility/2006">
              <mc:Choice xmlns:v="urn:schemas-microsoft-com:vml" Requires="v">
                <p:oleObj spid="_x0000_s81950" name="Equation" r:id="rId4" imgW="253780" imgH="215713" progId="Equation.DSMT4">
                  <p:embed/>
                </p:oleObj>
              </mc:Choice>
              <mc:Fallback>
                <p:oleObj name="Equation" r:id="rId4" imgW="253780" imgH="215713" progId="Equation.DSMT4">
                  <p:embed/>
                  <p:pic>
                    <p:nvPicPr>
                      <p:cNvPr id="0" name="Picture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1676400"/>
                        <a:ext cx="497840" cy="422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88737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endParaRPr lang="en-US" dirty="0">
              <a:solidFill>
                <a:srgbClr val="C0000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#7</a:t>
                </a:r>
                <a:r>
                  <a:rPr lang="en-US" dirty="0">
                    <a:solidFill>
                      <a:schemeClr val="bg1"/>
                    </a:solidFill>
                  </a:rPr>
                  <a:t>.  Find the measure of angle B without using a protractor.  Justify your answer. </a:t>
                </a:r>
                <a:endParaRPr lang="en-US" dirty="0" smtClean="0">
                  <a:solidFill>
                    <a:schemeClr val="bg1"/>
                  </a:solidFill>
                </a:endParaRPr>
              </a:p>
              <a:p>
                <a:pPr marL="0" indent="0">
                  <a:buNone/>
                </a:pPr>
                <a:endParaRPr lang="en-US" dirty="0"/>
              </a:p>
              <a:p>
                <a:pPr marL="0" indent="0">
                  <a:buNone/>
                </a:pPr>
                <a:endParaRPr lang="en-US" dirty="0" smtClean="0"/>
              </a:p>
              <a:p>
                <a:pPr marL="0" indent="0">
                  <a:buNone/>
                </a:pPr>
                <a:r>
                  <a:rPr lang="en-US" dirty="0" smtClean="0">
                    <a:solidFill>
                      <a:schemeClr val="bg1"/>
                    </a:solidFill>
                  </a:rPr>
                  <a:t>#8</a:t>
                </a:r>
                <a:r>
                  <a:rPr lang="en-US" dirty="0">
                    <a:solidFill>
                      <a:schemeClr val="bg1"/>
                    </a:solidFill>
                  </a:rPr>
                  <a:t>.  Complete the statement:  When the sum of two angles is </a:t>
                </a:r>
                <a14:m>
                  <m:oMath xmlns:m="http://schemas.openxmlformats.org/officeDocument/2006/math">
                    <m:r>
                      <a:rPr lang="en-US" b="0" i="1" smtClean="0">
                        <a:solidFill>
                          <a:schemeClr val="bg1"/>
                        </a:solidFill>
                        <a:latin typeface="Cambria Math"/>
                      </a:rPr>
                      <m:t>90</m:t>
                    </m:r>
                    <m:r>
                      <a:rPr lang="en-US" b="0" i="1" smtClean="0">
                        <a:solidFill>
                          <a:schemeClr val="bg1"/>
                        </a:solidFill>
                        <a:latin typeface="Cambria Math"/>
                        <a:ea typeface="Cambria Math"/>
                      </a:rPr>
                      <m:t>°</m:t>
                    </m:r>
                  </m:oMath>
                </a14:m>
                <a:r>
                  <a:rPr lang="en-US" dirty="0" smtClean="0">
                    <a:solidFill>
                      <a:schemeClr val="bg1"/>
                    </a:solidFill>
                  </a:rPr>
                  <a:t>, </a:t>
                </a:r>
                <a:r>
                  <a:rPr lang="en-US" dirty="0">
                    <a:solidFill>
                      <a:schemeClr val="bg1"/>
                    </a:solidFill>
                  </a:rPr>
                  <a:t>the angles are called __________________________ angles.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cstate="print"/>
                <a:stretch>
                  <a:fillRect l="-1852" t="-1752" r="-1852"/>
                </a:stretch>
              </a:blipFill>
            </p:spPr>
            <p:txBody>
              <a:bodyPr/>
              <a:lstStyle/>
              <a:p>
                <a:r>
                  <a:rPr lang="en-US">
                    <a:noFill/>
                  </a:rPr>
                  <a:t> </a:t>
                </a:r>
              </a:p>
            </p:txBody>
          </p:sp>
        </mc:Fallback>
      </mc:AlternateContent>
    </p:spTree>
    <p:extLst>
      <p:ext uri="{BB962C8B-B14F-4D97-AF65-F5344CB8AC3E}">
        <p14:creationId xmlns:p14="http://schemas.microsoft.com/office/powerpoint/2010/main" val="456037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4"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457200" y="152400"/>
            <a:ext cx="8229600" cy="16002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5300" dirty="0" smtClean="0">
                <a:solidFill>
                  <a:srgbClr val="FF0000"/>
                </a:solidFill>
                <a:latin typeface="+mj-lt"/>
                <a:ea typeface="+mj-ea"/>
                <a:cs typeface="+mj-cs"/>
              </a:rPr>
              <a:t>Trigonometric Ratios for Right Triangles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841437353"/>
              </p:ext>
            </p:extLst>
          </p:nvPr>
        </p:nvGraphicFramePr>
        <p:xfrm>
          <a:off x="2514600" y="1981200"/>
          <a:ext cx="3695700" cy="838200"/>
        </p:xfrm>
        <a:graphic>
          <a:graphicData uri="http://schemas.openxmlformats.org/presentationml/2006/ole">
            <mc:AlternateContent xmlns:mc="http://schemas.openxmlformats.org/markup-compatibility/2006">
              <mc:Choice xmlns:v="urn:schemas-microsoft-com:vml" Requires="v">
                <p:oleObj spid="_x0000_s84052" name="Equation" r:id="rId5" imgW="1841500" imgH="419100" progId="Equation.DSMT4">
                  <p:embed/>
                </p:oleObj>
              </mc:Choice>
              <mc:Fallback>
                <p:oleObj name="Equation" r:id="rId5" imgW="1841500" imgH="419100" progId="Equation.DSMT4">
                  <p:embed/>
                  <p:pic>
                    <p:nvPicPr>
                      <p:cNvPr id="0"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981200"/>
                        <a:ext cx="3695700"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2844220029"/>
              </p:ext>
            </p:extLst>
          </p:nvPr>
        </p:nvGraphicFramePr>
        <p:xfrm>
          <a:off x="2514600" y="3276600"/>
          <a:ext cx="3690876" cy="828564"/>
        </p:xfrm>
        <a:graphic>
          <a:graphicData uri="http://schemas.openxmlformats.org/presentationml/2006/ole">
            <mc:AlternateContent xmlns:mc="http://schemas.openxmlformats.org/markup-compatibility/2006">
              <mc:Choice xmlns:v="urn:schemas-microsoft-com:vml" Requires="v">
                <p:oleObj spid="_x0000_s84053" name="Equation" r:id="rId7" imgW="1866900" imgH="419100" progId="Equation.DSMT4">
                  <p:embed/>
                </p:oleObj>
              </mc:Choice>
              <mc:Fallback>
                <p:oleObj name="Equation" r:id="rId7" imgW="1866900" imgH="419100" progId="Equation.DSMT4">
                  <p:embed/>
                  <p:pic>
                    <p:nvPicPr>
                      <p:cNvPr id="0" name="Picture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14600" y="3276600"/>
                        <a:ext cx="3690876" cy="8285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702111302"/>
              </p:ext>
            </p:extLst>
          </p:nvPr>
        </p:nvGraphicFramePr>
        <p:xfrm>
          <a:off x="2403763" y="4648200"/>
          <a:ext cx="4031673" cy="914400"/>
        </p:xfrm>
        <a:graphic>
          <a:graphicData uri="http://schemas.openxmlformats.org/presentationml/2006/ole">
            <mc:AlternateContent xmlns:mc="http://schemas.openxmlformats.org/markup-compatibility/2006">
              <mc:Choice xmlns:v="urn:schemas-microsoft-com:vml" Requires="v">
                <p:oleObj spid="_x0000_s84054" name="Equation" r:id="rId9" imgW="1854200" imgH="419100" progId="Equation.DSMT4">
                  <p:embed/>
                </p:oleObj>
              </mc:Choice>
              <mc:Fallback>
                <p:oleObj name="Equation" r:id="rId9" imgW="1854200" imgH="419100" progId="Equation.DSMT4">
                  <p:embed/>
                  <p:pic>
                    <p:nvPicPr>
                      <p:cNvPr id="0" name="Picture 8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03763" y="4648200"/>
                        <a:ext cx="403167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Rectangle 4"/>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0" y="8763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6"/>
          <p:cNvSpPr>
            <a:spLocks noChangeArrowheads="1"/>
          </p:cNvSpPr>
          <p:nvPr/>
        </p:nvSpPr>
        <p:spPr bwMode="auto">
          <a:xfrm>
            <a:off x="0" y="1295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Calibri" pitchFamily="34" charset="0"/>
                <a:ea typeface="Times New Roman" pitchFamily="18" charset="0"/>
                <a:cs typeface="Calibri"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130815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endParaRPr lang="en-US" dirty="0">
              <a:solidFill>
                <a:srgbClr val="C00000"/>
              </a:solidFill>
            </a:endParaRPr>
          </a:p>
        </p:txBody>
      </p:sp>
      <p:sp>
        <p:nvSpPr>
          <p:cNvPr id="3" name="Content Placeholder 2"/>
          <p:cNvSpPr>
            <a:spLocks noGrp="1"/>
          </p:cNvSpPr>
          <p:nvPr>
            <p:ph idx="1"/>
          </p:nvPr>
        </p:nvSpPr>
        <p:spPr>
          <a:xfrm>
            <a:off x="457200" y="1143000"/>
            <a:ext cx="8229600" cy="5257800"/>
          </a:xfrm>
        </p:spPr>
        <p:txBody>
          <a:bodyPr>
            <a:normAutofit fontScale="92500" lnSpcReduction="20000"/>
          </a:bodyPr>
          <a:lstStyle/>
          <a:p>
            <a:pPr marL="0" indent="0">
              <a:buNone/>
            </a:pPr>
            <a:r>
              <a:rPr lang="en-US" dirty="0" smtClean="0">
                <a:solidFill>
                  <a:schemeClr val="bg1"/>
                </a:solidFill>
              </a:rPr>
              <a:t>#14</a:t>
            </a:r>
            <a:r>
              <a:rPr lang="en-US" dirty="0">
                <a:solidFill>
                  <a:schemeClr val="bg1"/>
                </a:solidFill>
              </a:rPr>
              <a:t>.  Based on your observations of the values of the trigonometric ratios of similar triangles, answer the following questions about right triangles.</a:t>
            </a:r>
          </a:p>
          <a:p>
            <a:pPr marL="0" indent="0">
              <a:buNone/>
            </a:pPr>
            <a:r>
              <a:rPr lang="en-US" dirty="0">
                <a:solidFill>
                  <a:schemeClr val="bg1"/>
                </a:solidFill>
              </a:rPr>
              <a:t>a.  Do you need to be given the dimensions of a </a:t>
            </a:r>
            <a:r>
              <a:rPr lang="en-US" dirty="0" smtClean="0">
                <a:solidFill>
                  <a:schemeClr val="bg1"/>
                </a:solidFill>
              </a:rPr>
              <a:t>right triangle </a:t>
            </a:r>
            <a:r>
              <a:rPr lang="en-US" dirty="0">
                <a:solidFill>
                  <a:schemeClr val="bg1"/>
                </a:solidFill>
              </a:rPr>
              <a:t>to determine the values of sine, cosine, and tangent of a given angle?  Explain your answer.</a:t>
            </a:r>
          </a:p>
          <a:p>
            <a:pPr marL="0" indent="0">
              <a:buNone/>
            </a:pPr>
            <a:endParaRPr lang="en-US" dirty="0" smtClean="0">
              <a:solidFill>
                <a:schemeClr val="bg1"/>
              </a:solidFill>
            </a:endParaRPr>
          </a:p>
          <a:p>
            <a:pPr marL="0" indent="0">
              <a:buNone/>
            </a:pPr>
            <a:endParaRPr lang="en-US" dirty="0">
              <a:solidFill>
                <a:schemeClr val="bg1"/>
              </a:solidFill>
            </a:endParaRPr>
          </a:p>
          <a:p>
            <a:pPr marL="0" indent="0">
              <a:buNone/>
            </a:pPr>
            <a:r>
              <a:rPr lang="en-US" dirty="0" smtClean="0">
                <a:solidFill>
                  <a:schemeClr val="bg1"/>
                </a:solidFill>
              </a:rPr>
              <a:t>b</a:t>
            </a:r>
            <a:r>
              <a:rPr lang="en-US" dirty="0">
                <a:solidFill>
                  <a:schemeClr val="bg1"/>
                </a:solidFill>
              </a:rPr>
              <a:t>.  If you are given the measurements of the sides of a right triangle, do you need to be given the angle measures to determine the values of sine, cosine, and tangent?  Explain your answer. </a:t>
            </a:r>
          </a:p>
          <a:p>
            <a:pPr marL="0" indent="0">
              <a:buNone/>
            </a:pPr>
            <a:endParaRPr lang="en-US" dirty="0"/>
          </a:p>
        </p:txBody>
      </p:sp>
    </p:spTree>
    <p:extLst>
      <p:ext uri="{BB962C8B-B14F-4D97-AF65-F5344CB8AC3E}">
        <p14:creationId xmlns:p14="http://schemas.microsoft.com/office/powerpoint/2010/main" val="1120998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endParaRPr lang="en-US" dirty="0">
              <a:solidFill>
                <a:srgbClr val="C00000"/>
              </a:solidFill>
            </a:endParaRPr>
          </a:p>
        </p:txBody>
      </p:sp>
      <p:sp>
        <p:nvSpPr>
          <p:cNvPr id="3" name="Content Placeholder 2"/>
          <p:cNvSpPr>
            <a:spLocks noGrp="1"/>
          </p:cNvSpPr>
          <p:nvPr>
            <p:ph idx="1"/>
          </p:nvPr>
        </p:nvSpPr>
        <p:spPr>
          <a:xfrm>
            <a:off x="457200" y="1143000"/>
            <a:ext cx="8229600" cy="5257800"/>
          </a:xfrm>
        </p:spPr>
        <p:txBody>
          <a:bodyPr>
            <a:normAutofit/>
          </a:bodyPr>
          <a:lstStyle/>
          <a:p>
            <a:pPr marL="0" indent="0">
              <a:buNone/>
            </a:pPr>
            <a:r>
              <a:rPr lang="en-US" dirty="0" smtClean="0">
                <a:solidFill>
                  <a:schemeClr val="bg1"/>
                </a:solidFill>
              </a:rPr>
              <a:t>#14</a:t>
            </a:r>
            <a:r>
              <a:rPr lang="en-US" dirty="0">
                <a:solidFill>
                  <a:schemeClr val="bg1"/>
                </a:solidFill>
              </a:rPr>
              <a:t>. </a:t>
            </a:r>
            <a:r>
              <a:rPr lang="en-US" dirty="0" smtClean="0">
                <a:solidFill>
                  <a:schemeClr val="bg1"/>
                </a:solidFill>
              </a:rPr>
              <a:t>c, d, and e:  Each group has different numbers to calculate different angle measures.  Have groups share general concepts and explanations.</a:t>
            </a:r>
            <a:endParaRPr lang="en-US" dirty="0"/>
          </a:p>
        </p:txBody>
      </p:sp>
    </p:spTree>
    <p:extLst>
      <p:ext uri="{BB962C8B-B14F-4D97-AF65-F5344CB8AC3E}">
        <p14:creationId xmlns:p14="http://schemas.microsoft.com/office/powerpoint/2010/main" val="256163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C00000"/>
                </a:solidFill>
              </a:rPr>
              <a:t>Discussion</a:t>
            </a:r>
            <a:endParaRPr lang="en-US" dirty="0">
              <a:solidFill>
                <a:srgbClr val="C00000"/>
              </a:solidFill>
            </a:endParaRPr>
          </a:p>
        </p:txBody>
      </p:sp>
      <p:sp>
        <p:nvSpPr>
          <p:cNvPr id="3" name="Content Placeholder 2"/>
          <p:cNvSpPr>
            <a:spLocks noGrp="1"/>
          </p:cNvSpPr>
          <p:nvPr>
            <p:ph idx="1"/>
          </p:nvPr>
        </p:nvSpPr>
        <p:spPr>
          <a:xfrm>
            <a:off x="457200" y="1143000"/>
            <a:ext cx="8229600" cy="5257800"/>
          </a:xfrm>
        </p:spPr>
        <p:txBody>
          <a:bodyPr>
            <a:normAutofit lnSpcReduction="10000"/>
          </a:bodyPr>
          <a:lstStyle/>
          <a:p>
            <a:pPr marL="0" indent="0">
              <a:buNone/>
            </a:pPr>
            <a:r>
              <a:rPr lang="en-US" dirty="0" smtClean="0">
                <a:solidFill>
                  <a:schemeClr val="bg1"/>
                </a:solidFill>
              </a:rPr>
              <a:t>#15</a:t>
            </a:r>
            <a:r>
              <a:rPr lang="en-US" dirty="0">
                <a:solidFill>
                  <a:schemeClr val="bg1"/>
                </a:solidFill>
              </a:rPr>
              <a:t>. Examine your answers to #13.  Then, walk around and look at the work of your classmates as they post it.  It’s important to examine more than one triangle before drawing a conclusion.  Look for a relationship between some of the trigonometric values.  Do any of them have the same value?  If so, what is the relationship between the angles?  Make a hypothesis regarding these types of angles.  Test your hypothesis and record your work below.  Is your hypothesis correct?  Justify your answer.</a:t>
            </a:r>
          </a:p>
        </p:txBody>
      </p:sp>
    </p:spTree>
    <p:extLst>
      <p:ext uri="{BB962C8B-B14F-4D97-AF65-F5344CB8AC3E}">
        <p14:creationId xmlns:p14="http://schemas.microsoft.com/office/powerpoint/2010/main" val="553446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pPr algn="l"/>
            <a:endParaRPr lang="en-US" dirty="0" smtClean="0"/>
          </a:p>
          <a:p>
            <a:pPr algn="l"/>
            <a:r>
              <a:rPr lang="en-US" dirty="0" smtClean="0"/>
              <a:t>Colleen </a:t>
            </a:r>
            <a:r>
              <a:rPr lang="en-US" dirty="0" err="1" smtClean="0"/>
              <a:t>Beaudoin</a:t>
            </a:r>
            <a:endParaRPr lang="en-US" dirty="0" smtClean="0"/>
          </a:p>
          <a:p>
            <a:pPr algn="l"/>
            <a:r>
              <a:rPr lang="en-US" dirty="0" smtClean="0"/>
              <a:t>Tina </a:t>
            </a:r>
            <a:r>
              <a:rPr lang="en-US" dirty="0" err="1" smtClean="0"/>
              <a:t>Cloke</a:t>
            </a:r>
            <a:endParaRPr lang="en-US" dirty="0"/>
          </a:p>
        </p:txBody>
      </p:sp>
      <p:grpSp>
        <p:nvGrpSpPr>
          <p:cNvPr id="4" name="Group 3"/>
          <p:cNvGrpSpPr/>
          <p:nvPr/>
        </p:nvGrpSpPr>
        <p:grpSpPr>
          <a:xfrm>
            <a:off x="152400" y="5943600"/>
            <a:ext cx="8763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8" name="Title 7"/>
          <p:cNvSpPr>
            <a:spLocks noGrp="1"/>
          </p:cNvSpPr>
          <p:nvPr>
            <p:ph type="ctrTitle"/>
          </p:nvPr>
        </p:nvSpPr>
        <p:spPr/>
        <p:txBody>
          <a:bodyPr/>
          <a:lstStyle/>
          <a:p>
            <a:r>
              <a:rPr lang="en-US" dirty="0" smtClean="0">
                <a:solidFill>
                  <a:srgbClr val="C00000"/>
                </a:solidFill>
              </a:rPr>
              <a:t>Model Lesson</a:t>
            </a:r>
            <a:endParaRPr lang="en-US" dirty="0">
              <a:solidFill>
                <a:srgbClr val="C00000"/>
              </a:solidFill>
            </a:endParaRPr>
          </a:p>
        </p:txBody>
      </p:sp>
    </p:spTree>
    <p:extLst>
      <p:ext uri="{BB962C8B-B14F-4D97-AF65-F5344CB8AC3E}">
        <p14:creationId xmlns:p14="http://schemas.microsoft.com/office/powerpoint/2010/main" val="3903502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rPr>
              <a:t>Application</a:t>
            </a:r>
            <a:endParaRPr lang="en-US" sz="3600" dirty="0">
              <a:solidFill>
                <a:srgbClr val="C00000"/>
              </a:solidFill>
            </a:endParaRPr>
          </a:p>
        </p:txBody>
      </p:sp>
      <p:pic>
        <p:nvPicPr>
          <p:cNvPr id="87042" name="Picture 2">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16025" y="1265238"/>
            <a:ext cx="6711950" cy="433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066800" y="5682734"/>
            <a:ext cx="7086600" cy="646331"/>
          </a:xfrm>
          <a:prstGeom prst="rect">
            <a:avLst/>
          </a:prstGeom>
          <a:noFill/>
        </p:spPr>
        <p:txBody>
          <a:bodyPr wrap="square" rtlCol="0">
            <a:spAutoFit/>
          </a:bodyPr>
          <a:lstStyle/>
          <a:p>
            <a:r>
              <a:rPr lang="en-US" dirty="0" smtClean="0">
                <a:solidFill>
                  <a:srgbClr val="FF0000"/>
                </a:solidFill>
              </a:rPr>
              <a:t>Click on image to link problem and additional application problems.</a:t>
            </a:r>
          </a:p>
          <a:p>
            <a:r>
              <a:rPr lang="en-US" dirty="0" smtClean="0">
                <a:solidFill>
                  <a:srgbClr val="FF0000"/>
                </a:solidFill>
              </a:rPr>
              <a:t>Note:  A full lesson available at this site. </a:t>
            </a:r>
            <a:endParaRPr lang="en-US" dirty="0">
              <a:solidFill>
                <a:srgbClr val="FF0000"/>
              </a:solidFill>
            </a:endParaRPr>
          </a:p>
        </p:txBody>
      </p:sp>
    </p:spTree>
    <p:extLst>
      <p:ext uri="{BB962C8B-B14F-4D97-AF65-F5344CB8AC3E}">
        <p14:creationId xmlns:p14="http://schemas.microsoft.com/office/powerpoint/2010/main" val="2978191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solidFill>
                  <a:srgbClr val="C00000"/>
                </a:solidFill>
              </a:rPr>
              <a:t>Refer to handout:  Solving Right Triangles</a:t>
            </a:r>
            <a:endParaRPr lang="en-US" sz="3600" dirty="0">
              <a:solidFill>
                <a:srgbClr val="C00000"/>
              </a:solidFill>
            </a:endParaRPr>
          </a:p>
        </p:txBody>
      </p:sp>
      <p:pic>
        <p:nvPicPr>
          <p:cNvPr id="8704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79" t="18628" r="5511" b="12196"/>
          <a:stretch/>
        </p:blipFill>
        <p:spPr bwMode="auto">
          <a:xfrm>
            <a:off x="457200" y="1219200"/>
            <a:ext cx="8229600" cy="50994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115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304800" y="152400"/>
            <a:ext cx="8229600" cy="1066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Right Triangle Trigonometry Applets</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13" name="Rectangle 3" descr="Rectangle: Click to edit Master text styles&#10;Second level&#10;Third level&#10;Fourth level&#10;Fifth level"/>
          <p:cNvSpPr txBox="1">
            <a:spLocks noChangeArrowheads="1"/>
          </p:cNvSpPr>
          <p:nvPr/>
        </p:nvSpPr>
        <p:spPr>
          <a:xfrm>
            <a:off x="685800" y="990600"/>
            <a:ext cx="7772400" cy="4876800"/>
          </a:xfrm>
          <a:prstGeom prst="rect">
            <a:avLst/>
          </a:prstGeom>
        </p:spPr>
        <p:txBody>
          <a:bodyPr vert="horz" lIns="91440" tIns="45720" rIns="91440" bIns="45720" rtlCol="0">
            <a:noAutofit/>
          </a:bodyPr>
          <a:lstStyle/>
          <a:p>
            <a:pPr marL="514350" marR="0" lvl="0" indent="-514350" defTabSz="914400" rtl="0" eaLnBrk="1" fontAlgn="auto" latinLnBrk="0" hangingPunct="1">
              <a:lnSpc>
                <a:spcPct val="100000"/>
              </a:lnSpc>
              <a:spcBef>
                <a:spcPct val="0"/>
              </a:spcBef>
              <a:spcAft>
                <a:spcPts val="0"/>
              </a:spcAft>
              <a:buClrTx/>
              <a:buSzTx/>
              <a:buFont typeface="+mj-lt"/>
              <a:buAutoNum type="arabicPeriod"/>
              <a:tabLst/>
              <a:defRPr/>
            </a:pPr>
            <a:endParaRPr kumimoji="0" lang="en-US" sz="3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Title 1"/>
          <p:cNvSpPr txBox="1">
            <a:spLocks/>
          </p:cNvSpPr>
          <p:nvPr/>
        </p:nvSpPr>
        <p:spPr>
          <a:xfrm>
            <a:off x="762000" y="990600"/>
            <a:ext cx="8001000" cy="1143000"/>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Use of online applets for demonstration:</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0" i="0" u="none" strike="noStrike" kern="1200" cap="none" spc="0" normalizeH="0" baseline="0" noProof="0" dirty="0" smtClean="0">
                <a:ln>
                  <a:noFill/>
                </a:ln>
                <a:solidFill>
                  <a:schemeClr val="bg1"/>
                </a:solidFill>
                <a:effectLst/>
                <a:uLnTx/>
                <a:uFillTx/>
                <a:latin typeface="Times New Roman" pitchFamily="18" charset="0"/>
                <a:ea typeface="+mj-ea"/>
                <a:cs typeface="+mj-cs"/>
              </a:rPr>
              <a:t/>
            </a:r>
            <a:br>
              <a:rPr kumimoji="0" lang="en-US" sz="1800" b="0" i="0" u="none" strike="noStrike" kern="1200" cap="none" spc="0" normalizeH="0" baseline="0" noProof="0" dirty="0" smtClean="0">
                <a:ln>
                  <a:noFill/>
                </a:ln>
                <a:solidFill>
                  <a:schemeClr val="bg1"/>
                </a:solidFill>
                <a:effectLst/>
                <a:uLnTx/>
                <a:uFillTx/>
                <a:latin typeface="Times New Roman" pitchFamily="18" charset="0"/>
                <a:ea typeface="+mj-ea"/>
                <a:cs typeface="+mj-cs"/>
              </a:rPr>
            </a:br>
            <a:endParaRPr kumimoji="0" lang="en-US" sz="18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Box 9"/>
          <p:cNvSpPr txBox="1"/>
          <p:nvPr/>
        </p:nvSpPr>
        <p:spPr>
          <a:xfrm>
            <a:off x="3200400" y="5257800"/>
            <a:ext cx="3124200" cy="369332"/>
          </a:xfrm>
          <a:prstGeom prst="rect">
            <a:avLst/>
          </a:prstGeom>
          <a:noFill/>
        </p:spPr>
        <p:txBody>
          <a:bodyPr wrap="square" rtlCol="0">
            <a:spAutoFit/>
          </a:bodyPr>
          <a:lstStyle/>
          <a:p>
            <a:r>
              <a:rPr lang="en-US" dirty="0" smtClean="0">
                <a:solidFill>
                  <a:srgbClr val="FF0000"/>
                </a:solidFill>
              </a:rPr>
              <a:t>Click on image to link to applet. </a:t>
            </a:r>
            <a:endParaRPr lang="en-US" dirty="0">
              <a:solidFill>
                <a:srgbClr val="FF0000"/>
              </a:solidFill>
            </a:endParaRPr>
          </a:p>
        </p:txBody>
      </p:sp>
      <p:pic>
        <p:nvPicPr>
          <p:cNvPr id="74754"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875" t="5185" r="44676" b="46378"/>
          <a:stretch/>
        </p:blipFill>
        <p:spPr bwMode="auto">
          <a:xfrm>
            <a:off x="2207111" y="1714500"/>
            <a:ext cx="4729778"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0038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304800" y="152400"/>
            <a:ext cx="8229600" cy="1066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Right Triangle Trigonometry Applets</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13" name="Rectangle 3" descr="Rectangle: Click to edit Master text styles&#10;Second level&#10;Third level&#10;Fourth level&#10;Fifth level"/>
          <p:cNvSpPr txBox="1">
            <a:spLocks noChangeArrowheads="1"/>
          </p:cNvSpPr>
          <p:nvPr/>
        </p:nvSpPr>
        <p:spPr>
          <a:xfrm>
            <a:off x="685800" y="990600"/>
            <a:ext cx="7772400" cy="4876800"/>
          </a:xfrm>
          <a:prstGeom prst="rect">
            <a:avLst/>
          </a:prstGeom>
        </p:spPr>
        <p:txBody>
          <a:bodyPr vert="horz" lIns="91440" tIns="45720" rIns="91440" bIns="45720" rtlCol="0">
            <a:noAutofit/>
          </a:bodyPr>
          <a:lstStyle/>
          <a:p>
            <a:pPr marL="514350" marR="0" lvl="0" indent="-514350" defTabSz="914400" rtl="0" eaLnBrk="1" fontAlgn="auto" latinLnBrk="0" hangingPunct="1">
              <a:lnSpc>
                <a:spcPct val="100000"/>
              </a:lnSpc>
              <a:spcBef>
                <a:spcPct val="0"/>
              </a:spcBef>
              <a:spcAft>
                <a:spcPts val="0"/>
              </a:spcAft>
              <a:buClrTx/>
              <a:buSzTx/>
              <a:buFont typeface="+mj-lt"/>
              <a:buAutoNum type="arabicPeriod"/>
              <a:tabLst/>
              <a:defRPr/>
            </a:pPr>
            <a:endParaRPr kumimoji="0" lang="en-US" sz="3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Title 1"/>
          <p:cNvSpPr txBox="1">
            <a:spLocks/>
          </p:cNvSpPr>
          <p:nvPr/>
        </p:nvSpPr>
        <p:spPr>
          <a:xfrm>
            <a:off x="762000" y="990600"/>
            <a:ext cx="8001000" cy="1143000"/>
          </a:xfrm>
          <a:prstGeom prst="rect">
            <a:avLst/>
          </a:prstGeom>
        </p:spPr>
        <p:txBody>
          <a:bodyPr vert="horz" lIns="91440" tIns="45720" rIns="91440" bIns="45720" rtlCol="0" anchor="ctr">
            <a:normAutofit fontScale="9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Use of online applets for demonstration:</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0" i="0" u="none" strike="noStrike" kern="1200" cap="none" spc="0" normalizeH="0" baseline="0" noProof="0" dirty="0" smtClean="0">
                <a:ln>
                  <a:noFill/>
                </a:ln>
                <a:solidFill>
                  <a:schemeClr val="bg1"/>
                </a:solidFill>
                <a:effectLst/>
                <a:uLnTx/>
                <a:uFillTx/>
                <a:latin typeface="Times New Roman" pitchFamily="18" charset="0"/>
                <a:ea typeface="+mj-ea"/>
                <a:cs typeface="+mj-cs"/>
              </a:rPr>
              <a:t/>
            </a:r>
            <a:br>
              <a:rPr kumimoji="0" lang="en-US" sz="1800" b="0" i="0" u="none" strike="noStrike" kern="1200" cap="none" spc="0" normalizeH="0" baseline="0" noProof="0" dirty="0" smtClean="0">
                <a:ln>
                  <a:noFill/>
                </a:ln>
                <a:solidFill>
                  <a:schemeClr val="bg1"/>
                </a:solidFill>
                <a:effectLst/>
                <a:uLnTx/>
                <a:uFillTx/>
                <a:latin typeface="Times New Roman" pitchFamily="18" charset="0"/>
                <a:ea typeface="+mj-ea"/>
                <a:cs typeface="+mj-cs"/>
              </a:rPr>
            </a:br>
            <a:endParaRPr kumimoji="0" lang="en-US" sz="1800" b="0" i="0" u="none" strike="noStrike" kern="1200" cap="none" spc="0" normalizeH="0" baseline="0" noProof="0" dirty="0">
              <a:ln>
                <a:noFill/>
              </a:ln>
              <a:solidFill>
                <a:schemeClr val="bg1"/>
              </a:solidFill>
              <a:effectLst/>
              <a:uLnTx/>
              <a:uFillTx/>
              <a:latin typeface="+mj-lt"/>
              <a:ea typeface="+mj-ea"/>
              <a:cs typeface="+mj-cs"/>
            </a:endParaRPr>
          </a:p>
        </p:txBody>
      </p:sp>
      <p:sp>
        <p:nvSpPr>
          <p:cNvPr id="10" name="TextBox 9"/>
          <p:cNvSpPr txBox="1"/>
          <p:nvPr/>
        </p:nvSpPr>
        <p:spPr>
          <a:xfrm>
            <a:off x="3200400" y="5257800"/>
            <a:ext cx="3124200" cy="369332"/>
          </a:xfrm>
          <a:prstGeom prst="rect">
            <a:avLst/>
          </a:prstGeom>
          <a:noFill/>
        </p:spPr>
        <p:txBody>
          <a:bodyPr wrap="square" rtlCol="0">
            <a:spAutoFit/>
          </a:bodyPr>
          <a:lstStyle/>
          <a:p>
            <a:r>
              <a:rPr lang="en-US" dirty="0" smtClean="0">
                <a:solidFill>
                  <a:srgbClr val="FF0000"/>
                </a:solidFill>
              </a:rPr>
              <a:t>Click on image to link to applet. </a:t>
            </a:r>
            <a:endParaRPr lang="en-US" dirty="0">
              <a:solidFill>
                <a:srgbClr val="FF0000"/>
              </a:solidFill>
            </a:endParaRPr>
          </a:p>
        </p:txBody>
      </p:sp>
      <p:pic>
        <p:nvPicPr>
          <p:cNvPr id="87042" name="Picture 2">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0065" t="17970" r="19838" b="47815"/>
          <a:stretch/>
        </p:blipFill>
        <p:spPr bwMode="auto">
          <a:xfrm>
            <a:off x="1283524" y="1626632"/>
            <a:ext cx="7327076" cy="3337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34532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05800" cy="5105400"/>
          </a:xfrm>
        </p:spPr>
        <p:txBody>
          <a:bodyPr>
            <a:normAutofit/>
          </a:bodyPr>
          <a:lstStyle/>
          <a:p>
            <a:pPr algn="l"/>
            <a:r>
              <a:rPr lang="en-US" sz="1800" dirty="0" smtClean="0">
                <a:solidFill>
                  <a:schemeClr val="bg1"/>
                </a:solidFill>
              </a:rPr>
              <a:t> </a:t>
            </a:r>
            <a:endParaRPr lang="en-US" sz="1800" dirty="0">
              <a:solidFill>
                <a:schemeClr val="bg1"/>
              </a:solidFill>
            </a:endParaRPr>
          </a:p>
        </p:txBody>
      </p:sp>
      <p:sp>
        <p:nvSpPr>
          <p:cNvPr id="18" name="TextBox 17"/>
          <p:cNvSpPr txBox="1"/>
          <p:nvPr/>
        </p:nvSpPr>
        <p:spPr>
          <a:xfrm>
            <a:off x="228600" y="4419600"/>
            <a:ext cx="8458200" cy="1785104"/>
          </a:xfrm>
          <a:prstGeom prst="rect">
            <a:avLst/>
          </a:prstGeom>
          <a:noFill/>
        </p:spPr>
        <p:txBody>
          <a:bodyPr wrap="square" rtlCol="0">
            <a:spAutoFit/>
          </a:bodyPr>
          <a:lstStyle/>
          <a:p>
            <a:r>
              <a:rPr lang="en-US" sz="2800" b="1" dirty="0" smtClean="0">
                <a:solidFill>
                  <a:schemeClr val="bg1"/>
                </a:solidFill>
              </a:rPr>
              <a:t>Calculate </a:t>
            </a:r>
            <a:r>
              <a:rPr lang="en-US" sz="2800" b="1" dirty="0">
                <a:solidFill>
                  <a:schemeClr val="bg1"/>
                </a:solidFill>
              </a:rPr>
              <a:t>the length, L, of the longest cable (to nearest tenth of a meter) and the measure of angle (Ɵ) that the cable makes with the bridge. </a:t>
            </a:r>
            <a:endParaRPr lang="en-US" sz="2800" dirty="0">
              <a:solidFill>
                <a:schemeClr val="bg1"/>
              </a:solidFill>
            </a:endParaRPr>
          </a:p>
          <a:p>
            <a:endParaRPr lang="en-US" sz="2600" dirty="0">
              <a:solidFill>
                <a:schemeClr val="bg1"/>
              </a:solidFill>
            </a:endParaRPr>
          </a:p>
        </p:txBody>
      </p:sp>
      <p:pic>
        <p:nvPicPr>
          <p:cNvPr id="778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9848" y="2026247"/>
            <a:ext cx="25114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66800" y="756822"/>
            <a:ext cx="6781800" cy="553998"/>
          </a:xfrm>
          <a:prstGeom prst="rect">
            <a:avLst/>
          </a:prstGeom>
          <a:noFill/>
        </p:spPr>
        <p:txBody>
          <a:bodyPr wrap="square" rtlCol="0">
            <a:spAutoFit/>
          </a:bodyPr>
          <a:lstStyle/>
          <a:p>
            <a:r>
              <a:rPr lang="en-US" sz="3000" dirty="0" smtClean="0">
                <a:solidFill>
                  <a:srgbClr val="C00000"/>
                </a:solidFill>
              </a:rPr>
              <a:t>Sunshine Skyway Bridge in Tampa, Florida</a:t>
            </a:r>
            <a:endParaRPr lang="en-US" sz="3000" dirty="0">
              <a:solidFill>
                <a:srgbClr val="C00000"/>
              </a:solidFill>
            </a:endParaRPr>
          </a:p>
        </p:txBody>
      </p:sp>
      <p:sp>
        <p:nvSpPr>
          <p:cNvPr id="15" name="Title 1"/>
          <p:cNvSpPr txBox="1">
            <a:spLocks/>
          </p:cNvSpPr>
          <p:nvPr/>
        </p:nvSpPr>
        <p:spPr>
          <a:xfrm>
            <a:off x="425532" y="4787"/>
            <a:ext cx="82296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Assessment</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pic>
        <p:nvPicPr>
          <p:cNvPr id="16" name="Picture 15"/>
          <p:cNvPicPr/>
          <p:nvPr/>
        </p:nvPicPr>
        <p:blipFill rotWithShape="1">
          <a:blip r:embed="rId4" cstate="print">
            <a:extLst>
              <a:ext uri="{28A0092B-C50C-407E-A947-70E740481C1C}">
                <a14:useLocalDpi xmlns:a14="http://schemas.microsoft.com/office/drawing/2010/main" val="0"/>
              </a:ext>
            </a:extLst>
          </a:blip>
          <a:srcRect l="34773" t="30459" r="35625" b="47930"/>
          <a:stretch/>
        </p:blipFill>
        <p:spPr bwMode="auto">
          <a:xfrm>
            <a:off x="1371600" y="1600200"/>
            <a:ext cx="41148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19"/>
          <p:cNvSpPr txBox="1"/>
          <p:nvPr/>
        </p:nvSpPr>
        <p:spPr>
          <a:xfrm rot="19480761">
            <a:off x="2775597" y="2634050"/>
            <a:ext cx="347074" cy="338554"/>
          </a:xfrm>
          <a:prstGeom prst="rect">
            <a:avLst/>
          </a:prstGeom>
          <a:solidFill>
            <a:schemeClr val="tx1"/>
          </a:solidFill>
        </p:spPr>
        <p:txBody>
          <a:bodyPr wrap="square" rtlCol="0">
            <a:spAutoFit/>
          </a:bodyPr>
          <a:lstStyle/>
          <a:p>
            <a:pPr marL="0" marR="0">
              <a:spcBef>
                <a:spcPts val="0"/>
              </a:spcBef>
              <a:spcAft>
                <a:spcPts val="0"/>
              </a:spcAft>
            </a:pPr>
            <a:r>
              <a:rPr lang="en-US" sz="1600" i="1" kern="1200" dirty="0">
                <a:solidFill>
                  <a:schemeClr val="bg1"/>
                </a:solidFill>
                <a:effectLst/>
                <a:latin typeface="Calibri"/>
                <a:ea typeface="Times New Roman"/>
                <a:cs typeface="Times New Roman"/>
              </a:rPr>
              <a:t>L</a:t>
            </a:r>
            <a:endParaRPr lang="en-US" sz="1600" dirty="0">
              <a:solidFill>
                <a:schemeClr val="bg1"/>
              </a:solidFill>
              <a:effectLst/>
              <a:latin typeface="Times New Roman"/>
              <a:ea typeface="Times New Roman"/>
            </a:endParaRPr>
          </a:p>
        </p:txBody>
      </p:sp>
    </p:spTree>
    <p:extLst>
      <p:ext uri="{BB962C8B-B14F-4D97-AF65-F5344CB8AC3E}">
        <p14:creationId xmlns:p14="http://schemas.microsoft.com/office/powerpoint/2010/main" val="9503413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05800" cy="5105400"/>
          </a:xfrm>
        </p:spPr>
        <p:txBody>
          <a:bodyPr>
            <a:normAutofit/>
          </a:bodyPr>
          <a:lstStyle/>
          <a:p>
            <a:pPr algn="l"/>
            <a:r>
              <a:rPr lang="en-US" sz="1800" dirty="0" smtClean="0">
                <a:solidFill>
                  <a:schemeClr val="bg1"/>
                </a:solidFill>
              </a:rPr>
              <a:t> </a:t>
            </a:r>
            <a:endParaRPr lang="en-US" sz="1800" dirty="0">
              <a:solidFill>
                <a:schemeClr val="bg1"/>
              </a:solidFill>
            </a:endParaRPr>
          </a:p>
        </p:txBody>
      </p:sp>
      <p:sp>
        <p:nvSpPr>
          <p:cNvPr id="18" name="TextBox 17"/>
          <p:cNvSpPr txBox="1"/>
          <p:nvPr/>
        </p:nvSpPr>
        <p:spPr>
          <a:xfrm>
            <a:off x="4953000" y="1447800"/>
            <a:ext cx="3526971" cy="1815882"/>
          </a:xfrm>
          <a:prstGeom prst="rect">
            <a:avLst/>
          </a:prstGeom>
          <a:noFill/>
        </p:spPr>
        <p:txBody>
          <a:bodyPr wrap="square" rtlCol="0">
            <a:spAutoFit/>
          </a:bodyPr>
          <a:lstStyle/>
          <a:p>
            <a:r>
              <a:rPr lang="en-US" sz="2800" b="1" dirty="0" smtClean="0">
                <a:solidFill>
                  <a:schemeClr val="bg1"/>
                </a:solidFill>
              </a:rPr>
              <a:t>Calculate </a:t>
            </a:r>
            <a:r>
              <a:rPr lang="en-US" sz="2800" b="1" dirty="0">
                <a:solidFill>
                  <a:schemeClr val="bg1"/>
                </a:solidFill>
              </a:rPr>
              <a:t>the length, L, of the longest cable (to nearest tenth of a meter</a:t>
            </a:r>
            <a:r>
              <a:rPr lang="en-US" sz="2800" b="1" dirty="0" smtClean="0">
                <a:solidFill>
                  <a:schemeClr val="bg1"/>
                </a:solidFill>
              </a:rPr>
              <a:t>). </a:t>
            </a:r>
            <a:endParaRPr lang="en-US" sz="2600" dirty="0">
              <a:solidFill>
                <a:schemeClr val="bg1"/>
              </a:solidFill>
            </a:endParaRPr>
          </a:p>
        </p:txBody>
      </p:sp>
      <p:sp>
        <p:nvSpPr>
          <p:cNvPr id="14" name="TextBox 13"/>
          <p:cNvSpPr txBox="1"/>
          <p:nvPr/>
        </p:nvSpPr>
        <p:spPr>
          <a:xfrm>
            <a:off x="1066800" y="756822"/>
            <a:ext cx="6781800" cy="553998"/>
          </a:xfrm>
          <a:prstGeom prst="rect">
            <a:avLst/>
          </a:prstGeom>
          <a:noFill/>
        </p:spPr>
        <p:txBody>
          <a:bodyPr wrap="square" rtlCol="0">
            <a:spAutoFit/>
          </a:bodyPr>
          <a:lstStyle/>
          <a:p>
            <a:r>
              <a:rPr lang="en-US" sz="3000" dirty="0" smtClean="0">
                <a:solidFill>
                  <a:srgbClr val="C00000"/>
                </a:solidFill>
              </a:rPr>
              <a:t>Sunshine Skyway Bridge in Tampa, Florida</a:t>
            </a:r>
            <a:endParaRPr lang="en-US" sz="3000" dirty="0">
              <a:solidFill>
                <a:srgbClr val="C00000"/>
              </a:solidFill>
            </a:endParaRPr>
          </a:p>
        </p:txBody>
      </p:sp>
      <p:sp>
        <p:nvSpPr>
          <p:cNvPr id="15" name="Title 1"/>
          <p:cNvSpPr txBox="1">
            <a:spLocks/>
          </p:cNvSpPr>
          <p:nvPr/>
        </p:nvSpPr>
        <p:spPr>
          <a:xfrm>
            <a:off x="425532" y="4787"/>
            <a:ext cx="82296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Assessment</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pic>
        <p:nvPicPr>
          <p:cNvPr id="16" name="Picture 15"/>
          <p:cNvPicPr/>
          <p:nvPr/>
        </p:nvPicPr>
        <p:blipFill rotWithShape="1">
          <a:blip r:embed="rId4" cstate="print">
            <a:extLst>
              <a:ext uri="{28A0092B-C50C-407E-A947-70E740481C1C}">
                <a14:useLocalDpi xmlns:a14="http://schemas.microsoft.com/office/drawing/2010/main" val="0"/>
              </a:ext>
            </a:extLst>
          </a:blip>
          <a:srcRect l="34773" t="30459" r="35625" b="47930"/>
          <a:stretch/>
        </p:blipFill>
        <p:spPr bwMode="auto">
          <a:xfrm>
            <a:off x="441861" y="1447800"/>
            <a:ext cx="4114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extLst>
              <p:ext uri="{D42A27DB-BD31-4B8C-83A1-F6EECF244321}">
                <p14:modId xmlns:p14="http://schemas.microsoft.com/office/powerpoint/2010/main" val="2870697665"/>
              </p:ext>
            </p:extLst>
          </p:nvPr>
        </p:nvGraphicFramePr>
        <p:xfrm>
          <a:off x="2300288" y="4103688"/>
          <a:ext cx="3392487" cy="647700"/>
        </p:xfrm>
        <a:graphic>
          <a:graphicData uri="http://schemas.openxmlformats.org/presentationml/2006/ole">
            <mc:AlternateContent xmlns:mc="http://schemas.openxmlformats.org/markup-compatibility/2006">
              <mc:Choice xmlns:v="urn:schemas-microsoft-com:vml" Requires="v">
                <p:oleObj spid="_x0000_s85075" name="Equation" r:id="rId5" imgW="1459866" imgH="279279" progId="Equation.DSMT4">
                  <p:embed/>
                </p:oleObj>
              </mc:Choice>
              <mc:Fallback>
                <p:oleObj name="Equation" r:id="rId5" imgW="1459866" imgH="279279" progId="Equation.DSMT4">
                  <p:embed/>
                  <p:pic>
                    <p:nvPicPr>
                      <p:cNvPr id="0" name="Picture 7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0288" y="4103688"/>
                        <a:ext cx="3392487"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9"/>
          <p:cNvSpPr txBox="1"/>
          <p:nvPr/>
        </p:nvSpPr>
        <p:spPr>
          <a:xfrm rot="19480761">
            <a:off x="1873001" y="2355172"/>
            <a:ext cx="347074" cy="338554"/>
          </a:xfrm>
          <a:prstGeom prst="rect">
            <a:avLst/>
          </a:prstGeom>
          <a:solidFill>
            <a:schemeClr val="tx1"/>
          </a:solidFill>
        </p:spPr>
        <p:txBody>
          <a:bodyPr wrap="square" rtlCol="0">
            <a:spAutoFit/>
          </a:bodyPr>
          <a:lstStyle/>
          <a:p>
            <a:pPr marL="0" marR="0">
              <a:spcBef>
                <a:spcPts val="0"/>
              </a:spcBef>
              <a:spcAft>
                <a:spcPts val="0"/>
              </a:spcAft>
            </a:pPr>
            <a:r>
              <a:rPr lang="en-US" sz="1600" i="1" kern="1200" dirty="0">
                <a:solidFill>
                  <a:schemeClr val="bg1"/>
                </a:solidFill>
                <a:effectLst/>
                <a:latin typeface="Calibri"/>
                <a:ea typeface="Times New Roman"/>
                <a:cs typeface="Times New Roman"/>
              </a:rPr>
              <a:t>L</a:t>
            </a:r>
            <a:endParaRPr lang="en-US" sz="1600" dirty="0">
              <a:solidFill>
                <a:schemeClr val="bg1"/>
              </a:solidFill>
              <a:effectLst/>
              <a:latin typeface="Times New Roman"/>
              <a:ea typeface="Times New Roman"/>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4274094152"/>
              </p:ext>
            </p:extLst>
          </p:nvPr>
        </p:nvGraphicFramePr>
        <p:xfrm>
          <a:off x="3148013" y="4935538"/>
          <a:ext cx="2093912" cy="530225"/>
        </p:xfrm>
        <a:graphic>
          <a:graphicData uri="http://schemas.openxmlformats.org/presentationml/2006/ole">
            <mc:AlternateContent xmlns:mc="http://schemas.openxmlformats.org/markup-compatibility/2006">
              <mc:Choice xmlns:v="urn:schemas-microsoft-com:vml" Requires="v">
                <p:oleObj spid="_x0000_s85076" name="Equation" r:id="rId7" imgW="901309" imgH="228501" progId="Equation.DSMT4">
                  <p:embed/>
                </p:oleObj>
              </mc:Choice>
              <mc:Fallback>
                <p:oleObj name="Equation" r:id="rId7" imgW="901309" imgH="228501" progId="Equation.DSMT4">
                  <p:embed/>
                  <p:pic>
                    <p:nvPicPr>
                      <p:cNvPr id="0" name="Picture 7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48013" y="4935538"/>
                        <a:ext cx="2093912" cy="530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898506391"/>
              </p:ext>
            </p:extLst>
          </p:nvPr>
        </p:nvGraphicFramePr>
        <p:xfrm>
          <a:off x="3376613" y="5849938"/>
          <a:ext cx="1739900" cy="412750"/>
        </p:xfrm>
        <a:graphic>
          <a:graphicData uri="http://schemas.openxmlformats.org/presentationml/2006/ole">
            <mc:AlternateContent xmlns:mc="http://schemas.openxmlformats.org/markup-compatibility/2006">
              <mc:Choice xmlns:v="urn:schemas-microsoft-com:vml" Requires="v">
                <p:oleObj spid="_x0000_s85077" name="Equation" r:id="rId9" imgW="748975" imgH="177723" progId="Equation.DSMT4">
                  <p:embed/>
                </p:oleObj>
              </mc:Choice>
              <mc:Fallback>
                <p:oleObj name="Equation" r:id="rId9" imgW="748975" imgH="177723" progId="Equation.DSMT4">
                  <p:embed/>
                  <p:pic>
                    <p:nvPicPr>
                      <p:cNvPr id="0" name="Picture 7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76613" y="5849938"/>
                        <a:ext cx="1739900"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46086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05800" cy="5105400"/>
          </a:xfrm>
        </p:spPr>
        <p:txBody>
          <a:bodyPr>
            <a:normAutofit/>
          </a:bodyPr>
          <a:lstStyle/>
          <a:p>
            <a:pPr algn="l"/>
            <a:r>
              <a:rPr lang="en-US" sz="1800" dirty="0" smtClean="0">
                <a:solidFill>
                  <a:schemeClr val="bg1"/>
                </a:solidFill>
              </a:rPr>
              <a:t> </a:t>
            </a:r>
            <a:endParaRPr lang="en-US" sz="1800" dirty="0">
              <a:solidFill>
                <a:schemeClr val="bg1"/>
              </a:solidFill>
            </a:endParaRPr>
          </a:p>
        </p:txBody>
      </p:sp>
      <p:sp>
        <p:nvSpPr>
          <p:cNvPr id="18" name="TextBox 17"/>
          <p:cNvSpPr txBox="1"/>
          <p:nvPr/>
        </p:nvSpPr>
        <p:spPr>
          <a:xfrm>
            <a:off x="4953000" y="1447800"/>
            <a:ext cx="3526971" cy="2215991"/>
          </a:xfrm>
          <a:prstGeom prst="rect">
            <a:avLst/>
          </a:prstGeom>
          <a:noFill/>
        </p:spPr>
        <p:txBody>
          <a:bodyPr wrap="square" rtlCol="0">
            <a:spAutoFit/>
          </a:bodyPr>
          <a:lstStyle/>
          <a:p>
            <a:r>
              <a:rPr lang="en-US" sz="2800" b="1" dirty="0" smtClean="0">
                <a:solidFill>
                  <a:schemeClr val="bg1"/>
                </a:solidFill>
              </a:rPr>
              <a:t>Calculate </a:t>
            </a:r>
            <a:r>
              <a:rPr lang="en-US" sz="2800" b="1" dirty="0">
                <a:solidFill>
                  <a:schemeClr val="bg1"/>
                </a:solidFill>
              </a:rPr>
              <a:t>the </a:t>
            </a:r>
            <a:r>
              <a:rPr lang="en-US" sz="2800" b="1" dirty="0" smtClean="0">
                <a:solidFill>
                  <a:schemeClr val="bg1"/>
                </a:solidFill>
              </a:rPr>
              <a:t>measure </a:t>
            </a:r>
            <a:r>
              <a:rPr lang="en-US" sz="2800" b="1" dirty="0">
                <a:solidFill>
                  <a:schemeClr val="bg1"/>
                </a:solidFill>
              </a:rPr>
              <a:t>of angle (Ɵ) that the cable makes with the bridge. </a:t>
            </a:r>
            <a:endParaRPr lang="en-US" sz="2800" dirty="0">
              <a:solidFill>
                <a:schemeClr val="bg1"/>
              </a:solidFill>
            </a:endParaRPr>
          </a:p>
          <a:p>
            <a:endParaRPr lang="en-US" sz="2600" dirty="0">
              <a:solidFill>
                <a:schemeClr val="bg1"/>
              </a:solidFill>
            </a:endParaRPr>
          </a:p>
        </p:txBody>
      </p:sp>
      <p:sp>
        <p:nvSpPr>
          <p:cNvPr id="14" name="TextBox 13"/>
          <p:cNvSpPr txBox="1"/>
          <p:nvPr/>
        </p:nvSpPr>
        <p:spPr>
          <a:xfrm>
            <a:off x="1066800" y="756822"/>
            <a:ext cx="6781800" cy="553998"/>
          </a:xfrm>
          <a:prstGeom prst="rect">
            <a:avLst/>
          </a:prstGeom>
          <a:noFill/>
        </p:spPr>
        <p:txBody>
          <a:bodyPr wrap="square" rtlCol="0">
            <a:spAutoFit/>
          </a:bodyPr>
          <a:lstStyle/>
          <a:p>
            <a:r>
              <a:rPr lang="en-US" sz="3000" dirty="0" smtClean="0">
                <a:solidFill>
                  <a:srgbClr val="C00000"/>
                </a:solidFill>
              </a:rPr>
              <a:t>Sunshine Skyway Bridge in Tampa, Florida</a:t>
            </a:r>
            <a:endParaRPr lang="en-US" sz="3000" dirty="0">
              <a:solidFill>
                <a:srgbClr val="C00000"/>
              </a:solidFill>
            </a:endParaRPr>
          </a:p>
        </p:txBody>
      </p:sp>
      <p:sp>
        <p:nvSpPr>
          <p:cNvPr id="15" name="Title 1"/>
          <p:cNvSpPr txBox="1">
            <a:spLocks/>
          </p:cNvSpPr>
          <p:nvPr/>
        </p:nvSpPr>
        <p:spPr>
          <a:xfrm>
            <a:off x="425532" y="4787"/>
            <a:ext cx="8229600" cy="762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Assessment</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pic>
        <p:nvPicPr>
          <p:cNvPr id="16" name="Picture 15"/>
          <p:cNvPicPr/>
          <p:nvPr/>
        </p:nvPicPr>
        <p:blipFill rotWithShape="1">
          <a:blip r:embed="rId4" cstate="print">
            <a:extLst>
              <a:ext uri="{28A0092B-C50C-407E-A947-70E740481C1C}">
                <a14:useLocalDpi xmlns:a14="http://schemas.microsoft.com/office/drawing/2010/main" val="0"/>
              </a:ext>
            </a:extLst>
          </a:blip>
          <a:srcRect l="34773" t="30459" r="35625" b="47930"/>
          <a:stretch/>
        </p:blipFill>
        <p:spPr bwMode="auto">
          <a:xfrm>
            <a:off x="441861" y="1447800"/>
            <a:ext cx="4114800"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Object 2"/>
          <p:cNvGraphicFramePr>
            <a:graphicFrameLocks noChangeAspect="1"/>
          </p:cNvGraphicFramePr>
          <p:nvPr>
            <p:extLst>
              <p:ext uri="{D42A27DB-BD31-4B8C-83A1-F6EECF244321}">
                <p14:modId xmlns:p14="http://schemas.microsoft.com/office/powerpoint/2010/main" val="2519763849"/>
              </p:ext>
            </p:extLst>
          </p:nvPr>
        </p:nvGraphicFramePr>
        <p:xfrm>
          <a:off x="3352800" y="4114800"/>
          <a:ext cx="2005013" cy="914400"/>
        </p:xfrm>
        <a:graphic>
          <a:graphicData uri="http://schemas.openxmlformats.org/presentationml/2006/ole">
            <mc:AlternateContent xmlns:mc="http://schemas.openxmlformats.org/markup-compatibility/2006">
              <mc:Choice xmlns:v="urn:schemas-microsoft-com:vml" Requires="v">
                <p:oleObj spid="_x0000_s86068" name="Equation" r:id="rId5" imgW="863225" imgH="393529" progId="Equation.DSMT4">
                  <p:embed/>
                </p:oleObj>
              </mc:Choice>
              <mc:Fallback>
                <p:oleObj name="Equation" r:id="rId5" imgW="863225" imgH="393529" progId="Equation.DSMT4">
                  <p:embed/>
                  <p:pic>
                    <p:nvPicPr>
                      <p:cNvPr id="0" name="Picture 4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2800" y="4114800"/>
                        <a:ext cx="2005013" cy="914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356600866"/>
              </p:ext>
            </p:extLst>
          </p:nvPr>
        </p:nvGraphicFramePr>
        <p:xfrm>
          <a:off x="3895725" y="5402263"/>
          <a:ext cx="1120775" cy="471487"/>
        </p:xfrm>
        <a:graphic>
          <a:graphicData uri="http://schemas.openxmlformats.org/presentationml/2006/ole">
            <mc:AlternateContent xmlns:mc="http://schemas.openxmlformats.org/markup-compatibility/2006">
              <mc:Choice xmlns:v="urn:schemas-microsoft-com:vml" Requires="v">
                <p:oleObj spid="_x0000_s86069" name="Equation" r:id="rId7" imgW="482391" imgH="203112" progId="Equation.DSMT4">
                  <p:embed/>
                </p:oleObj>
              </mc:Choice>
              <mc:Fallback>
                <p:oleObj name="Equation" r:id="rId7" imgW="482391" imgH="203112" progId="Equation.DSMT4">
                  <p:embed/>
                  <p:pic>
                    <p:nvPicPr>
                      <p:cNvPr id="0" name="Picture 4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95725" y="5402263"/>
                        <a:ext cx="1120775" cy="4714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19"/>
          <p:cNvSpPr txBox="1"/>
          <p:nvPr/>
        </p:nvSpPr>
        <p:spPr>
          <a:xfrm rot="19480761">
            <a:off x="1873001" y="2355172"/>
            <a:ext cx="347074" cy="338554"/>
          </a:xfrm>
          <a:prstGeom prst="rect">
            <a:avLst/>
          </a:prstGeom>
          <a:solidFill>
            <a:schemeClr val="tx1"/>
          </a:solidFill>
        </p:spPr>
        <p:txBody>
          <a:bodyPr wrap="square" rtlCol="0">
            <a:spAutoFit/>
          </a:bodyPr>
          <a:lstStyle/>
          <a:p>
            <a:pPr marL="0" marR="0">
              <a:spcBef>
                <a:spcPts val="0"/>
              </a:spcBef>
              <a:spcAft>
                <a:spcPts val="0"/>
              </a:spcAft>
            </a:pPr>
            <a:r>
              <a:rPr lang="en-US" sz="1600" i="1" kern="1200" dirty="0">
                <a:solidFill>
                  <a:schemeClr val="bg1"/>
                </a:solidFill>
                <a:effectLst/>
                <a:latin typeface="Calibri"/>
                <a:ea typeface="Times New Roman"/>
                <a:cs typeface="Times New Roman"/>
              </a:rPr>
              <a:t>L</a:t>
            </a:r>
            <a:endParaRPr lang="en-US" sz="1600" dirty="0">
              <a:solidFill>
                <a:schemeClr val="bg1"/>
              </a:solidFill>
              <a:effectLst/>
              <a:latin typeface="Times New Roman"/>
              <a:ea typeface="Times New Roman"/>
            </a:endParaRPr>
          </a:p>
        </p:txBody>
      </p:sp>
    </p:spTree>
    <p:extLst>
      <p:ext uri="{BB962C8B-B14F-4D97-AF65-F5344CB8AC3E}">
        <p14:creationId xmlns:p14="http://schemas.microsoft.com/office/powerpoint/2010/main" val="2162281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304800" y="152400"/>
            <a:ext cx="8229600" cy="10668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FFFF00"/>
              </a:solidFill>
              <a:effectLst/>
              <a:uLnTx/>
              <a:uFillTx/>
              <a:latin typeface="+mj-lt"/>
              <a:ea typeface="+mj-ea"/>
              <a:cs typeface="+mj-cs"/>
            </a:endParaRPr>
          </a:p>
        </p:txBody>
      </p:sp>
      <p:sp>
        <p:nvSpPr>
          <p:cNvPr id="13" name="Rectangle 3" descr="Rectangle: Click to edit Master text styles&#10;Second level&#10;Third level&#10;Fourth level&#10;Fifth level"/>
          <p:cNvSpPr txBox="1">
            <a:spLocks noChangeArrowheads="1"/>
          </p:cNvSpPr>
          <p:nvPr/>
        </p:nvSpPr>
        <p:spPr>
          <a:xfrm>
            <a:off x="685800" y="990600"/>
            <a:ext cx="7772400" cy="4876800"/>
          </a:xfrm>
          <a:prstGeom prst="rect">
            <a:avLst/>
          </a:prstGeom>
        </p:spPr>
        <p:txBody>
          <a:bodyPr vert="horz" lIns="91440" tIns="45720" rIns="91440" bIns="45720" rtlCol="0">
            <a:noAutofit/>
          </a:bodyPr>
          <a:lstStyle/>
          <a:p>
            <a:pPr marL="514350" marR="0" lvl="0" indent="-514350" defTabSz="914400" rtl="0" eaLnBrk="1" fontAlgn="auto" latinLnBrk="0" hangingPunct="1">
              <a:lnSpc>
                <a:spcPct val="100000"/>
              </a:lnSpc>
              <a:spcBef>
                <a:spcPct val="0"/>
              </a:spcBef>
              <a:spcAft>
                <a:spcPts val="0"/>
              </a:spcAft>
              <a:buClrTx/>
              <a:buSzTx/>
              <a:buFont typeface="+mj-lt"/>
              <a:buAutoNum type="arabicPeriod"/>
              <a:tabLst/>
              <a:defRPr/>
            </a:pPr>
            <a:endParaRPr kumimoji="0" lang="en-US" sz="3000" b="0" i="0" u="none" strike="noStrike" kern="1200" cap="none" spc="0" normalizeH="0" baseline="0" noProof="0" dirty="0" smtClean="0">
              <a:ln>
                <a:noFill/>
              </a:ln>
              <a:solidFill>
                <a:schemeClr val="tx1">
                  <a:tint val="75000"/>
                </a:schemeClr>
              </a:solidFill>
              <a:effectLst/>
              <a:uLnTx/>
              <a:uFillTx/>
              <a:latin typeface="+mn-lt"/>
              <a:ea typeface="+mn-ea"/>
              <a:cs typeface="+mn-cs"/>
            </a:endParaRPr>
          </a:p>
        </p:txBody>
      </p:sp>
      <p:sp>
        <p:nvSpPr>
          <p:cNvPr id="9" name="Title 1"/>
          <p:cNvSpPr txBox="1">
            <a:spLocks/>
          </p:cNvSpPr>
          <p:nvPr/>
        </p:nvSpPr>
        <p:spPr>
          <a:xfrm>
            <a:off x="762000" y="990600"/>
            <a:ext cx="8001000" cy="4648200"/>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4000" dirty="0" smtClean="0">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smtClean="0">
              <a:ln>
                <a:noFill/>
              </a:ln>
              <a:solidFill>
                <a:schemeClr val="tx1"/>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chemeClr val="tx1"/>
                </a:solidFill>
                <a:effectLst/>
                <a:uLnTx/>
                <a:uFillTx/>
                <a:latin typeface="+mj-lt"/>
                <a:ea typeface="+mj-ea"/>
                <a:cs typeface="+mj-cs"/>
              </a:rPr>
              <a:t/>
            </a:r>
            <a:br>
              <a:rPr kumimoji="0" lang="en-US" sz="4000" b="0" i="0" u="none" strike="noStrike" kern="1200" cap="none" spc="0" normalizeH="0" baseline="0" noProof="0" dirty="0" smtClean="0">
                <a:ln>
                  <a:noFill/>
                </a:ln>
                <a:solidFill>
                  <a:schemeClr val="tx1"/>
                </a:solidFill>
                <a:effectLst/>
                <a:uLnTx/>
                <a:uFillTx/>
                <a:latin typeface="+mj-lt"/>
                <a:ea typeface="+mj-ea"/>
                <a:cs typeface="+mj-cs"/>
              </a:rPr>
            </a:br>
            <a:r>
              <a:rPr kumimoji="0" lang="en-US" sz="1800" b="0" i="0" u="none" strike="noStrike" kern="1200" cap="none" spc="0" normalizeH="0" baseline="0" noProof="0" dirty="0" smtClean="0">
                <a:ln>
                  <a:noFill/>
                </a:ln>
                <a:solidFill>
                  <a:schemeClr val="bg1"/>
                </a:solidFill>
                <a:effectLst/>
                <a:uLnTx/>
                <a:uFillTx/>
                <a:latin typeface="Times New Roman" pitchFamily="18" charset="0"/>
                <a:ea typeface="+mj-ea"/>
                <a:cs typeface="+mj-cs"/>
              </a:rPr>
              <a:t/>
            </a:r>
            <a:br>
              <a:rPr kumimoji="0" lang="en-US" sz="1800" b="0" i="0" u="none" strike="noStrike" kern="1200" cap="none" spc="0" normalizeH="0" baseline="0" noProof="0" dirty="0" smtClean="0">
                <a:ln>
                  <a:noFill/>
                </a:ln>
                <a:solidFill>
                  <a:schemeClr val="bg1"/>
                </a:solidFill>
                <a:effectLst/>
                <a:uLnTx/>
                <a:uFillTx/>
                <a:latin typeface="Times New Roman" pitchFamily="18" charset="0"/>
                <a:ea typeface="+mj-ea"/>
                <a:cs typeface="+mj-cs"/>
              </a:rPr>
            </a:br>
            <a:endParaRPr kumimoji="0" lang="en-US" sz="1800" b="0" i="0" u="none" strike="noStrike" kern="1200" cap="none" spc="0" normalizeH="0" baseline="0" noProof="0" dirty="0">
              <a:ln>
                <a:noFill/>
              </a:ln>
              <a:solidFill>
                <a:schemeClr val="bg1"/>
              </a:solidFill>
              <a:effectLst/>
              <a:uLnTx/>
              <a:uFillTx/>
              <a:latin typeface="+mj-lt"/>
              <a:ea typeface="+mj-ea"/>
              <a:cs typeface="+mj-cs"/>
            </a:endParaRPr>
          </a:p>
        </p:txBody>
      </p:sp>
      <p:sp>
        <p:nvSpPr>
          <p:cNvPr id="8" name="Title 1"/>
          <p:cNvSpPr txBox="1">
            <a:spLocks/>
          </p:cNvSpPr>
          <p:nvPr/>
        </p:nvSpPr>
        <p:spPr>
          <a:xfrm>
            <a:off x="408709" y="292925"/>
            <a:ext cx="8229600" cy="6096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dirty="0" smtClean="0">
                <a:ln>
                  <a:noFill/>
                </a:ln>
                <a:solidFill>
                  <a:srgbClr val="FF0000"/>
                </a:solidFill>
                <a:effectLst/>
                <a:uLnTx/>
                <a:uFillTx/>
                <a:latin typeface="+mj-lt"/>
                <a:ea typeface="+mj-ea"/>
                <a:cs typeface="+mj-cs"/>
              </a:rPr>
              <a:t>Enrichment/</a:t>
            </a:r>
            <a:r>
              <a:rPr kumimoji="0" lang="en-US" sz="4000" b="0" i="0" u="none" strike="noStrike" kern="1200" cap="none" spc="0" normalizeH="0" noProof="0" dirty="0" smtClean="0">
                <a:ln>
                  <a:noFill/>
                </a:ln>
                <a:solidFill>
                  <a:srgbClr val="FF0000"/>
                </a:solidFill>
                <a:effectLst/>
                <a:uLnTx/>
                <a:uFillTx/>
                <a:latin typeface="+mj-lt"/>
                <a:ea typeface="+mj-ea"/>
                <a:cs typeface="+mj-cs"/>
              </a:rPr>
              <a:t>Differentiating Instruction</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3" name="Rectangle 2"/>
          <p:cNvSpPr/>
          <p:nvPr/>
        </p:nvSpPr>
        <p:spPr>
          <a:xfrm>
            <a:off x="685800" y="1371600"/>
            <a:ext cx="7403031" cy="4524315"/>
          </a:xfrm>
          <a:prstGeom prst="rect">
            <a:avLst/>
          </a:prstGeom>
        </p:spPr>
        <p:txBody>
          <a:bodyPr wrap="square">
            <a:spAutoFit/>
          </a:bodyPr>
          <a:lstStyle/>
          <a:p>
            <a:r>
              <a:rPr lang="en-US" sz="2400" dirty="0" smtClean="0"/>
              <a:t>Refer to handout:  </a:t>
            </a:r>
            <a:r>
              <a:rPr lang="en-US" sz="2400" dirty="0">
                <a:solidFill>
                  <a:schemeClr val="bg1"/>
                </a:solidFill>
              </a:rPr>
              <a:t>Exploring the Building of the Sunshine Skyway Bridge  (Alternative for differentiating instruction)</a:t>
            </a:r>
            <a:endParaRPr lang="en-US" sz="2400" dirty="0" smtClean="0">
              <a:solidFill>
                <a:schemeClr val="bg1"/>
              </a:solidFill>
            </a:endParaRPr>
          </a:p>
          <a:p>
            <a:endParaRPr lang="en-US" sz="2400" dirty="0" smtClean="0">
              <a:solidFill>
                <a:schemeClr val="bg1"/>
              </a:solidFill>
            </a:endParaRPr>
          </a:p>
          <a:p>
            <a:r>
              <a:rPr lang="en-US" sz="2400" dirty="0" smtClean="0"/>
              <a:t>Sayers</a:t>
            </a:r>
            <a:r>
              <a:rPr lang="en-US" sz="2400" dirty="0"/>
              <a:t>, A. T. (2007). Critical Analysis of Sunshine Skyway Bridge. </a:t>
            </a:r>
            <a:r>
              <a:rPr lang="en-US" sz="2400" i="1" dirty="0"/>
              <a:t>Proceedings of Bridge Engineering 2 Conference.</a:t>
            </a:r>
            <a:r>
              <a:rPr lang="en-US" sz="2400" dirty="0"/>
              <a:t> Bath, UK: University of Bath</a:t>
            </a:r>
            <a:r>
              <a:rPr lang="en-US" sz="2400" dirty="0" smtClean="0"/>
              <a:t>.</a:t>
            </a:r>
          </a:p>
          <a:p>
            <a:r>
              <a:rPr lang="en-US" sz="2400" dirty="0">
                <a:hlinkClick r:id="rId4"/>
              </a:rPr>
              <a:t>http://</a:t>
            </a:r>
            <a:r>
              <a:rPr lang="en-US" sz="2400" dirty="0" smtClean="0">
                <a:hlinkClick r:id="rId4"/>
              </a:rPr>
              <a:t>www.bath.ac.uk/ace/uploads/StudentProjects/Bridgeconference2007/conference/mainpage/Sayers_Sunshine_Skyway.pdf</a:t>
            </a:r>
            <a:endParaRPr lang="en-US" sz="2400" dirty="0" smtClean="0"/>
          </a:p>
          <a:p>
            <a:endParaRPr lang="en-US" sz="2400" dirty="0" smtClean="0"/>
          </a:p>
          <a:p>
            <a:r>
              <a:rPr lang="en-US" sz="2400" dirty="0" smtClean="0">
                <a:solidFill>
                  <a:srgbClr val="FFFF00"/>
                </a:solidFill>
              </a:rPr>
              <a:t>See Page </a:t>
            </a:r>
            <a:r>
              <a:rPr lang="en-US" sz="2400" dirty="0">
                <a:solidFill>
                  <a:srgbClr val="FFFF00"/>
                </a:solidFill>
              </a:rPr>
              <a:t>4 for solutions to the enrichment exercises.</a:t>
            </a:r>
          </a:p>
          <a:p>
            <a:endParaRPr lang="en-US" sz="2400" dirty="0"/>
          </a:p>
        </p:txBody>
      </p:sp>
    </p:spTree>
    <p:extLst>
      <p:ext uri="{BB962C8B-B14F-4D97-AF65-F5344CB8AC3E}">
        <p14:creationId xmlns:p14="http://schemas.microsoft.com/office/powerpoint/2010/main" val="375313775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676400"/>
            <a:ext cx="7543800" cy="4191000"/>
          </a:xfrm>
        </p:spPr>
        <p:txBody>
          <a:bodyPr>
            <a:normAutofit fontScale="90000"/>
          </a:bodyPr>
          <a:lstStyle/>
          <a:p>
            <a:pPr algn="l"/>
            <a:r>
              <a:rPr lang="en-US" sz="3300" dirty="0" smtClean="0">
                <a:solidFill>
                  <a:schemeClr val="bg1"/>
                </a:solidFill>
                <a:latin typeface="Times New Roman" pitchFamily="18" charset="0"/>
              </a:rPr>
              <a:t>- Emphasis on students drawing conclusions about relationships</a:t>
            </a:r>
            <a:br>
              <a:rPr lang="en-US" sz="3300" dirty="0" smtClean="0">
                <a:solidFill>
                  <a:schemeClr val="bg1"/>
                </a:solidFill>
                <a:latin typeface="Times New Roman" pitchFamily="18" charset="0"/>
              </a:rPr>
            </a:br>
            <a:r>
              <a:rPr lang="en-US" sz="3300" dirty="0" smtClean="0">
                <a:solidFill>
                  <a:schemeClr val="bg1"/>
                </a:solidFill>
                <a:latin typeface="Times New Roman" pitchFamily="18" charset="0"/>
              </a:rPr>
              <a:t>- Multiple representations (formulas, measuring, ratios, decimals, online applets)</a:t>
            </a:r>
            <a:br>
              <a:rPr lang="en-US" sz="3300" dirty="0" smtClean="0">
                <a:solidFill>
                  <a:schemeClr val="bg1"/>
                </a:solidFill>
                <a:latin typeface="Times New Roman" pitchFamily="18" charset="0"/>
              </a:rPr>
            </a:br>
            <a:r>
              <a:rPr lang="en-US" sz="3300" dirty="0" smtClean="0">
                <a:solidFill>
                  <a:schemeClr val="bg1"/>
                </a:solidFill>
                <a:latin typeface="Times New Roman" pitchFamily="18" charset="0"/>
              </a:rPr>
              <a:t>- Emphasis on students making and testing conjectures.</a:t>
            </a:r>
            <a:br>
              <a:rPr lang="en-US" sz="3300" dirty="0" smtClean="0">
                <a:solidFill>
                  <a:schemeClr val="bg1"/>
                </a:solidFill>
                <a:latin typeface="Times New Roman" pitchFamily="18" charset="0"/>
              </a:rPr>
            </a:br>
            <a:r>
              <a:rPr lang="en-US" sz="3300" dirty="0" smtClean="0">
                <a:solidFill>
                  <a:schemeClr val="bg1"/>
                </a:solidFill>
                <a:latin typeface="Times New Roman" pitchFamily="18" charset="0"/>
              </a:rPr>
              <a:t>- Formal Definitions AFTER activities</a:t>
            </a:r>
            <a:br>
              <a:rPr lang="en-US" sz="3300" dirty="0" smtClean="0">
                <a:solidFill>
                  <a:schemeClr val="bg1"/>
                </a:solidFill>
                <a:latin typeface="Times New Roman" pitchFamily="18" charset="0"/>
              </a:rPr>
            </a:br>
            <a:r>
              <a:rPr lang="en-US" sz="3300" dirty="0" smtClean="0">
                <a:solidFill>
                  <a:schemeClr val="bg1"/>
                </a:solidFill>
                <a:latin typeface="Times New Roman" pitchFamily="18" charset="0"/>
              </a:rPr>
              <a:t>- Aiming for conceptual before procedural understanding.</a:t>
            </a:r>
            <a:r>
              <a:rPr lang="en-US" sz="1800" dirty="0" smtClean="0">
                <a:solidFill>
                  <a:schemeClr val="bg1"/>
                </a:solidFill>
                <a:latin typeface="Times New Roman" pitchFamily="18" charset="0"/>
              </a:rPr>
              <a:t/>
            </a:r>
            <a:br>
              <a:rPr lang="en-US" sz="1800" dirty="0" smtClean="0">
                <a:solidFill>
                  <a:schemeClr val="bg1"/>
                </a:solidFill>
                <a:latin typeface="Times New Roman" pitchFamily="18" charset="0"/>
              </a:rPr>
            </a:br>
            <a:r>
              <a:rPr lang="en-US" sz="1800" dirty="0" smtClean="0">
                <a:solidFill>
                  <a:schemeClr val="bg1"/>
                </a:solidFill>
                <a:latin typeface="Times New Roman" pitchFamily="18" charset="0"/>
              </a:rPr>
              <a:t/>
            </a:r>
            <a:br>
              <a:rPr lang="en-US" sz="1800" dirty="0" smtClean="0">
                <a:solidFill>
                  <a:schemeClr val="bg1"/>
                </a:solidFill>
                <a:latin typeface="Times New Roman" pitchFamily="18" charset="0"/>
              </a:rPr>
            </a:br>
            <a:endParaRPr lang="en-US" sz="1800" dirty="0">
              <a:solidFill>
                <a:schemeClr val="bg1"/>
              </a:solidFill>
            </a:endParaRPr>
          </a:p>
        </p:txBody>
      </p:sp>
      <p:grpSp>
        <p:nvGrpSpPr>
          <p:cNvPr id="3"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457200" y="152400"/>
            <a:ext cx="8229600" cy="1600200"/>
          </a:xfrm>
          <a:prstGeom prst="rect">
            <a:avLst/>
          </a:prstGeom>
        </p:spPr>
        <p:txBody>
          <a:bodyPr vert="horz" lIns="91440" tIns="45720" rIns="91440" bIns="45720" rtlCol="0" anchor="ctr">
            <a:normAutofit fontScale="90000" lnSpcReduction="200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5300" b="0" i="0" u="none" strike="noStrike" kern="1200" cap="none" spc="0" normalizeH="0" baseline="0" noProof="0" dirty="0" smtClean="0">
                <a:ln>
                  <a:noFill/>
                </a:ln>
                <a:solidFill>
                  <a:srgbClr val="FF0000"/>
                </a:solidFill>
                <a:effectLst/>
                <a:uLnTx/>
                <a:uFillTx/>
                <a:latin typeface="+mj-lt"/>
                <a:ea typeface="+mj-ea"/>
                <a:cs typeface="+mj-cs"/>
              </a:rPr>
              <a:t>Discussion:  </a:t>
            </a:r>
          </a:p>
          <a:p>
            <a:pPr marL="0" marR="0" lvl="0" indent="0" defTabSz="914400" rtl="0" eaLnBrk="1" fontAlgn="auto" latinLnBrk="0" hangingPunct="1">
              <a:lnSpc>
                <a:spcPct val="100000"/>
              </a:lnSpc>
              <a:spcBef>
                <a:spcPct val="0"/>
              </a:spcBef>
              <a:spcAft>
                <a:spcPts val="0"/>
              </a:spcAft>
              <a:buClrTx/>
              <a:buSzTx/>
              <a:buFontTx/>
              <a:buNone/>
              <a:tabLst/>
              <a:defRPr/>
            </a:pPr>
            <a:r>
              <a:rPr kumimoji="0" lang="en-US" sz="5300" b="0" i="0" u="none" strike="noStrike" kern="1200" cap="none" spc="0" normalizeH="0" baseline="0" noProof="0" dirty="0" smtClean="0">
                <a:ln>
                  <a:noFill/>
                </a:ln>
                <a:solidFill>
                  <a:srgbClr val="FF0000"/>
                </a:solidFill>
                <a:effectLst/>
                <a:uLnTx/>
                <a:uFillTx/>
                <a:latin typeface="+mj-lt"/>
                <a:ea typeface="+mj-ea"/>
                <a:cs typeface="+mj-cs"/>
              </a:rPr>
              <a:t>Trigonometric Ratios</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3841269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3"/>
          <p:cNvGrpSpPr/>
          <p:nvPr/>
        </p:nvGrpSpPr>
        <p:grpSpPr>
          <a:xfrm>
            <a:off x="228600" y="5867400"/>
            <a:ext cx="8382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3"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457200" y="152400"/>
            <a:ext cx="81534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FF0000"/>
                </a:solidFill>
                <a:latin typeface="+mj-lt"/>
                <a:ea typeface="+mj-ea"/>
                <a:cs typeface="+mj-cs"/>
              </a:rPr>
              <a:t>General Information</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sp>
        <p:nvSpPr>
          <p:cNvPr id="9" name="TextBox 8"/>
          <p:cNvSpPr txBox="1"/>
          <p:nvPr/>
        </p:nvSpPr>
        <p:spPr>
          <a:xfrm>
            <a:off x="3124200" y="6019800"/>
            <a:ext cx="3657600" cy="369332"/>
          </a:xfrm>
          <a:prstGeom prst="rect">
            <a:avLst/>
          </a:prstGeom>
          <a:noFill/>
        </p:spPr>
        <p:txBody>
          <a:bodyPr wrap="square" rtlCol="0">
            <a:spAutoFit/>
          </a:bodyPr>
          <a:lstStyle/>
          <a:p>
            <a:r>
              <a:rPr lang="en-US" dirty="0" smtClean="0">
                <a:solidFill>
                  <a:srgbClr val="FF0000"/>
                </a:solidFill>
              </a:rPr>
              <a:t>Click on image to link to DOE site. </a:t>
            </a:r>
            <a:endParaRPr lang="en-US" dirty="0">
              <a:solidFill>
                <a:srgbClr val="FF0000"/>
              </a:solidFill>
            </a:endParaRPr>
          </a:p>
        </p:txBody>
      </p:sp>
      <p:pic>
        <p:nvPicPr>
          <p:cNvPr id="83971" name="Picture 3">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734" t="14423" r="11505" b="22974"/>
          <a:stretch/>
        </p:blipFill>
        <p:spPr bwMode="auto">
          <a:xfrm>
            <a:off x="533400" y="963088"/>
            <a:ext cx="7772400" cy="4942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16898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8396" y="914400"/>
            <a:ext cx="7772400" cy="2762251"/>
          </a:xfrm>
        </p:spPr>
        <p:txBody>
          <a:bodyPr>
            <a:normAutofit fontScale="90000"/>
          </a:bodyPr>
          <a:lstStyle/>
          <a:p>
            <a:pPr algn="l"/>
            <a:r>
              <a:rPr lang="en-US" sz="2200" b="1" u="sng" dirty="0">
                <a:hlinkClick r:id="rId3"/>
              </a:rPr>
              <a:t>MACC.912.G-SRT.3.6:</a:t>
            </a:r>
            <a:r>
              <a:rPr lang="en-US" sz="2200" dirty="0"/>
              <a:t> </a:t>
            </a:r>
            <a:r>
              <a:rPr lang="en-US" sz="2400" dirty="0"/>
              <a:t>Understand that by similarity, side ratios in right triangles are properties of the angles in the triangle, leading to definitions of trigonometric ratios for acute angles</a:t>
            </a:r>
            <a:r>
              <a:rPr lang="en-US" sz="2400" dirty="0" smtClean="0"/>
              <a:t>.</a:t>
            </a:r>
            <a:br>
              <a:rPr lang="en-US" sz="2400" dirty="0" smtClean="0"/>
            </a:br>
            <a:r>
              <a:rPr lang="en-US" sz="2400" b="1" u="sng" dirty="0">
                <a:hlinkClick r:id="rId4"/>
              </a:rPr>
              <a:t>MACC.912.G-SRT.3.7:</a:t>
            </a:r>
            <a:r>
              <a:rPr lang="en-US" sz="2400" dirty="0"/>
              <a:t> Explain and use the relationship between the sine and cosine of complementary angles</a:t>
            </a:r>
            <a:r>
              <a:rPr lang="en-US" sz="2400" dirty="0" smtClean="0"/>
              <a:t>.</a:t>
            </a:r>
            <a:br>
              <a:rPr lang="en-US" sz="2400" dirty="0" smtClean="0"/>
            </a:br>
            <a:r>
              <a:rPr lang="en-US" sz="2400" b="1" u="sng" dirty="0">
                <a:hlinkClick r:id="rId5"/>
              </a:rPr>
              <a:t>MACC.912.G-SRT.3.8:</a:t>
            </a:r>
            <a:r>
              <a:rPr lang="en-US" sz="2400" dirty="0"/>
              <a:t> Use trigonometric ratios and the Pythagorean Theorem to solve right triangles in applied problems.</a:t>
            </a:r>
            <a:endParaRPr lang="en-US" sz="2200" dirty="0">
              <a:solidFill>
                <a:srgbClr val="92D050"/>
              </a:solidFill>
            </a:endParaRPr>
          </a:p>
        </p:txBody>
      </p:sp>
      <p:grpSp>
        <p:nvGrpSpPr>
          <p:cNvPr id="4" name="Group 3"/>
          <p:cNvGrpSpPr/>
          <p:nvPr/>
        </p:nvGrpSpPr>
        <p:grpSpPr>
          <a:xfrm>
            <a:off x="152400" y="5943600"/>
            <a:ext cx="8763000" cy="8382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2" descr="SM2 Logo"/>
            <p:cNvPicPr>
              <a:picLocks noChangeAspect="1" noChangeArrowheads="1"/>
            </p:cNvPicPr>
            <p:nvPr/>
          </p:nvPicPr>
          <p:blipFill>
            <a:blip r:embed="rId6"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457200" y="27463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400" dirty="0" smtClean="0">
                <a:solidFill>
                  <a:srgbClr val="C00000"/>
                </a:solidFill>
              </a:rPr>
              <a:t>Standards Addressed </a:t>
            </a:r>
            <a:r>
              <a:rPr lang="en-US" sz="3400" dirty="0">
                <a:solidFill>
                  <a:srgbClr val="C00000"/>
                </a:solidFill>
              </a:rPr>
              <a:t>I</a:t>
            </a:r>
            <a:r>
              <a:rPr lang="en-US" sz="3400" dirty="0" smtClean="0">
                <a:solidFill>
                  <a:srgbClr val="C00000"/>
                </a:solidFill>
              </a:rPr>
              <a:t>n </a:t>
            </a:r>
            <a:r>
              <a:rPr lang="en-US" sz="3400" dirty="0">
                <a:solidFill>
                  <a:srgbClr val="C00000"/>
                </a:solidFill>
              </a:rPr>
              <a:t>L</a:t>
            </a:r>
            <a:r>
              <a:rPr lang="en-US" sz="3400" dirty="0" smtClean="0">
                <a:solidFill>
                  <a:srgbClr val="C00000"/>
                </a:solidFill>
              </a:rPr>
              <a:t>esson</a:t>
            </a:r>
            <a:endParaRPr lang="en-US" sz="3400"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76200"/>
            <a:ext cx="81534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FF0000"/>
                </a:solidFill>
                <a:latin typeface="+mj-lt"/>
                <a:ea typeface="+mj-ea"/>
                <a:cs typeface="+mj-cs"/>
              </a:rPr>
              <a:t>General Information</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pic>
        <p:nvPicPr>
          <p:cNvPr id="8704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877" t="14498" r="12873" b="9101"/>
          <a:stretch/>
        </p:blipFill>
        <p:spPr bwMode="auto">
          <a:xfrm>
            <a:off x="990600" y="914400"/>
            <a:ext cx="7275921" cy="5832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8992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76200"/>
            <a:ext cx="8153400" cy="990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smtClean="0">
                <a:solidFill>
                  <a:srgbClr val="FF0000"/>
                </a:solidFill>
                <a:latin typeface="+mj-lt"/>
                <a:ea typeface="+mj-ea"/>
                <a:cs typeface="+mj-cs"/>
              </a:rPr>
              <a:t>General Information</a:t>
            </a:r>
            <a:endParaRPr kumimoji="0" lang="en-US" sz="4000" b="0" i="0" u="none" strike="noStrike" kern="1200" cap="none" spc="0" normalizeH="0" baseline="0" noProof="0" dirty="0">
              <a:ln>
                <a:noFill/>
              </a:ln>
              <a:solidFill>
                <a:srgbClr val="FF0000"/>
              </a:solidFill>
              <a:effectLst/>
              <a:uLnTx/>
              <a:uFillTx/>
              <a:latin typeface="+mj-lt"/>
              <a:ea typeface="+mj-ea"/>
              <a:cs typeface="+mj-cs"/>
            </a:endParaRPr>
          </a:p>
        </p:txBody>
      </p:sp>
      <p:pic>
        <p:nvPicPr>
          <p:cNvPr id="8806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461" t="33503" r="12260" b="13182"/>
          <a:stretch/>
        </p:blipFill>
        <p:spPr bwMode="auto">
          <a:xfrm>
            <a:off x="457200" y="1075706"/>
            <a:ext cx="8303821" cy="4643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7597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Engagement Evaluation &amp; Break</a:t>
            </a:r>
            <a:endParaRPr lang="en-US" dirty="0">
              <a:solidFill>
                <a:srgbClr val="FF0000"/>
              </a:solidFill>
            </a:endParaRPr>
          </a:p>
        </p:txBody>
      </p:sp>
      <p:sp>
        <p:nvSpPr>
          <p:cNvPr id="3" name="Content Placeholder 2"/>
          <p:cNvSpPr>
            <a:spLocks noGrp="1"/>
          </p:cNvSpPr>
          <p:nvPr>
            <p:ph idx="1"/>
          </p:nvPr>
        </p:nvSpPr>
        <p:spPr/>
        <p:txBody>
          <a:bodyPr/>
          <a:lstStyle/>
          <a:p>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522" y="1295400"/>
            <a:ext cx="8229600" cy="990600"/>
          </a:xfrm>
        </p:spPr>
        <p:txBody>
          <a:bodyPr>
            <a:noAutofit/>
          </a:bodyPr>
          <a:lstStyle/>
          <a:p>
            <a:pPr algn="l"/>
            <a:r>
              <a:rPr lang="en-US" sz="2800" dirty="0" smtClean="0">
                <a:solidFill>
                  <a:schemeClr val="bg1"/>
                </a:solidFill>
              </a:rPr>
              <a:t>Each person will be assigned to a group.</a:t>
            </a:r>
            <a:br>
              <a:rPr lang="en-US" sz="2800" dirty="0" smtClean="0">
                <a:solidFill>
                  <a:schemeClr val="bg1"/>
                </a:solidFill>
              </a:rPr>
            </a:br>
            <a:r>
              <a:rPr lang="en-US" sz="2800" dirty="0" smtClean="0">
                <a:solidFill>
                  <a:schemeClr val="bg1"/>
                </a:solidFill>
              </a:rPr>
              <a:t>The group will be given a concept and a group color.  </a:t>
            </a:r>
            <a:endParaRPr lang="en-US" sz="2800" dirty="0">
              <a:solidFill>
                <a:schemeClr val="bg1"/>
              </a:solidFill>
            </a:endParaRPr>
          </a:p>
        </p:txBody>
      </p:sp>
      <p:sp>
        <p:nvSpPr>
          <p:cNvPr id="3" name="Content Placeholder 2"/>
          <p:cNvSpPr>
            <a:spLocks noGrp="1"/>
          </p:cNvSpPr>
          <p:nvPr>
            <p:ph idx="1"/>
          </p:nvPr>
        </p:nvSpPr>
        <p:spPr>
          <a:xfrm>
            <a:off x="457200" y="2362200"/>
            <a:ext cx="8229600" cy="3657600"/>
          </a:xfrm>
        </p:spPr>
        <p:txBody>
          <a:bodyPr>
            <a:normAutofit/>
          </a:bodyPr>
          <a:lstStyle/>
          <a:p>
            <a:pPr marL="0" indent="0">
              <a:buNone/>
            </a:pPr>
            <a:r>
              <a:rPr lang="en-US" dirty="0" smtClean="0">
                <a:solidFill>
                  <a:srgbClr val="FFFF00"/>
                </a:solidFill>
              </a:rPr>
              <a:t>Congruence</a:t>
            </a:r>
            <a:endParaRPr lang="en-US" dirty="0">
              <a:solidFill>
                <a:srgbClr val="FFFF00"/>
              </a:solidFill>
            </a:endParaRPr>
          </a:p>
          <a:p>
            <a:pPr marL="0" indent="0">
              <a:buNone/>
            </a:pPr>
            <a:r>
              <a:rPr lang="en-US" dirty="0">
                <a:solidFill>
                  <a:srgbClr val="FFC000"/>
                </a:solidFill>
              </a:rPr>
              <a:t>Similarity, Right Triangles, and Trigonometry</a:t>
            </a:r>
          </a:p>
          <a:p>
            <a:pPr marL="0" indent="0">
              <a:buNone/>
            </a:pPr>
            <a:r>
              <a:rPr lang="en-US" dirty="0">
                <a:solidFill>
                  <a:srgbClr val="9966FF"/>
                </a:solidFill>
              </a:rPr>
              <a:t>Circles</a:t>
            </a:r>
          </a:p>
          <a:p>
            <a:pPr marL="0" indent="0">
              <a:buNone/>
            </a:pPr>
            <a:r>
              <a:rPr lang="en-US" dirty="0">
                <a:solidFill>
                  <a:srgbClr val="FF99FF"/>
                </a:solidFill>
              </a:rPr>
              <a:t>Expressing Geometric Properties with Equations</a:t>
            </a:r>
          </a:p>
          <a:p>
            <a:pPr marL="0" indent="0">
              <a:buNone/>
            </a:pPr>
            <a:r>
              <a:rPr lang="en-US" dirty="0">
                <a:solidFill>
                  <a:srgbClr val="33CCFF"/>
                </a:solidFill>
              </a:rPr>
              <a:t>Geometric Measurement and Dimension</a:t>
            </a:r>
          </a:p>
          <a:p>
            <a:pPr>
              <a:buNone/>
            </a:pPr>
            <a:endParaRPr lang="en-US" dirty="0"/>
          </a:p>
        </p:txBody>
      </p:sp>
      <p:grpSp>
        <p:nvGrpSpPr>
          <p:cNvPr id="4" name="Group 3"/>
          <p:cNvGrpSpPr/>
          <p:nvPr/>
        </p:nvGrpSpPr>
        <p:grpSpPr>
          <a:xfrm>
            <a:off x="228600" y="5867400"/>
            <a:ext cx="8686800" cy="7620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SM2 Logo"/>
            <p:cNvPicPr>
              <a:picLocks noChangeAspect="1" noChangeArrowheads="1"/>
            </p:cNvPicPr>
            <p:nvPr/>
          </p:nvPicPr>
          <p:blipFill>
            <a:blip r:embed="rId2"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mtClean="0">
                <a:solidFill>
                  <a:srgbClr val="FF0000"/>
                </a:solidFill>
              </a:rPr>
              <a:t>Group Project</a:t>
            </a:r>
            <a:endParaRPr lang="en-US" dirty="0"/>
          </a:p>
        </p:txBody>
      </p:sp>
    </p:spTree>
    <p:extLst>
      <p:ext uri="{BB962C8B-B14F-4D97-AF65-F5344CB8AC3E}">
        <p14:creationId xmlns:p14="http://schemas.microsoft.com/office/powerpoint/2010/main" val="66360304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283" y="1066800"/>
            <a:ext cx="8229600" cy="2362200"/>
          </a:xfrm>
        </p:spPr>
        <p:txBody>
          <a:bodyPr>
            <a:noAutofit/>
          </a:bodyPr>
          <a:lstStyle/>
          <a:p>
            <a:pPr algn="l"/>
            <a:r>
              <a:rPr lang="en-US" sz="2800" dirty="0" smtClean="0">
                <a:solidFill>
                  <a:schemeClr val="bg1"/>
                </a:solidFill>
              </a:rPr>
              <a:t>There are several standards for each concept.  As a group, you will choose the standard(s) you wish to teach. </a:t>
            </a:r>
            <a:r>
              <a:rPr lang="en-US" sz="2800" dirty="0">
                <a:solidFill>
                  <a:schemeClr val="bg1"/>
                </a:solidFill>
              </a:rPr>
              <a:t>Refer to handouts: </a:t>
            </a:r>
            <a:r>
              <a:rPr lang="en-US" sz="2800" b="1" dirty="0"/>
              <a:t>Group Activity  </a:t>
            </a:r>
            <a:r>
              <a:rPr lang="en-US" sz="2800" dirty="0">
                <a:solidFill>
                  <a:schemeClr val="bg1"/>
                </a:solidFill>
              </a:rPr>
              <a:t>and </a:t>
            </a:r>
            <a:r>
              <a:rPr lang="en-US" sz="2800" b="1" dirty="0"/>
              <a:t>CCSS: Geometry Mathematics Standards by </a:t>
            </a:r>
            <a:r>
              <a:rPr lang="en-US" sz="2800" b="1" dirty="0" smtClean="0"/>
              <a:t>Domain</a:t>
            </a:r>
            <a:r>
              <a:rPr lang="en-US" sz="2800" dirty="0" smtClean="0"/>
              <a:t>.</a:t>
            </a:r>
            <a:endParaRPr lang="en-US" sz="2800" dirty="0">
              <a:solidFill>
                <a:schemeClr val="bg1"/>
              </a:solidFill>
            </a:endParaRPr>
          </a:p>
        </p:txBody>
      </p:sp>
      <p:sp>
        <p:nvSpPr>
          <p:cNvPr id="3" name="Content Placeholder 2"/>
          <p:cNvSpPr>
            <a:spLocks noGrp="1"/>
          </p:cNvSpPr>
          <p:nvPr>
            <p:ph idx="1"/>
          </p:nvPr>
        </p:nvSpPr>
        <p:spPr>
          <a:xfrm>
            <a:off x="457200" y="3511137"/>
            <a:ext cx="8229600" cy="2356263"/>
          </a:xfrm>
        </p:spPr>
        <p:txBody>
          <a:bodyPr>
            <a:normAutofit/>
          </a:bodyPr>
          <a:lstStyle/>
          <a:p>
            <a:pPr marL="0" indent="0">
              <a:buNone/>
            </a:pPr>
            <a:r>
              <a:rPr lang="en-US" sz="2400" dirty="0" smtClean="0">
                <a:solidFill>
                  <a:srgbClr val="FFFF00"/>
                </a:solidFill>
              </a:rPr>
              <a:t>Congruence</a:t>
            </a:r>
            <a:endParaRPr lang="en-US" sz="2400" dirty="0">
              <a:solidFill>
                <a:srgbClr val="FFFF00"/>
              </a:solidFill>
            </a:endParaRPr>
          </a:p>
          <a:p>
            <a:pPr marL="0" indent="0">
              <a:buNone/>
            </a:pPr>
            <a:r>
              <a:rPr lang="en-US" sz="2400" dirty="0">
                <a:solidFill>
                  <a:srgbClr val="FFC000"/>
                </a:solidFill>
              </a:rPr>
              <a:t>Similarity, Right Triangles, and Trigonometry</a:t>
            </a:r>
          </a:p>
          <a:p>
            <a:pPr marL="0" indent="0">
              <a:buNone/>
            </a:pPr>
            <a:r>
              <a:rPr lang="en-US" sz="2400" dirty="0">
                <a:solidFill>
                  <a:srgbClr val="9966FF"/>
                </a:solidFill>
              </a:rPr>
              <a:t>Circles</a:t>
            </a:r>
          </a:p>
          <a:p>
            <a:pPr marL="0" indent="0">
              <a:buNone/>
            </a:pPr>
            <a:r>
              <a:rPr lang="en-US" sz="2400" dirty="0">
                <a:solidFill>
                  <a:srgbClr val="FF99FF"/>
                </a:solidFill>
              </a:rPr>
              <a:t>Expressing Geometric Properties with Equations</a:t>
            </a:r>
          </a:p>
          <a:p>
            <a:pPr marL="0" indent="0">
              <a:buNone/>
            </a:pPr>
            <a:r>
              <a:rPr lang="en-US" sz="2400" dirty="0">
                <a:solidFill>
                  <a:srgbClr val="33CCFF"/>
                </a:solidFill>
              </a:rPr>
              <a:t>Geometric Measurement and </a:t>
            </a:r>
            <a:r>
              <a:rPr lang="en-US" sz="2400" dirty="0" smtClean="0">
                <a:solidFill>
                  <a:srgbClr val="33CCFF"/>
                </a:solidFill>
              </a:rPr>
              <a:t>Dimension</a:t>
            </a:r>
            <a:endParaRPr lang="en-US" sz="2400" dirty="0">
              <a:solidFill>
                <a:srgbClr val="33CCFF"/>
              </a:solidFill>
            </a:endParaRPr>
          </a:p>
        </p:txBody>
      </p:sp>
      <p:grpSp>
        <p:nvGrpSpPr>
          <p:cNvPr id="4" name="Group 3"/>
          <p:cNvGrpSpPr/>
          <p:nvPr/>
        </p:nvGrpSpPr>
        <p:grpSpPr>
          <a:xfrm>
            <a:off x="228600" y="5867400"/>
            <a:ext cx="8686800" cy="7620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SM2 Logo"/>
            <p:cNvPicPr>
              <a:picLocks noChangeAspect="1" noChangeArrowheads="1"/>
            </p:cNvPicPr>
            <p:nvPr/>
          </p:nvPicPr>
          <p:blipFill>
            <a:blip r:embed="rId2" cstate="print"/>
            <a:srcRect/>
            <a:stretch>
              <a:fillRect/>
            </a:stretch>
          </p:blipFill>
          <p:spPr bwMode="auto">
            <a:xfrm>
              <a:off x="228600" y="6096000"/>
              <a:ext cx="938573" cy="609600"/>
            </a:xfrm>
            <a:prstGeom prst="rect">
              <a:avLst/>
            </a:prstGeom>
            <a:noFill/>
            <a:ln w="9525" algn="in">
              <a:noFill/>
              <a:miter lim="800000"/>
              <a:headEnd/>
              <a:tailEnd/>
            </a:ln>
            <a:effectLst/>
          </p:spPr>
        </p:pic>
      </p:grpSp>
      <p:sp>
        <p:nvSpPr>
          <p:cNvPr id="7"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solidFill>
                  <a:srgbClr val="FF0000"/>
                </a:solidFill>
              </a:rPr>
              <a:t>Group Project</a:t>
            </a:r>
            <a:endParaRPr lang="en-US" dirty="0"/>
          </a:p>
        </p:txBody>
      </p:sp>
    </p:spTree>
    <p:extLst>
      <p:ext uri="{BB962C8B-B14F-4D97-AF65-F5344CB8AC3E}">
        <p14:creationId xmlns:p14="http://schemas.microsoft.com/office/powerpoint/2010/main" val="39845254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Group Project</a:t>
            </a:r>
            <a:endParaRPr lang="en-US" dirty="0"/>
          </a:p>
        </p:txBody>
      </p:sp>
      <p:sp>
        <p:nvSpPr>
          <p:cNvPr id="3" name="Content Placeholder 2"/>
          <p:cNvSpPr>
            <a:spLocks noGrp="1"/>
          </p:cNvSpPr>
          <p:nvPr>
            <p:ph idx="1"/>
          </p:nvPr>
        </p:nvSpPr>
        <p:spPr>
          <a:xfrm>
            <a:off x="304137" y="1341437"/>
            <a:ext cx="8229600" cy="4525963"/>
          </a:xfrm>
        </p:spPr>
        <p:txBody>
          <a:bodyPr>
            <a:normAutofit/>
          </a:bodyPr>
          <a:lstStyle/>
          <a:p>
            <a:pPr>
              <a:buNone/>
            </a:pPr>
            <a:r>
              <a:rPr lang="en-US" dirty="0" smtClean="0">
                <a:solidFill>
                  <a:schemeClr val="bg1"/>
                </a:solidFill>
              </a:rPr>
              <a:t>After choosing standard(s), your group  will write a lesson that includes each of the following components.</a:t>
            </a:r>
          </a:p>
          <a:p>
            <a:pPr>
              <a:buNone/>
            </a:pPr>
            <a:r>
              <a:rPr lang="en-US" b="1" dirty="0" smtClean="0">
                <a:solidFill>
                  <a:srgbClr val="FFFF00"/>
                </a:solidFill>
              </a:rPr>
              <a:t>Activity to Activate Prior Knowledge</a:t>
            </a:r>
            <a:endParaRPr lang="en-US" dirty="0" smtClean="0">
              <a:solidFill>
                <a:srgbClr val="FFFF00"/>
              </a:solidFill>
            </a:endParaRPr>
          </a:p>
          <a:p>
            <a:pPr>
              <a:buNone/>
            </a:pPr>
            <a:r>
              <a:rPr lang="en-US" b="1" dirty="0" smtClean="0">
                <a:solidFill>
                  <a:srgbClr val="FFFF00"/>
                </a:solidFill>
              </a:rPr>
              <a:t>Hook/Motivation for Lesson</a:t>
            </a:r>
            <a:r>
              <a:rPr lang="en-US" dirty="0" smtClean="0">
                <a:solidFill>
                  <a:srgbClr val="FFFF00"/>
                </a:solidFill>
              </a:rPr>
              <a:t> </a:t>
            </a:r>
          </a:p>
          <a:p>
            <a:pPr>
              <a:buNone/>
            </a:pPr>
            <a:r>
              <a:rPr lang="en-US" b="1" dirty="0" smtClean="0">
                <a:solidFill>
                  <a:srgbClr val="FFFF00"/>
                </a:solidFill>
              </a:rPr>
              <a:t>Multiple Representations </a:t>
            </a:r>
          </a:p>
          <a:p>
            <a:pPr>
              <a:buNone/>
            </a:pPr>
            <a:r>
              <a:rPr lang="en-US" b="1" dirty="0" smtClean="0">
                <a:solidFill>
                  <a:srgbClr val="FFFF00"/>
                </a:solidFill>
              </a:rPr>
              <a:t>Discovery Learning Technique</a:t>
            </a:r>
            <a:endParaRPr lang="en-US" dirty="0" smtClean="0">
              <a:solidFill>
                <a:srgbClr val="FFFF00"/>
              </a:solidFill>
            </a:endParaRPr>
          </a:p>
          <a:p>
            <a:pPr>
              <a:buNone/>
            </a:pPr>
            <a:r>
              <a:rPr lang="en-US" b="1" dirty="0" smtClean="0">
                <a:solidFill>
                  <a:srgbClr val="FFFF00"/>
                </a:solidFill>
              </a:rPr>
              <a:t>Assessment</a:t>
            </a:r>
            <a:r>
              <a:rPr lang="en-US" dirty="0" smtClean="0">
                <a:solidFill>
                  <a:srgbClr val="FFFF00"/>
                </a:solidFill>
              </a:rPr>
              <a:t> </a:t>
            </a:r>
            <a:endParaRPr lang="en-US" dirty="0"/>
          </a:p>
        </p:txBody>
      </p:sp>
      <p:grpSp>
        <p:nvGrpSpPr>
          <p:cNvPr id="4" name="Group 3"/>
          <p:cNvGrpSpPr/>
          <p:nvPr/>
        </p:nvGrpSpPr>
        <p:grpSpPr>
          <a:xfrm>
            <a:off x="228600" y="5867400"/>
            <a:ext cx="8686800" cy="762000"/>
            <a:chOff x="152400" y="5943600"/>
            <a:chExt cx="8763000" cy="838200"/>
          </a:xfrm>
        </p:grpSpPr>
        <p:sp>
          <p:nvSpPr>
            <p:cNvPr id="5" name="Rectangle 4"/>
            <p:cNvSpPr/>
            <p:nvPr/>
          </p:nvSpPr>
          <p:spPr>
            <a:xfrm>
              <a:off x="152400" y="5943600"/>
              <a:ext cx="8763000" cy="838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2" descr="SM2 Logo"/>
            <p:cNvPicPr>
              <a:picLocks noChangeAspect="1" noChangeArrowheads="1"/>
            </p:cNvPicPr>
            <p:nvPr/>
          </p:nvPicPr>
          <p:blipFill>
            <a:blip r:embed="rId2" cstate="print"/>
            <a:srcRect/>
            <a:stretch>
              <a:fillRect/>
            </a:stretch>
          </p:blipFill>
          <p:spPr bwMode="auto">
            <a:xfrm>
              <a:off x="228600" y="6096000"/>
              <a:ext cx="938573" cy="609600"/>
            </a:xfrm>
            <a:prstGeom prst="rect">
              <a:avLst/>
            </a:prstGeom>
            <a:noFill/>
            <a:ln w="9525" algn="in">
              <a:noFill/>
              <a:miter lim="800000"/>
              <a:headEnd/>
              <a:tailEnd/>
            </a:ln>
            <a:effectLst/>
          </p:spPr>
        </p:pic>
      </p:grpSp>
    </p:spTree>
    <p:extLst>
      <p:ext uri="{BB962C8B-B14F-4D97-AF65-F5344CB8AC3E}">
        <p14:creationId xmlns:p14="http://schemas.microsoft.com/office/powerpoint/2010/main" val="19128576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609600"/>
            <a:ext cx="8458200" cy="5410200"/>
          </a:xfrm>
        </p:spPr>
        <p:txBody>
          <a:bodyPr>
            <a:normAutofit lnSpcReduction="10000"/>
          </a:bodyPr>
          <a:lstStyle/>
          <a:p>
            <a:endParaRPr lang="en-US" dirty="0" smtClean="0"/>
          </a:p>
          <a:p>
            <a:r>
              <a:rPr lang="en-US" dirty="0" smtClean="0"/>
              <a:t>Time for group work has been built into the schedule.  Lecture Hall A (next door) is available for groups to meet.</a:t>
            </a:r>
          </a:p>
          <a:p>
            <a:endParaRPr lang="en-US" dirty="0"/>
          </a:p>
          <a:p>
            <a:r>
              <a:rPr lang="en-US" dirty="0" smtClean="0"/>
              <a:t>On Thursday, each person will have 30 minutes present the lesson to members of the other groups and students.</a:t>
            </a:r>
          </a:p>
          <a:p>
            <a:endParaRPr lang="en-US" dirty="0" smtClean="0"/>
          </a:p>
          <a:p>
            <a:pPr>
              <a:buNone/>
            </a:pPr>
            <a:r>
              <a:rPr lang="en-US" dirty="0" smtClean="0">
                <a:hlinkClick r:id="rId2" action="ppaction://hlinkfile"/>
              </a:rPr>
              <a:t>Sample Presentation Schedule</a:t>
            </a:r>
            <a:endParaRPr lang="en-US" dirty="0"/>
          </a:p>
        </p:txBody>
      </p:sp>
    </p:spTree>
    <p:extLst>
      <p:ext uri="{BB962C8B-B14F-4D97-AF65-F5344CB8AC3E}">
        <p14:creationId xmlns:p14="http://schemas.microsoft.com/office/powerpoint/2010/main" val="9133098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0"/>
            <a:ext cx="8458200" cy="609600"/>
          </a:xfrm>
        </p:spPr>
        <p:txBody>
          <a:bodyPr>
            <a:normAutofit/>
          </a:bodyPr>
          <a:lstStyle/>
          <a:p>
            <a:pPr algn="ctr">
              <a:buNone/>
            </a:pPr>
            <a:r>
              <a:rPr lang="en-US" dirty="0" smtClean="0">
                <a:solidFill>
                  <a:srgbClr val="C00000"/>
                </a:solidFill>
              </a:rPr>
              <a:t>Rooms for presentations are in HSHP.</a:t>
            </a:r>
          </a:p>
        </p:txBody>
      </p:sp>
      <p:pic>
        <p:nvPicPr>
          <p:cNvPr id="141314" name="Picture 2"/>
          <p:cNvPicPr>
            <a:picLocks noChangeAspect="1" noChangeArrowheads="1"/>
          </p:cNvPicPr>
          <p:nvPr/>
        </p:nvPicPr>
        <p:blipFill>
          <a:blip r:embed="rId2" cstate="print"/>
          <a:srcRect l="21083" t="11458" r="21523" b="9375"/>
          <a:stretch>
            <a:fillRect/>
          </a:stretch>
        </p:blipFill>
        <p:spPr bwMode="auto">
          <a:xfrm>
            <a:off x="990600" y="762000"/>
            <a:ext cx="7467600" cy="5791200"/>
          </a:xfrm>
          <a:prstGeom prst="rect">
            <a:avLst/>
          </a:prstGeom>
          <a:noFill/>
          <a:ln w="9525">
            <a:noFill/>
            <a:miter lim="800000"/>
            <a:headEnd/>
            <a:tailEnd/>
          </a:ln>
        </p:spPr>
      </p:pic>
      <p:cxnSp>
        <p:nvCxnSpPr>
          <p:cNvPr id="5" name="Straight Arrow Connector 4"/>
          <p:cNvCxnSpPr/>
          <p:nvPr/>
        </p:nvCxnSpPr>
        <p:spPr>
          <a:xfrm>
            <a:off x="762000" y="2209800"/>
            <a:ext cx="2743200" cy="1981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04800" y="685800"/>
            <a:ext cx="1905000" cy="16002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1000" y="838200"/>
            <a:ext cx="1752600" cy="1477328"/>
          </a:xfrm>
          <a:prstGeom prst="rect">
            <a:avLst/>
          </a:prstGeom>
          <a:noFill/>
        </p:spPr>
        <p:txBody>
          <a:bodyPr wrap="square" rtlCol="0">
            <a:spAutoFit/>
          </a:bodyPr>
          <a:lstStyle/>
          <a:p>
            <a:r>
              <a:rPr lang="en-US" b="1" dirty="0" smtClean="0">
                <a:solidFill>
                  <a:schemeClr val="bg1"/>
                </a:solidFill>
              </a:rPr>
              <a:t>Go in door on right – before the main doors into the athletic building. </a:t>
            </a:r>
            <a:endParaRPr lang="en-US" b="1" dirty="0">
              <a:solidFill>
                <a:schemeClr val="bg1"/>
              </a:solidFill>
            </a:endParaRPr>
          </a:p>
        </p:txBody>
      </p:sp>
      <p:cxnSp>
        <p:nvCxnSpPr>
          <p:cNvPr id="9" name="Straight Arrow Connector 8"/>
          <p:cNvCxnSpPr/>
          <p:nvPr/>
        </p:nvCxnSpPr>
        <p:spPr>
          <a:xfrm flipH="1">
            <a:off x="5486400" y="1600200"/>
            <a:ext cx="1676400" cy="2590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7010400" y="685800"/>
            <a:ext cx="1905000" cy="1143000"/>
          </a:xfrm>
          <a:prstGeom prst="rect">
            <a:avLst/>
          </a:prstGeom>
          <a:solidFill>
            <a:schemeClr val="tx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086600" y="762000"/>
            <a:ext cx="1752600" cy="923330"/>
          </a:xfrm>
          <a:prstGeom prst="rect">
            <a:avLst/>
          </a:prstGeom>
          <a:noFill/>
        </p:spPr>
        <p:txBody>
          <a:bodyPr wrap="square" rtlCol="0">
            <a:spAutoFit/>
          </a:bodyPr>
          <a:lstStyle/>
          <a:p>
            <a:r>
              <a:rPr lang="en-US" b="1" dirty="0" smtClean="0">
                <a:solidFill>
                  <a:schemeClr val="bg1"/>
                </a:solidFill>
              </a:rPr>
              <a:t>We are here - in the Lecture Halls.</a:t>
            </a:r>
            <a:endParaRPr lang="en-US" b="1" dirty="0">
              <a:solidFill>
                <a:schemeClr val="bg1"/>
              </a:solidFill>
            </a:endParaRPr>
          </a:p>
        </p:txBody>
      </p:sp>
    </p:spTree>
    <p:extLst>
      <p:ext uri="{BB962C8B-B14F-4D97-AF65-F5344CB8AC3E}">
        <p14:creationId xmlns:p14="http://schemas.microsoft.com/office/powerpoint/2010/main" val="913309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smtClean="0">
                <a:solidFill>
                  <a:srgbClr val="FF0000"/>
                </a:solidFill>
              </a:rPr>
              <a:t>Warm-up </a:t>
            </a:r>
            <a:r>
              <a:rPr lang="en-US" dirty="0" smtClean="0"/>
              <a:t/>
            </a:r>
            <a:br>
              <a:rPr lang="en-US" dirty="0" smtClean="0"/>
            </a:br>
            <a:r>
              <a:rPr lang="en-US" sz="2700" dirty="0" smtClean="0"/>
              <a:t>(to access prior knowledge)</a:t>
            </a:r>
            <a:endParaRPr lang="en-US" sz="2700" dirty="0"/>
          </a:p>
        </p:txBody>
      </p:sp>
      <p:graphicFrame>
        <p:nvGraphicFramePr>
          <p:cNvPr id="7" name="Object 6"/>
          <p:cNvGraphicFramePr>
            <a:graphicFrameLocks noChangeAspect="1"/>
          </p:cNvGraphicFramePr>
          <p:nvPr>
            <p:extLst>
              <p:ext uri="{D42A27DB-BD31-4B8C-83A1-F6EECF244321}">
                <p14:modId xmlns:p14="http://schemas.microsoft.com/office/powerpoint/2010/main" val="2150506050"/>
              </p:ext>
            </p:extLst>
          </p:nvPr>
        </p:nvGraphicFramePr>
        <p:xfrm>
          <a:off x="609600" y="1524000"/>
          <a:ext cx="1676400" cy="2438400"/>
        </p:xfrm>
        <a:graphic>
          <a:graphicData uri="http://schemas.openxmlformats.org/presentationml/2006/ole">
            <mc:AlternateContent xmlns:mc="http://schemas.openxmlformats.org/markup-compatibility/2006">
              <mc:Choice xmlns:v="urn:schemas-microsoft-com:vml" Requires="v">
                <p:oleObj spid="_x0000_s72833" name="Equation" r:id="rId4" imgW="838200" imgH="1219200" progId="Equation.DSMT4">
                  <p:embed/>
                </p:oleObj>
              </mc:Choice>
              <mc:Fallback>
                <p:oleObj name="Equation" r:id="rId4" imgW="838200" imgH="1219200" progId="Equation.DSMT4">
                  <p:embed/>
                  <p:pic>
                    <p:nvPicPr>
                      <p:cNvPr id="0" name="Picture 1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524000"/>
                        <a:ext cx="1676400"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ight Triangle 7"/>
          <p:cNvSpPr/>
          <p:nvPr/>
        </p:nvSpPr>
        <p:spPr>
          <a:xfrm>
            <a:off x="1447800" y="4419600"/>
            <a:ext cx="1981200" cy="990600"/>
          </a:xfrm>
          <a:prstGeom prst="rtTriangl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2285343" y="4640317"/>
            <a:ext cx="495300" cy="381000"/>
          </a:xfrm>
          <a:prstGeom prst="rect">
            <a:avLst/>
          </a:prstGeom>
          <a:noFill/>
        </p:spPr>
        <p:txBody>
          <a:bodyPr wrap="square" rtlCol="0">
            <a:spAutoFit/>
          </a:bodyPr>
          <a:lstStyle/>
          <a:p>
            <a:r>
              <a:rPr lang="en-US" dirty="0" smtClean="0"/>
              <a:t>13</a:t>
            </a:r>
            <a:endParaRPr lang="en-US" dirty="0"/>
          </a:p>
        </p:txBody>
      </p:sp>
      <p:sp>
        <p:nvSpPr>
          <p:cNvPr id="32" name="TextBox 31"/>
          <p:cNvSpPr txBox="1"/>
          <p:nvPr/>
        </p:nvSpPr>
        <p:spPr>
          <a:xfrm>
            <a:off x="1181100" y="4800600"/>
            <a:ext cx="495300" cy="381000"/>
          </a:xfrm>
          <a:prstGeom prst="rect">
            <a:avLst/>
          </a:prstGeom>
          <a:noFill/>
        </p:spPr>
        <p:txBody>
          <a:bodyPr wrap="square" rtlCol="0">
            <a:spAutoFit/>
          </a:bodyPr>
          <a:lstStyle/>
          <a:p>
            <a:r>
              <a:rPr lang="en-US" dirty="0" smtClean="0"/>
              <a:t>5</a:t>
            </a:r>
            <a:endParaRPr lang="en-US" dirty="0"/>
          </a:p>
        </p:txBody>
      </p:sp>
      <p:sp>
        <p:nvSpPr>
          <p:cNvPr id="11" name="Rectangle 10"/>
          <p:cNvSpPr/>
          <p:nvPr/>
        </p:nvSpPr>
        <p:spPr>
          <a:xfrm>
            <a:off x="1447800" y="5181600"/>
            <a:ext cx="228600" cy="228600"/>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Triangle 11"/>
          <p:cNvSpPr/>
          <p:nvPr/>
        </p:nvSpPr>
        <p:spPr>
          <a:xfrm flipH="1">
            <a:off x="5486400" y="4343400"/>
            <a:ext cx="1447800" cy="948559"/>
          </a:xfrm>
          <a:prstGeom prst="rtTriangle">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6096000" y="5257800"/>
            <a:ext cx="495300" cy="381000"/>
          </a:xfrm>
          <a:prstGeom prst="rect">
            <a:avLst/>
          </a:prstGeom>
          <a:noFill/>
        </p:spPr>
        <p:txBody>
          <a:bodyPr wrap="square" rtlCol="0">
            <a:spAutoFit/>
          </a:bodyPr>
          <a:lstStyle/>
          <a:p>
            <a:r>
              <a:rPr lang="en-US" dirty="0" smtClean="0"/>
              <a:t>22</a:t>
            </a:r>
            <a:endParaRPr lang="en-US" dirty="0"/>
          </a:p>
        </p:txBody>
      </p:sp>
      <p:sp>
        <p:nvSpPr>
          <p:cNvPr id="39" name="TextBox 38"/>
          <p:cNvSpPr txBox="1"/>
          <p:nvPr/>
        </p:nvSpPr>
        <p:spPr>
          <a:xfrm>
            <a:off x="6896100" y="4800600"/>
            <a:ext cx="495300" cy="381000"/>
          </a:xfrm>
          <a:prstGeom prst="rect">
            <a:avLst/>
          </a:prstGeom>
          <a:noFill/>
        </p:spPr>
        <p:txBody>
          <a:bodyPr wrap="square" rtlCol="0">
            <a:spAutoFit/>
          </a:bodyPr>
          <a:lstStyle/>
          <a:p>
            <a:r>
              <a:rPr lang="en-US" dirty="0" smtClean="0"/>
              <a:t>18</a:t>
            </a:r>
            <a:endParaRPr lang="en-US" dirty="0"/>
          </a:p>
        </p:txBody>
      </p:sp>
      <p:sp>
        <p:nvSpPr>
          <p:cNvPr id="13" name="Rectangle 12"/>
          <p:cNvSpPr/>
          <p:nvPr/>
        </p:nvSpPr>
        <p:spPr>
          <a:xfrm>
            <a:off x="6781800" y="5105400"/>
            <a:ext cx="152400" cy="186559"/>
          </a:xfrm>
          <a:prstGeom prst="rect">
            <a:avLst/>
          </a:prstGeom>
          <a:solidFill>
            <a:srgbClr val="FFFF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14350" y="4343400"/>
            <a:ext cx="495300" cy="461665"/>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4.</a:t>
            </a:r>
            <a:endParaRPr lang="en-US" sz="2400" dirty="0">
              <a:solidFill>
                <a:schemeClr val="bg1"/>
              </a:solidFill>
              <a:latin typeface="Times New Roman" pitchFamily="18" charset="0"/>
              <a:cs typeface="Times New Roman" pitchFamily="18" charset="0"/>
            </a:endParaRPr>
          </a:p>
        </p:txBody>
      </p:sp>
      <p:sp>
        <p:nvSpPr>
          <p:cNvPr id="41" name="TextBox 40"/>
          <p:cNvSpPr txBox="1"/>
          <p:nvPr/>
        </p:nvSpPr>
        <p:spPr>
          <a:xfrm>
            <a:off x="4991100" y="4338935"/>
            <a:ext cx="495300" cy="461665"/>
          </a:xfrm>
          <a:prstGeom prst="rect">
            <a:avLst/>
          </a:prstGeom>
          <a:noFill/>
        </p:spPr>
        <p:txBody>
          <a:bodyPr wrap="square" rtlCol="0">
            <a:spAutoFit/>
          </a:bodyPr>
          <a:lstStyle/>
          <a:p>
            <a:r>
              <a:rPr lang="en-US" sz="2400" dirty="0" smtClean="0">
                <a:solidFill>
                  <a:schemeClr val="bg1"/>
                </a:solidFill>
                <a:latin typeface="Times New Roman" pitchFamily="18" charset="0"/>
                <a:cs typeface="Times New Roman" pitchFamily="18" charset="0"/>
              </a:rPr>
              <a:t>5.</a:t>
            </a:r>
            <a:endParaRPr lang="en-US" sz="2400" dirty="0">
              <a:solidFill>
                <a:schemeClr val="bg1"/>
              </a:solidFill>
              <a:latin typeface="Times New Roman" pitchFamily="18" charset="0"/>
              <a:cs typeface="Times New Roman" pitchFamily="18" charset="0"/>
            </a:endParaRPr>
          </a:p>
        </p:txBody>
      </p:sp>
      <p:sp>
        <p:nvSpPr>
          <p:cNvPr id="4" name="Rectangle 3"/>
          <p:cNvSpPr/>
          <p:nvPr/>
        </p:nvSpPr>
        <p:spPr>
          <a:xfrm>
            <a:off x="1143000" y="5661054"/>
            <a:ext cx="6705600" cy="646331"/>
          </a:xfrm>
          <a:prstGeom prst="rect">
            <a:avLst/>
          </a:prstGeom>
        </p:spPr>
        <p:txBody>
          <a:bodyPr wrap="square">
            <a:spAutoFit/>
          </a:bodyPr>
          <a:lstStyle/>
          <a:p>
            <a:r>
              <a:rPr lang="en-US" i="1" dirty="0" smtClean="0"/>
              <a:t>Fun Fact:  The </a:t>
            </a:r>
            <a:r>
              <a:rPr lang="en-US" i="1" dirty="0"/>
              <a:t>word "hypotenuse" comes from two Greek words meaning "to </a:t>
            </a:r>
            <a:r>
              <a:rPr lang="en-US" i="1" dirty="0" smtClean="0"/>
              <a:t>stretch“ </a:t>
            </a:r>
            <a:r>
              <a:rPr lang="en-US" i="1" smtClean="0"/>
              <a:t>because it </a:t>
            </a:r>
            <a:r>
              <a:rPr lang="en-US" i="1" dirty="0"/>
              <a:t>is the longest side.</a:t>
            </a:r>
            <a:endParaRPr lang="en-US" dirty="0"/>
          </a:p>
        </p:txBody>
      </p:sp>
      <p:graphicFrame>
        <p:nvGraphicFramePr>
          <p:cNvPr id="72822" name="Object 118"/>
          <p:cNvGraphicFramePr>
            <a:graphicFrameLocks noGrp="1" noChangeAspect="1"/>
          </p:cNvGraphicFramePr>
          <p:nvPr>
            <p:ph idx="1"/>
          </p:nvPr>
        </p:nvGraphicFramePr>
        <p:xfrm>
          <a:off x="2362200" y="1722438"/>
          <a:ext cx="733766" cy="411162"/>
        </p:xfrm>
        <a:graphic>
          <a:graphicData uri="http://schemas.openxmlformats.org/presentationml/2006/ole">
            <mc:AlternateContent xmlns:mc="http://schemas.openxmlformats.org/markup-compatibility/2006">
              <mc:Choice xmlns:v="urn:schemas-microsoft-com:vml" Requires="v">
                <p:oleObj spid="_x0000_s72834" name="Equation" r:id="rId6" imgW="317160" imgH="177480" progId="Equation.DSMT4">
                  <p:embed/>
                </p:oleObj>
              </mc:Choice>
              <mc:Fallback>
                <p:oleObj name="Equation" r:id="rId6" imgW="317160" imgH="177480" progId="Equation.DSMT4">
                  <p:embed/>
                  <p:pic>
                    <p:nvPicPr>
                      <p:cNvPr id="0" name="Picture 11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722438"/>
                        <a:ext cx="733766"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823" name="Object 119"/>
          <p:cNvGraphicFramePr>
            <a:graphicFrameLocks noChangeAspect="1"/>
          </p:cNvGraphicFramePr>
          <p:nvPr/>
        </p:nvGraphicFramePr>
        <p:xfrm>
          <a:off x="2351088" y="2438400"/>
          <a:ext cx="909637" cy="411163"/>
        </p:xfrm>
        <a:graphic>
          <a:graphicData uri="http://schemas.openxmlformats.org/presentationml/2006/ole">
            <mc:AlternateContent xmlns:mc="http://schemas.openxmlformats.org/markup-compatibility/2006">
              <mc:Choice xmlns:v="urn:schemas-microsoft-com:vml" Requires="v">
                <p:oleObj spid="_x0000_s72835" name="Equation" r:id="rId8" imgW="393480" imgH="177480" progId="Equation.DSMT4">
                  <p:embed/>
                </p:oleObj>
              </mc:Choice>
              <mc:Fallback>
                <p:oleObj name="Equation" r:id="rId8" imgW="393480" imgH="177480" progId="Equation.DSMT4">
                  <p:embed/>
                  <p:pic>
                    <p:nvPicPr>
                      <p:cNvPr id="0" name="Picture 1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1088" y="2438400"/>
                        <a:ext cx="909637"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824" name="Object 120"/>
          <p:cNvGraphicFramePr>
            <a:graphicFrameLocks noChangeAspect="1"/>
          </p:cNvGraphicFramePr>
          <p:nvPr/>
        </p:nvGraphicFramePr>
        <p:xfrm>
          <a:off x="2540000" y="3276600"/>
          <a:ext cx="528638" cy="411163"/>
        </p:xfrm>
        <a:graphic>
          <a:graphicData uri="http://schemas.openxmlformats.org/presentationml/2006/ole">
            <mc:AlternateContent xmlns:mc="http://schemas.openxmlformats.org/markup-compatibility/2006">
              <mc:Choice xmlns:v="urn:schemas-microsoft-com:vml" Requires="v">
                <p:oleObj spid="_x0000_s72836" name="Equation" r:id="rId10" imgW="228600" imgH="177480" progId="Equation.DSMT4">
                  <p:embed/>
                </p:oleObj>
              </mc:Choice>
              <mc:Fallback>
                <p:oleObj name="Equation" r:id="rId10" imgW="228600" imgH="177480" progId="Equation.DSMT4">
                  <p:embed/>
                  <p:pic>
                    <p:nvPicPr>
                      <p:cNvPr id="0" name="Picture 12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40000" y="3276600"/>
                        <a:ext cx="528638"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825" name="Object 121"/>
          <p:cNvGraphicFramePr>
            <a:graphicFrameLocks noChangeAspect="1"/>
          </p:cNvGraphicFramePr>
          <p:nvPr/>
        </p:nvGraphicFramePr>
        <p:xfrm>
          <a:off x="3208338" y="4205288"/>
          <a:ext cx="411162" cy="382587"/>
        </p:xfrm>
        <a:graphic>
          <a:graphicData uri="http://schemas.openxmlformats.org/presentationml/2006/ole">
            <mc:AlternateContent xmlns:mc="http://schemas.openxmlformats.org/markup-compatibility/2006">
              <mc:Choice xmlns:v="urn:schemas-microsoft-com:vml" Requires="v">
                <p:oleObj spid="_x0000_s72837" name="Equation" r:id="rId12" imgW="177480" imgH="164880" progId="Equation.DSMT4">
                  <p:embed/>
                </p:oleObj>
              </mc:Choice>
              <mc:Fallback>
                <p:oleObj name="Equation" r:id="rId12" imgW="177480" imgH="164880" progId="Equation.DSMT4">
                  <p:embed/>
                  <p:pic>
                    <p:nvPicPr>
                      <p:cNvPr id="0" name="Picture 12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8338" y="4205288"/>
                        <a:ext cx="411162" cy="382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2826" name="Object 122"/>
          <p:cNvGraphicFramePr>
            <a:graphicFrameLocks noChangeAspect="1"/>
          </p:cNvGraphicFramePr>
          <p:nvPr/>
        </p:nvGraphicFramePr>
        <p:xfrm>
          <a:off x="7316788" y="4191000"/>
          <a:ext cx="881062" cy="411163"/>
        </p:xfrm>
        <a:graphic>
          <a:graphicData uri="http://schemas.openxmlformats.org/presentationml/2006/ole">
            <mc:AlternateContent xmlns:mc="http://schemas.openxmlformats.org/markup-compatibility/2006">
              <mc:Choice xmlns:v="urn:schemas-microsoft-com:vml" Requires="v">
                <p:oleObj spid="_x0000_s72838" name="Equation" r:id="rId14" imgW="380880" imgH="177480" progId="Equation.DSMT4">
                  <p:embed/>
                </p:oleObj>
              </mc:Choice>
              <mc:Fallback>
                <p:oleObj name="Equation" r:id="rId14" imgW="380880" imgH="177480" progId="Equation.DSMT4">
                  <p:embed/>
                  <p:pic>
                    <p:nvPicPr>
                      <p:cNvPr id="0" name="Picture 12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16788" y="4191000"/>
                        <a:ext cx="881062" cy="411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8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8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8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8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8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05800" cy="5105400"/>
          </a:xfrm>
        </p:spPr>
        <p:txBody>
          <a:bodyPr>
            <a:normAutofit/>
          </a:bodyPr>
          <a:lstStyle/>
          <a:p>
            <a:pPr algn="l"/>
            <a:r>
              <a:rPr lang="en-US" sz="1800" dirty="0" smtClean="0">
                <a:solidFill>
                  <a:schemeClr val="bg1"/>
                </a:solidFill>
              </a:rPr>
              <a:t> </a:t>
            </a:r>
            <a:endParaRPr lang="en-US" sz="1800" dirty="0">
              <a:solidFill>
                <a:schemeClr val="bg1"/>
              </a:solidFill>
            </a:endParaRPr>
          </a:p>
        </p:txBody>
      </p:sp>
      <p:pic>
        <p:nvPicPr>
          <p:cNvPr id="9" name="Picture 8"/>
          <p:cNvPicPr/>
          <p:nvPr/>
        </p:nvPicPr>
        <p:blipFill rotWithShape="1">
          <a:blip r:embed="rId3" cstate="print"/>
          <a:srcRect l="54405" t="42515" r="11270" b="25937"/>
          <a:stretch/>
        </p:blipFill>
        <p:spPr>
          <a:xfrm>
            <a:off x="5423338" y="1644869"/>
            <a:ext cx="2510987" cy="1555531"/>
          </a:xfrm>
          <a:prstGeom prst="rect">
            <a:avLst/>
          </a:prstGeom>
        </p:spPr>
      </p:pic>
      <p:pic>
        <p:nvPicPr>
          <p:cNvPr id="7373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478" t="44504" r="52948" b="26912"/>
          <a:stretch/>
        </p:blipFill>
        <p:spPr bwMode="auto">
          <a:xfrm>
            <a:off x="666355" y="2012670"/>
            <a:ext cx="4093285" cy="27879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3507067"/>
            <a:ext cx="2981325" cy="22841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01676" y="924580"/>
            <a:ext cx="3505200" cy="523220"/>
          </a:xfrm>
          <a:prstGeom prst="rect">
            <a:avLst/>
          </a:prstGeom>
          <a:noFill/>
        </p:spPr>
        <p:txBody>
          <a:bodyPr wrap="square" rtlCol="0">
            <a:spAutoFit/>
          </a:bodyPr>
          <a:lstStyle/>
          <a:p>
            <a:r>
              <a:rPr lang="en-US" sz="2800" dirty="0" smtClean="0">
                <a:solidFill>
                  <a:schemeClr val="bg1"/>
                </a:solidFill>
              </a:rPr>
              <a:t>Identify this structure.</a:t>
            </a:r>
            <a:endParaRPr lang="en-US" sz="2800" dirty="0">
              <a:solidFill>
                <a:schemeClr val="bg1"/>
              </a:solidFill>
            </a:endParaRPr>
          </a:p>
        </p:txBody>
      </p:sp>
      <p:sp>
        <p:nvSpPr>
          <p:cNvPr id="11" name="Title 1"/>
          <p:cNvSpPr txBox="1">
            <a:spLocks/>
          </p:cNvSpPr>
          <p:nvPr/>
        </p:nvSpPr>
        <p:spPr>
          <a:xfrm>
            <a:off x="457200" y="0"/>
            <a:ext cx="8229600" cy="990600"/>
          </a:xfrm>
          <a:prstGeom prst="rect">
            <a:avLst/>
          </a:prstGeom>
        </p:spPr>
        <p:txBody>
          <a:bodyPr vert="horz" lIns="91440" tIns="45720" rIns="91440" bIns="45720" rtlCol="0" anchor="ctr">
            <a:normAutofit fontScale="900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Application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2700" b="0" i="0" u="none" strike="noStrike" kern="1200" cap="none" spc="0" normalizeH="0" baseline="0" noProof="0" dirty="0" smtClean="0">
                <a:ln>
                  <a:noFill/>
                </a:ln>
                <a:solidFill>
                  <a:schemeClr val="tx1"/>
                </a:solidFill>
                <a:effectLst/>
                <a:uLnTx/>
                <a:uFillTx/>
                <a:latin typeface="+mj-lt"/>
                <a:ea typeface="+mj-ea"/>
                <a:cs typeface="+mj-cs"/>
              </a:rPr>
              <a:t>(to motivate/hook)</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05800" cy="4343400"/>
          </a:xfrm>
        </p:spPr>
        <p:txBody>
          <a:bodyPr>
            <a:normAutofit/>
          </a:bodyPr>
          <a:lstStyle/>
          <a:p>
            <a:pPr algn="l"/>
            <a:r>
              <a:rPr lang="en-US" sz="1800" dirty="0" smtClean="0">
                <a:solidFill>
                  <a:schemeClr val="bg1"/>
                </a:solidFill>
              </a:rPr>
              <a:t> </a:t>
            </a:r>
            <a:endParaRPr lang="en-US" sz="1800" dirty="0">
              <a:solidFill>
                <a:schemeClr val="bg1"/>
              </a:solidFill>
            </a:endParaRPr>
          </a:p>
        </p:txBody>
      </p:sp>
      <p:sp>
        <p:nvSpPr>
          <p:cNvPr id="34"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pic>
        <p:nvPicPr>
          <p:cNvPr id="7373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97042" y="2286000"/>
            <a:ext cx="6686550" cy="221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914400" y="304800"/>
            <a:ext cx="7924800" cy="1815882"/>
          </a:xfrm>
          <a:prstGeom prst="rect">
            <a:avLst/>
          </a:prstGeom>
          <a:noFill/>
        </p:spPr>
        <p:txBody>
          <a:bodyPr wrap="square" rtlCol="0">
            <a:spAutoFit/>
          </a:bodyPr>
          <a:lstStyle/>
          <a:p>
            <a:pPr algn="ctr"/>
            <a:r>
              <a:rPr lang="en-US" sz="2800" b="1" dirty="0" smtClean="0">
                <a:solidFill>
                  <a:srgbClr val="C00000"/>
                </a:solidFill>
              </a:rPr>
              <a:t>Sunshine Skyway Bridge in Tampa, Florida</a:t>
            </a:r>
          </a:p>
          <a:p>
            <a:r>
              <a:rPr lang="en-US" sz="2800" dirty="0" smtClean="0">
                <a:solidFill>
                  <a:schemeClr val="bg1"/>
                </a:solidFill>
              </a:rPr>
              <a:t>What things do you think were taken into consideration when the bridge was being designed and built?  Why are these things important?</a:t>
            </a:r>
            <a:endParaRPr lang="en-US" sz="2800" dirty="0">
              <a:solidFill>
                <a:schemeClr val="bg1"/>
              </a:solidFill>
            </a:endParaRPr>
          </a:p>
        </p:txBody>
      </p:sp>
      <p:sp>
        <p:nvSpPr>
          <p:cNvPr id="3" name="Rectangle 2"/>
          <p:cNvSpPr/>
          <p:nvPr/>
        </p:nvSpPr>
        <p:spPr>
          <a:xfrm>
            <a:off x="1142998" y="4505325"/>
            <a:ext cx="7297791" cy="523220"/>
          </a:xfrm>
          <a:prstGeom prst="rect">
            <a:avLst/>
          </a:prstGeom>
        </p:spPr>
        <p:txBody>
          <a:bodyPr wrap="square">
            <a:spAutoFit/>
          </a:bodyPr>
          <a:lstStyle/>
          <a:p>
            <a:r>
              <a:rPr lang="en-US" sz="1400" dirty="0"/>
              <a:t>Sayers, A. T. (2007). Critical Analysis of Sunshine Skyway Bridge. </a:t>
            </a:r>
            <a:r>
              <a:rPr lang="en-US" sz="1400" i="1" dirty="0"/>
              <a:t>Proceedings of Bridge Engineering 2 Conference.</a:t>
            </a:r>
            <a:r>
              <a:rPr lang="en-US" sz="1400" dirty="0"/>
              <a:t> Bath, UK: University of Bath.</a:t>
            </a:r>
          </a:p>
        </p:txBody>
      </p:sp>
      <p:sp>
        <p:nvSpPr>
          <p:cNvPr id="4" name="Rectangle 3"/>
          <p:cNvSpPr/>
          <p:nvPr/>
        </p:nvSpPr>
        <p:spPr>
          <a:xfrm>
            <a:off x="2239193" y="5566167"/>
            <a:ext cx="5105400" cy="646331"/>
          </a:xfrm>
          <a:prstGeom prst="rect">
            <a:avLst/>
          </a:prstGeom>
        </p:spPr>
        <p:txBody>
          <a:bodyPr wrap="square">
            <a:spAutoFit/>
          </a:bodyPr>
          <a:lstStyle/>
          <a:p>
            <a:r>
              <a:rPr lang="en-US" dirty="0" smtClean="0">
                <a:hlinkClick r:id="rId4"/>
              </a:rPr>
              <a:t>Audio:  http</a:t>
            </a:r>
            <a:r>
              <a:rPr lang="en-US" dirty="0">
                <a:hlinkClick r:id="rId4"/>
              </a:rPr>
              <a:t>://www.youtube.com/watch?v=PtaBhDlFl60</a:t>
            </a:r>
            <a:endParaRPr lang="en-US" dirty="0"/>
          </a:p>
        </p:txBody>
      </p:sp>
    </p:spTree>
    <p:extLst>
      <p:ext uri="{BB962C8B-B14F-4D97-AF65-F5344CB8AC3E}">
        <p14:creationId xmlns:p14="http://schemas.microsoft.com/office/powerpoint/2010/main" val="33443902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05800" cy="5105400"/>
          </a:xfrm>
        </p:spPr>
        <p:txBody>
          <a:bodyPr>
            <a:normAutofit/>
          </a:bodyPr>
          <a:lstStyle/>
          <a:p>
            <a:pPr algn="l"/>
            <a:r>
              <a:rPr lang="en-US" sz="1800" dirty="0" smtClean="0">
                <a:solidFill>
                  <a:schemeClr val="bg1"/>
                </a:solidFill>
              </a:rPr>
              <a:t> </a:t>
            </a:r>
            <a:endParaRPr lang="en-US" sz="1800" dirty="0">
              <a:solidFill>
                <a:schemeClr val="bg1"/>
              </a:solidFill>
            </a:endParaRPr>
          </a:p>
        </p:txBody>
      </p:sp>
      <p:sp>
        <p:nvSpPr>
          <p:cNvPr id="34"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1066800" y="358170"/>
            <a:ext cx="6781800" cy="553998"/>
          </a:xfrm>
          <a:prstGeom prst="rect">
            <a:avLst/>
          </a:prstGeom>
          <a:noFill/>
        </p:spPr>
        <p:txBody>
          <a:bodyPr wrap="square" rtlCol="0">
            <a:spAutoFit/>
          </a:bodyPr>
          <a:lstStyle/>
          <a:p>
            <a:r>
              <a:rPr lang="en-US" sz="3000" dirty="0" smtClean="0">
                <a:solidFill>
                  <a:srgbClr val="C00000"/>
                </a:solidFill>
              </a:rPr>
              <a:t>Sunshine Skyway Bridge in Tampa, Florida</a:t>
            </a:r>
            <a:endParaRPr lang="en-US" sz="3000" dirty="0">
              <a:solidFill>
                <a:srgbClr val="C00000"/>
              </a:solidFill>
            </a:endParaRPr>
          </a:p>
        </p:txBody>
      </p:sp>
      <p:sp>
        <p:nvSpPr>
          <p:cNvPr id="11" name="TextBox 10"/>
          <p:cNvSpPr txBox="1"/>
          <p:nvPr/>
        </p:nvSpPr>
        <p:spPr>
          <a:xfrm>
            <a:off x="258288" y="1418465"/>
            <a:ext cx="8458200" cy="5293757"/>
          </a:xfrm>
          <a:prstGeom prst="rect">
            <a:avLst/>
          </a:prstGeom>
          <a:noFill/>
        </p:spPr>
        <p:txBody>
          <a:bodyPr wrap="square" rtlCol="0">
            <a:spAutoFit/>
          </a:bodyPr>
          <a:lstStyle/>
          <a:p>
            <a:r>
              <a:rPr lang="en-US" sz="2400" dirty="0" smtClean="0">
                <a:solidFill>
                  <a:schemeClr val="bg1"/>
                </a:solidFill>
              </a:rPr>
              <a:t>*Refer to Sunshine Skyway Handout.*	</a:t>
            </a:r>
          </a:p>
          <a:p>
            <a:r>
              <a:rPr lang="en-US" sz="2400" dirty="0" smtClean="0">
                <a:solidFill>
                  <a:schemeClr val="bg1"/>
                </a:solidFill>
              </a:rPr>
              <a:t>	The cable-stays that connect the deck to the pylons are arranged in a single plane with 21 cables spanning out from each pylon.  Each stay is formed using bundles of high-tension steel cables that have been spun together.  The largest stay consists of 82 strands and weighs approximately 37tons.  These are then sheathed using steel tubing to provide protection from corrosion in the harsh marine environment.  The stays are bolted to the desk segments through anchorages that are embedded below the road level.  They then pass up through the corresponding section on the opposite site.  This creates a symmetrical system that balances the loads and reduces the bending moments induced in the pylon.</a:t>
            </a:r>
          </a:p>
          <a:p>
            <a:r>
              <a:rPr lang="en-US" sz="2400" dirty="0" smtClean="0">
                <a:solidFill>
                  <a:schemeClr val="bg1"/>
                </a:solidFill>
              </a:rPr>
              <a:t>(Sayers, 2007)</a:t>
            </a:r>
            <a:endParaRPr lang="en-US" sz="2400" dirty="0">
              <a:solidFill>
                <a:schemeClr val="bg1"/>
              </a:solidFill>
            </a:endParaRPr>
          </a:p>
          <a:p>
            <a:endParaRPr lang="en-US" sz="2600" dirty="0">
              <a:solidFill>
                <a:schemeClr val="bg1"/>
              </a:solidFill>
            </a:endParaRPr>
          </a:p>
        </p:txBody>
      </p:sp>
    </p:spTree>
    <p:extLst>
      <p:ext uri="{BB962C8B-B14F-4D97-AF65-F5344CB8AC3E}">
        <p14:creationId xmlns:p14="http://schemas.microsoft.com/office/powerpoint/2010/main" val="2209515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838200"/>
            <a:ext cx="8305800" cy="5105400"/>
          </a:xfrm>
        </p:spPr>
        <p:txBody>
          <a:bodyPr>
            <a:normAutofit/>
          </a:bodyPr>
          <a:lstStyle/>
          <a:p>
            <a:pPr algn="l"/>
            <a:r>
              <a:rPr lang="en-US" sz="1800" dirty="0" smtClean="0">
                <a:solidFill>
                  <a:schemeClr val="bg1"/>
                </a:solidFill>
              </a:rPr>
              <a:t> </a:t>
            </a:r>
            <a:endParaRPr lang="en-US" sz="1800" dirty="0">
              <a:solidFill>
                <a:schemeClr val="bg1"/>
              </a:solidFill>
            </a:endParaRPr>
          </a:p>
        </p:txBody>
      </p:sp>
      <p:sp>
        <p:nvSpPr>
          <p:cNvPr id="18" name="TextBox 17"/>
          <p:cNvSpPr txBox="1"/>
          <p:nvPr/>
        </p:nvSpPr>
        <p:spPr>
          <a:xfrm>
            <a:off x="228600" y="4419600"/>
            <a:ext cx="8458200" cy="2585323"/>
          </a:xfrm>
          <a:prstGeom prst="rect">
            <a:avLst/>
          </a:prstGeom>
          <a:noFill/>
        </p:spPr>
        <p:txBody>
          <a:bodyPr wrap="square" rtlCol="0">
            <a:spAutoFit/>
          </a:bodyPr>
          <a:lstStyle/>
          <a:p>
            <a:r>
              <a:rPr lang="en-US" sz="2600" dirty="0" smtClean="0">
                <a:solidFill>
                  <a:schemeClr val="bg1"/>
                </a:solidFill>
              </a:rPr>
              <a:t>Each cable supports two of the pre-cast concrete segments, each weighing approximately 200t. (Sayers, 2007)</a:t>
            </a:r>
            <a:endParaRPr lang="en-US" sz="2600" dirty="0">
              <a:solidFill>
                <a:schemeClr val="bg1"/>
              </a:solidFill>
            </a:endParaRPr>
          </a:p>
          <a:p>
            <a:r>
              <a:rPr lang="en-US" sz="2800" b="1" dirty="0">
                <a:solidFill>
                  <a:schemeClr val="bg1"/>
                </a:solidFill>
              </a:rPr>
              <a:t>Calculate the length, L, of the longest cable (to nearest tenth of a meter) and the measure of angle (Ɵ) that the cable makes with the bridge. </a:t>
            </a:r>
            <a:endParaRPr lang="en-US" sz="2800" dirty="0">
              <a:solidFill>
                <a:schemeClr val="bg1"/>
              </a:solidFill>
            </a:endParaRPr>
          </a:p>
          <a:p>
            <a:endParaRPr lang="en-US" sz="2600" dirty="0">
              <a:solidFill>
                <a:schemeClr val="bg1"/>
              </a:solidFill>
            </a:endParaRPr>
          </a:p>
        </p:txBody>
      </p:sp>
      <p:pic>
        <p:nvPicPr>
          <p:cNvPr id="778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9848" y="2026247"/>
            <a:ext cx="251142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1066800" y="358170"/>
            <a:ext cx="6781800" cy="553998"/>
          </a:xfrm>
          <a:prstGeom prst="rect">
            <a:avLst/>
          </a:prstGeom>
          <a:noFill/>
        </p:spPr>
        <p:txBody>
          <a:bodyPr wrap="square" rtlCol="0">
            <a:spAutoFit/>
          </a:bodyPr>
          <a:lstStyle/>
          <a:p>
            <a:r>
              <a:rPr lang="en-US" sz="3000" dirty="0" smtClean="0">
                <a:solidFill>
                  <a:srgbClr val="C00000"/>
                </a:solidFill>
              </a:rPr>
              <a:t>Sunshine Skyway Bridge in Tampa, Florida</a:t>
            </a:r>
            <a:endParaRPr lang="en-US" sz="3000" dirty="0">
              <a:solidFill>
                <a:srgbClr val="C00000"/>
              </a:solidFill>
            </a:endParaRPr>
          </a:p>
        </p:txBody>
      </p:sp>
      <p:pic>
        <p:nvPicPr>
          <p:cNvPr id="15" name="Picture 14"/>
          <p:cNvPicPr/>
          <p:nvPr/>
        </p:nvPicPr>
        <p:blipFill rotWithShape="1">
          <a:blip r:embed="rId4" cstate="print">
            <a:extLst>
              <a:ext uri="{28A0092B-C50C-407E-A947-70E740481C1C}">
                <a14:useLocalDpi xmlns:a14="http://schemas.microsoft.com/office/drawing/2010/main" val="0"/>
              </a:ext>
            </a:extLst>
          </a:blip>
          <a:srcRect l="34773" t="30459" r="35625" b="47930"/>
          <a:stretch/>
        </p:blipFill>
        <p:spPr bwMode="auto">
          <a:xfrm>
            <a:off x="1066800" y="1472845"/>
            <a:ext cx="4572000" cy="2718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Box 19"/>
          <p:cNvSpPr txBox="1"/>
          <p:nvPr/>
        </p:nvSpPr>
        <p:spPr>
          <a:xfrm rot="19480761">
            <a:off x="2575180" y="2486962"/>
            <a:ext cx="347074" cy="430887"/>
          </a:xfrm>
          <a:prstGeom prst="rect">
            <a:avLst/>
          </a:prstGeom>
          <a:solidFill>
            <a:schemeClr val="tx1"/>
          </a:solidFill>
        </p:spPr>
        <p:txBody>
          <a:bodyPr wrap="square" rtlCol="0">
            <a:spAutoFit/>
          </a:bodyPr>
          <a:lstStyle/>
          <a:p>
            <a:pPr marL="0" marR="0">
              <a:spcBef>
                <a:spcPts val="0"/>
              </a:spcBef>
              <a:spcAft>
                <a:spcPts val="0"/>
              </a:spcAft>
            </a:pPr>
            <a:r>
              <a:rPr lang="en-US" sz="2200" i="1" kern="1200" dirty="0">
                <a:solidFill>
                  <a:schemeClr val="bg1"/>
                </a:solidFill>
                <a:effectLst/>
                <a:latin typeface="Calibri"/>
                <a:ea typeface="Times New Roman"/>
                <a:cs typeface="Times New Roman"/>
              </a:rPr>
              <a:t>L</a:t>
            </a:r>
            <a:endParaRPr lang="en-US" sz="2200" dirty="0">
              <a:solidFill>
                <a:schemeClr val="bg1"/>
              </a:solidFill>
              <a:effectLst/>
              <a:latin typeface="Times New Roman"/>
              <a:ea typeface="Times New Roman"/>
            </a:endParaRPr>
          </a:p>
        </p:txBody>
      </p:sp>
    </p:spTree>
    <p:extLst>
      <p:ext uri="{BB962C8B-B14F-4D97-AF65-F5344CB8AC3E}">
        <p14:creationId xmlns:p14="http://schemas.microsoft.com/office/powerpoint/2010/main" val="762807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229600" cy="1143000"/>
          </a:xfrm>
        </p:spPr>
        <p:txBody>
          <a:bodyPr/>
          <a:lstStyle/>
          <a:p>
            <a:r>
              <a:rPr lang="en-US" dirty="0" smtClean="0"/>
              <a:t>Right Triangles in Everyday Life</a:t>
            </a:r>
            <a:endParaRPr lang="en-US" dirty="0"/>
          </a:p>
        </p:txBody>
      </p:sp>
      <p:sp>
        <p:nvSpPr>
          <p:cNvPr id="11" name="Title 1"/>
          <p:cNvSpPr txBox="1">
            <a:spLocks/>
          </p:cNvSpPr>
          <p:nvPr/>
        </p:nvSpPr>
        <p:spPr>
          <a:xfrm>
            <a:off x="457200" y="0"/>
            <a:ext cx="8229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rgbClr val="FF0000"/>
                </a:solidFill>
                <a:effectLst/>
                <a:uLnTx/>
                <a:uFillTx/>
                <a:latin typeface="+mj-lt"/>
                <a:ea typeface="+mj-ea"/>
                <a:cs typeface="+mj-cs"/>
              </a:rPr>
              <a:t>Application </a:t>
            </a:r>
            <a:r>
              <a:rPr kumimoji="0" lang="en-US" sz="4400" b="0" i="0" u="none" strike="noStrike" kern="1200" cap="none" spc="0" normalizeH="0" baseline="0" noProof="0" dirty="0" smtClean="0">
                <a:ln>
                  <a:noFill/>
                </a:ln>
                <a:solidFill>
                  <a:schemeClr val="tx1"/>
                </a:solidFill>
                <a:effectLst/>
                <a:uLnTx/>
                <a:uFillTx/>
                <a:latin typeface="+mj-lt"/>
                <a:ea typeface="+mj-ea"/>
                <a:cs typeface="+mj-cs"/>
              </a:rPr>
              <a:t/>
            </a:r>
            <a:br>
              <a:rPr kumimoji="0" lang="en-US" sz="4400" b="0" i="0" u="none" strike="noStrike" kern="1200" cap="none" spc="0" normalizeH="0" baseline="0" noProof="0" dirty="0" smtClean="0">
                <a:ln>
                  <a:noFill/>
                </a:ln>
                <a:solidFill>
                  <a:schemeClr val="tx1"/>
                </a:solidFill>
                <a:effectLst/>
                <a:uLnTx/>
                <a:uFillTx/>
                <a:latin typeface="+mj-lt"/>
                <a:ea typeface="+mj-ea"/>
                <a:cs typeface="+mj-cs"/>
              </a:rPr>
            </a:br>
            <a:r>
              <a:rPr kumimoji="0" lang="en-US" sz="2700" b="0" i="0" u="none" strike="noStrike" kern="1200" cap="none" spc="0" normalizeH="0" baseline="0" noProof="0" dirty="0" smtClean="0">
                <a:ln>
                  <a:noFill/>
                </a:ln>
                <a:solidFill>
                  <a:schemeClr val="tx1"/>
                </a:solidFill>
                <a:effectLst/>
                <a:uLnTx/>
                <a:uFillTx/>
                <a:latin typeface="+mj-lt"/>
                <a:ea typeface="+mj-ea"/>
                <a:cs typeface="+mj-cs"/>
              </a:rPr>
              <a:t>(to motivate/hook)</a:t>
            </a:r>
            <a:endParaRPr kumimoji="0" lang="en-US" sz="2700" b="0" i="0" u="none" strike="noStrike" kern="1200" cap="none" spc="0" normalizeH="0" baseline="0" noProof="0" dirty="0">
              <a:ln>
                <a:noFill/>
              </a:ln>
              <a:solidFill>
                <a:schemeClr val="tx1"/>
              </a:solidFill>
              <a:effectLst/>
              <a:uLnTx/>
              <a:uFillTx/>
              <a:latin typeface="+mj-lt"/>
              <a:ea typeface="+mj-ea"/>
              <a:cs typeface="+mj-cs"/>
            </a:endParaRPr>
          </a:p>
        </p:txBody>
      </p:sp>
      <p:pic>
        <p:nvPicPr>
          <p:cNvPr id="737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757612"/>
            <a:ext cx="2085975" cy="2190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7525" y="1981200"/>
            <a:ext cx="3028950" cy="1514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91225" y="3920960"/>
            <a:ext cx="25146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00400" y="3933825"/>
            <a:ext cx="20955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373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00800" y="431099"/>
            <a:ext cx="2466975" cy="1857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3" name="Picture 3"/>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9283" t="22393" r="39384" b="42698"/>
          <a:stretch/>
        </p:blipFill>
        <p:spPr bwMode="auto">
          <a:xfrm>
            <a:off x="506618" y="1322181"/>
            <a:ext cx="2392878" cy="16167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7044" name="Picture 4"/>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5040" t="69091" r="14762"/>
          <a:stretch/>
        </p:blipFill>
        <p:spPr bwMode="auto">
          <a:xfrm>
            <a:off x="6376059" y="2456316"/>
            <a:ext cx="2334492" cy="1269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1729</TotalTime>
  <Words>1613</Words>
  <Application>Microsoft Office PowerPoint</Application>
  <PresentationFormat>On-screen Show (4:3)</PresentationFormat>
  <Paragraphs>245</Paragraphs>
  <Slides>37</Slides>
  <Notes>32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PowerPoint Presentation</vt:lpstr>
      <vt:lpstr>Model Lesson</vt:lpstr>
      <vt:lpstr>MACC.912.G-SRT.3.6: Understand that by similarity, side ratios in right triangles are properties of the angles in the triangle, leading to definitions of trigonometric ratios for acute angles. MACC.912.G-SRT.3.7: Explain and use the relationship between the sine and cosine of complementary angles. MACC.912.G-SRT.3.8: Use trigonometric ratios and the Pythagorean Theorem to solve right triangles in applied problems.</vt:lpstr>
      <vt:lpstr>Warm-up  (to access prior knowledge)</vt:lpstr>
      <vt:lpstr> </vt:lpstr>
      <vt:lpstr> </vt:lpstr>
      <vt:lpstr> </vt:lpstr>
      <vt:lpstr> </vt:lpstr>
      <vt:lpstr>Right Triangles in Everyday Life</vt:lpstr>
      <vt:lpstr>Objective:  Students will use trigonometric ratios and Pythagorean theorem to solve right triangles and applied problems.</vt:lpstr>
      <vt:lpstr>   What does opposite mean in English? Exp.  Prenav’s house is on the opposite side of the street from where the playground is. What does adjacent mean in English? Exp.  Alli’s project is hung adjacent to mine.    </vt:lpstr>
      <vt:lpstr>PowerPoint Presentation</vt:lpstr>
      <vt:lpstr>Each group should have a handout:  Discovering Trigonometric Ratios(Form A, B, or C), a sheet of chart paper with grids, graph paper, rulers, yardstick, protractors, and markers. </vt:lpstr>
      <vt:lpstr>Discussion</vt:lpstr>
      <vt:lpstr>Discussion</vt:lpstr>
      <vt:lpstr>PowerPoint Presentation</vt:lpstr>
      <vt:lpstr>Discussion</vt:lpstr>
      <vt:lpstr>Discussion</vt:lpstr>
      <vt:lpstr>Discussion</vt:lpstr>
      <vt:lpstr>Application</vt:lpstr>
      <vt:lpstr>Refer to handout:  Solving Right Triangles</vt:lpstr>
      <vt:lpstr>PowerPoint Presentation</vt:lpstr>
      <vt:lpstr>PowerPoint Presentation</vt:lpstr>
      <vt:lpstr> </vt:lpstr>
      <vt:lpstr> </vt:lpstr>
      <vt:lpstr> </vt:lpstr>
      <vt:lpstr>PowerPoint Presentation</vt:lpstr>
      <vt:lpstr>- Emphasis on students drawing conclusions about relationships - Multiple representations (formulas, measuring, ratios, decimals, online applets) - Emphasis on students making and testing conjectures. - Formal Definitions AFTER activities - Aiming for conceptual before procedural understanding.  </vt:lpstr>
      <vt:lpstr>PowerPoint Presentation</vt:lpstr>
      <vt:lpstr>PowerPoint Presentation</vt:lpstr>
      <vt:lpstr>PowerPoint Presentation</vt:lpstr>
      <vt:lpstr>Engagement Evaluation &amp; Break</vt:lpstr>
      <vt:lpstr>Each person will be assigned to a group. The group will be given a concept and a group color.  </vt:lpstr>
      <vt:lpstr>There are several standards for each concept.  As a group, you will choose the standard(s) you wish to teach. Refer to handouts: Group Activity  and CCSS: Geometry Mathematics Standards by Domain.</vt:lpstr>
      <vt:lpstr>Group Project</vt:lpstr>
      <vt:lpstr>PowerPoint Presentation</vt:lpstr>
      <vt:lpstr>PowerPoint Presentation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Colleen</dc:creator>
  <cp:lastModifiedBy>Colleen</cp:lastModifiedBy>
  <cp:revision>252</cp:revision>
  <cp:lastPrinted>2013-06-05T13:55:29Z</cp:lastPrinted>
  <dcterms:created xsi:type="dcterms:W3CDTF">2012-02-11T14:09:13Z</dcterms:created>
  <dcterms:modified xsi:type="dcterms:W3CDTF">2013-06-28T20:30:20Z</dcterms:modified>
</cp:coreProperties>
</file>