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64" r:id="rId3"/>
    <p:sldId id="259" r:id="rId4"/>
    <p:sldId id="365" r:id="rId5"/>
    <p:sldId id="366" r:id="rId6"/>
    <p:sldId id="258" r:id="rId7"/>
    <p:sldId id="325" r:id="rId8"/>
    <p:sldId id="327" r:id="rId9"/>
    <p:sldId id="340" r:id="rId10"/>
    <p:sldId id="341" r:id="rId11"/>
    <p:sldId id="299" r:id="rId12"/>
    <p:sldId id="360" r:id="rId13"/>
    <p:sldId id="261" r:id="rId14"/>
    <p:sldId id="281" r:id="rId15"/>
    <p:sldId id="321" r:id="rId16"/>
    <p:sldId id="347" r:id="rId17"/>
    <p:sldId id="349" r:id="rId18"/>
    <p:sldId id="350" r:id="rId19"/>
    <p:sldId id="351" r:id="rId20"/>
    <p:sldId id="361" r:id="rId21"/>
    <p:sldId id="362" r:id="rId22"/>
    <p:sldId id="355" r:id="rId23"/>
    <p:sldId id="357" r:id="rId24"/>
    <p:sldId id="358" r:id="rId25"/>
    <p:sldId id="359" r:id="rId26"/>
    <p:sldId id="320" r:id="rId2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HUBER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76" autoAdjust="0"/>
  </p:normalViewPr>
  <p:slideViewPr>
    <p:cSldViewPr>
      <p:cViewPr varScale="1">
        <p:scale>
          <a:sx n="40" d="100"/>
          <a:sy n="40" d="100"/>
        </p:scale>
        <p:origin x="-155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r">
              <a:defRPr sz="1300"/>
            </a:lvl1pPr>
          </a:lstStyle>
          <a:p>
            <a:fld id="{4B4D0376-D3F9-4ACE-8834-7482EF888ED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6" rIns="93491" bIns="467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1" tIns="46746" rIns="93491" bIns="467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r">
              <a:defRPr sz="1300"/>
            </a:lvl1pPr>
          </a:lstStyle>
          <a:p>
            <a:fld id="{4F27EDFE-271D-4276-89CF-FB4E1A8A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80" indent="-17528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80" indent="-17528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996" indent="-185305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996" indent="-18530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9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2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9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16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9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654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3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5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1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71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334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zztv.com/watch_video.php?v=a492c027e4eb8c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bjones\Documents\Research\Science_and_Math_Masters\dna-st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06154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3261360"/>
            <a:ext cx="489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Animal Face Off:</a:t>
            </a:r>
          </a:p>
          <a:p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Otter vs. Pufferfish</a:t>
            </a:r>
          </a:p>
        </p:txBody>
      </p:sp>
    </p:spTree>
    <p:extLst>
      <p:ext uri="{BB962C8B-B14F-4D97-AF65-F5344CB8AC3E}">
        <p14:creationId xmlns:p14="http://schemas.microsoft.com/office/powerpoint/2010/main" val="42322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Inflation mechanism </a:t>
            </a:r>
            <a:r>
              <a:rPr lang="en-US" sz="2000" dirty="0" smtClean="0"/>
              <a:t>(Wainwright and </a:t>
            </a:r>
            <a:r>
              <a:rPr lang="en-US" sz="2000" dirty="0" err="1" smtClean="0"/>
              <a:t>Turingan</a:t>
            </a:r>
            <a:r>
              <a:rPr lang="en-US" sz="2000" dirty="0" smtClean="0"/>
              <a:t> 1997)</a:t>
            </a:r>
            <a:endParaRPr lang="en-US" dirty="0" smtClean="0"/>
          </a:p>
          <a:p>
            <a:pPr lvl="2"/>
            <a:r>
              <a:rPr lang="en-US" dirty="0" smtClean="0"/>
              <a:t>Water pumped into expandable stomach</a:t>
            </a:r>
          </a:p>
          <a:p>
            <a:pPr lvl="2"/>
            <a:r>
              <a:rPr lang="en-US" dirty="0" smtClean="0"/>
              <a:t>Extensible skin, no ribs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82642"/>
            <a:ext cx="5257800" cy="351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Inflation mechanism </a:t>
            </a:r>
            <a:r>
              <a:rPr lang="en-US" sz="2000" dirty="0" smtClean="0"/>
              <a:t>(Wainwright and </a:t>
            </a:r>
            <a:r>
              <a:rPr lang="en-US" sz="2000" dirty="0" err="1" smtClean="0"/>
              <a:t>Turingan</a:t>
            </a:r>
            <a:r>
              <a:rPr lang="en-US" sz="2000" dirty="0" smtClean="0"/>
              <a:t> 1997)</a:t>
            </a:r>
            <a:endParaRPr lang="en-US" dirty="0" smtClean="0"/>
          </a:p>
          <a:p>
            <a:pPr lvl="2"/>
            <a:r>
              <a:rPr lang="en-US" dirty="0" smtClean="0"/>
              <a:t>Water pumped into expandable stomach</a:t>
            </a:r>
          </a:p>
          <a:p>
            <a:pPr lvl="2"/>
            <a:r>
              <a:rPr lang="en-US" dirty="0" smtClean="0"/>
              <a:t>Extensible skin, no ribs</a:t>
            </a:r>
          </a:p>
          <a:p>
            <a:pPr marL="630936" lvl="2" indent="0">
              <a:buNone/>
            </a:pPr>
            <a:endParaRPr lang="en-US" dirty="0"/>
          </a:p>
          <a:p>
            <a:pPr marL="630936" lvl="2" indent="0">
              <a:buNone/>
            </a:pPr>
            <a:endParaRPr lang="en-US" dirty="0" smtClean="0"/>
          </a:p>
          <a:p>
            <a:pPr marL="630936" lvl="2" indent="0">
              <a:buNone/>
            </a:pPr>
            <a:endParaRPr lang="en-US" dirty="0"/>
          </a:p>
          <a:p>
            <a:pPr marL="630936" lvl="2" indent="0">
              <a:buNone/>
            </a:pPr>
            <a:r>
              <a:rPr lang="en-US" dirty="0" smtClean="0"/>
              <a:t>                                    </a:t>
            </a:r>
            <a:r>
              <a:rPr lang="en-US" sz="4400" dirty="0" smtClean="0"/>
              <a:t>vs.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7-Point Star 3"/>
          <p:cNvSpPr>
            <a:spLocks noChangeAspect="1"/>
          </p:cNvSpPr>
          <p:nvPr/>
        </p:nvSpPr>
        <p:spPr>
          <a:xfrm>
            <a:off x="5135880" y="2895600"/>
            <a:ext cx="3017520" cy="3017520"/>
          </a:xfrm>
          <a:prstGeom prst="star7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>
            <a:spLocks noChangeAspect="1"/>
          </p:cNvSpPr>
          <p:nvPr/>
        </p:nvSpPr>
        <p:spPr>
          <a:xfrm>
            <a:off x="944880" y="2895600"/>
            <a:ext cx="3017520" cy="3017520"/>
          </a:xfrm>
          <a:prstGeom prst="star7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8956" y="6273225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Ó"/>
            </a:pPr>
            <a:r>
              <a:rPr lang="en-US" sz="1600" dirty="0" smtClean="0">
                <a:sym typeface="Symbol"/>
              </a:rPr>
              <a:t>M. </a:t>
            </a:r>
            <a:r>
              <a:rPr lang="en-US" sz="1600" dirty="0" err="1" smtClean="0">
                <a:sym typeface="Symbol"/>
              </a:rPr>
              <a:t>Dowland</a:t>
            </a:r>
            <a:r>
              <a:rPr lang="en-US" sz="1600" dirty="0" smtClean="0">
                <a:sym typeface="Symbol"/>
              </a:rPr>
              <a:t> (</a:t>
            </a:r>
            <a:r>
              <a:rPr lang="en-US" sz="1600" dirty="0" smtClean="0"/>
              <a:t>2006)</a:t>
            </a:r>
          </a:p>
          <a:p>
            <a:pPr marL="285750" indent="-285750">
              <a:buFont typeface="Symbol"/>
              <a:buChar char="Ó"/>
            </a:pPr>
            <a:r>
              <a:rPr lang="en-US" sz="1600" dirty="0" smtClean="0"/>
              <a:t>Flippers </a:t>
            </a:r>
            <a:r>
              <a:rPr lang="en-US" sz="1600" dirty="0"/>
              <a:t>'n' </a:t>
            </a:r>
            <a:r>
              <a:rPr lang="en-US" sz="1600" dirty="0" smtClean="0"/>
              <a:t>Fins (2004)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66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Geometry Objectives</a:t>
            </a:r>
          </a:p>
          <a:p>
            <a:pPr lvl="2"/>
            <a:r>
              <a:rPr lang="en-US" dirty="0"/>
              <a:t>MA.912.G.4.6  Prove that triangles are congruent or similar and use the concept of corresponding parts of congruent triangles.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MA.912.G.6.4  Determine and use measures of arcs and related angles (central, inscribed, and intersections of secants and tangents).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Geometry Objectives</a:t>
            </a:r>
          </a:p>
          <a:p>
            <a:pPr lvl="2"/>
            <a:r>
              <a:rPr lang="en-US" dirty="0"/>
              <a:t>MA.912.G.6.5 Solve real-world problems using measures of circumference, arc length, and areas of circles and sectors.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MA.912.G.8.2 Use a variety of problem-solving strategies, such as drawing a diagram, making a chart, guess-and-check, solving a simpler problem, writing an equation, and working backwards.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The incredible, inflatable </a:t>
            </a:r>
            <a:r>
              <a:rPr lang="en-US" dirty="0" err="1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The otter’s jaws are modeled as tangents to the </a:t>
            </a:r>
            <a:r>
              <a:rPr lang="en-US" dirty="0" err="1" smtClean="0"/>
              <a:t>pufferfish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733800" y="2706512"/>
            <a:ext cx="5246371" cy="2757881"/>
            <a:chOff x="533400" y="914400"/>
            <a:chExt cx="8549805" cy="449441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3" t="4659" r="45624" b="38394"/>
            <a:stretch/>
          </p:blipFill>
          <p:spPr bwMode="auto">
            <a:xfrm>
              <a:off x="533400" y="914400"/>
              <a:ext cx="8229600" cy="4494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828800" y="1524000"/>
              <a:ext cx="7254405" cy="2585005"/>
              <a:chOff x="1828800" y="1524000"/>
              <a:chExt cx="7254405" cy="258500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629399" y="1524000"/>
                <a:ext cx="1462366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Otter Jaw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28800" y="3657600"/>
                <a:ext cx="1517937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Pufferfish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15200" y="3288268"/>
                <a:ext cx="176800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Gape Angle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7705220" y="2667001"/>
                <a:ext cx="442614" cy="621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2603"/>
          <a:stretch/>
        </p:blipFill>
        <p:spPr>
          <a:xfrm>
            <a:off x="167640" y="2708610"/>
            <a:ext cx="3581400" cy="28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 smtClean="0"/>
              <a:t>The otter’s jaws are tangent to the </a:t>
            </a:r>
            <a:r>
              <a:rPr lang="en-US" dirty="0" err="1" smtClean="0"/>
              <a:t>pufferfish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represent </a:t>
            </a:r>
            <a:r>
              <a:rPr lang="en-US" dirty="0"/>
              <a:t>arc measurements in </a:t>
            </a:r>
            <a:r>
              <a:rPr lang="en-US" dirty="0" smtClean="0"/>
              <a:t>degrees.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dirty="0"/>
              <a:t>What is the measurement of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 smtClean="0"/>
              <a:t>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360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41098" y="3657600"/>
            <a:ext cx="5450502" cy="2865187"/>
            <a:chOff x="533400" y="914400"/>
            <a:chExt cx="8549805" cy="449441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3" t="4659" r="45624" b="38394"/>
            <a:stretch/>
          </p:blipFill>
          <p:spPr bwMode="auto">
            <a:xfrm>
              <a:off x="533400" y="914400"/>
              <a:ext cx="8229600" cy="4494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828800" y="1524000"/>
              <a:ext cx="7254405" cy="2585005"/>
              <a:chOff x="1828800" y="1524000"/>
              <a:chExt cx="7254405" cy="258500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629399" y="1524000"/>
                <a:ext cx="1462366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Otter Jaw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3657600"/>
                <a:ext cx="1517937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Pufferfish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15200" y="3288268"/>
                <a:ext cx="176800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Gape Angle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705220" y="2667001"/>
                <a:ext cx="442614" cy="621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03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41098" y="3657600"/>
            <a:ext cx="5450502" cy="2865187"/>
            <a:chOff x="533400" y="914400"/>
            <a:chExt cx="8549805" cy="449441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3" t="4659" r="45624" b="38394"/>
            <a:stretch/>
          </p:blipFill>
          <p:spPr bwMode="auto">
            <a:xfrm>
              <a:off x="533400" y="914400"/>
              <a:ext cx="8229600" cy="4494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828800" y="1524000"/>
              <a:ext cx="7254405" cy="2585005"/>
              <a:chOff x="1828800" y="1524000"/>
              <a:chExt cx="7254405" cy="258500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629399" y="1524000"/>
                <a:ext cx="1462366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Otter Jaw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3657600"/>
                <a:ext cx="1517937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Pufferfish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15200" y="3288268"/>
                <a:ext cx="176800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Gape Angle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705220" y="2667001"/>
                <a:ext cx="442614" cy="621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The incredible, inflatable </a:t>
                </a:r>
                <a:r>
                  <a:rPr lang="en-US" dirty="0" err="1" smtClean="0"/>
                  <a:t>pufferfish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Given</a:t>
                </a:r>
              </a:p>
              <a:p>
                <a:pPr lvl="2"/>
                <a:r>
                  <a:rPr lang="en-US" dirty="0"/>
                  <a:t>The otter’s jaws are tangent to the </a:t>
                </a:r>
                <a:r>
                  <a:rPr lang="en-US" dirty="0" err="1"/>
                  <a:t>pufferfish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x</a:t>
                </a:r>
                <a:r>
                  <a:rPr lang="en-US" baseline="-25000" dirty="0"/>
                  <a:t>₁</a:t>
                </a:r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  <a:r>
                  <a:rPr lang="en-US" dirty="0"/>
                  <a:t> represent arc measurements in degrees.</a:t>
                </a:r>
              </a:p>
              <a:p>
                <a:pPr lvl="2"/>
                <a:endParaRPr lang="en-US" dirty="0" smtClean="0"/>
              </a:p>
              <a:p>
                <a:pPr marL="850392" lvl="1" indent="-457200">
                  <a:buFont typeface="+mj-lt"/>
                  <a:buAutoNum type="arabicParenR" startAt="2"/>
                </a:pPr>
                <a:r>
                  <a:rPr lang="en-US" dirty="0" smtClean="0"/>
                  <a:t>Write an equation relating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to the measure of </a:t>
                </a:r>
                <a:r>
                  <a:rPr lang="en-US" dirty="0" smtClean="0">
                    <a:sym typeface="Symbol"/>
                  </a:rPr>
                  <a:t></a:t>
                </a:r>
                <a:r>
                  <a:rPr lang="en-US" dirty="0" smtClean="0"/>
                  <a:t>ABC.</a:t>
                </a:r>
              </a:p>
              <a:p>
                <a:pPr lvl="2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46°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4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41098" y="3657600"/>
            <a:ext cx="5450502" cy="2865187"/>
            <a:chOff x="533400" y="914400"/>
            <a:chExt cx="8549805" cy="449441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3" t="4659" r="45624" b="38394"/>
            <a:stretch/>
          </p:blipFill>
          <p:spPr bwMode="auto">
            <a:xfrm>
              <a:off x="533400" y="914400"/>
              <a:ext cx="8229600" cy="4494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828800" y="1524000"/>
              <a:ext cx="7254405" cy="2585005"/>
              <a:chOff x="1828800" y="1524000"/>
              <a:chExt cx="7254405" cy="258500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629399" y="1524000"/>
                <a:ext cx="1462366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Otter Jaw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3657600"/>
                <a:ext cx="1517937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Pufferfish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15200" y="3288268"/>
                <a:ext cx="176800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Gape Angle</a:t>
                </a:r>
                <a:endParaRPr lang="en-US" sz="16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705220" y="2667001"/>
                <a:ext cx="442614" cy="621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The incredible, inflatable </a:t>
                </a:r>
                <a:r>
                  <a:rPr lang="en-US" dirty="0" err="1" smtClean="0"/>
                  <a:t>pufferfish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Given</a:t>
                </a:r>
              </a:p>
              <a:p>
                <a:pPr lvl="2"/>
                <a:r>
                  <a:rPr lang="en-US" dirty="0"/>
                  <a:t>The otter’s jaws are tangent to the </a:t>
                </a:r>
                <a:r>
                  <a:rPr lang="en-US" dirty="0" err="1"/>
                  <a:t>pufferfish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x</a:t>
                </a:r>
                <a:r>
                  <a:rPr lang="en-US" baseline="-25000" dirty="0"/>
                  <a:t>₁</a:t>
                </a:r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  <a:r>
                  <a:rPr lang="en-US" dirty="0"/>
                  <a:t> represent arc measurements in degrees.</a:t>
                </a:r>
              </a:p>
              <a:p>
                <a:pPr lvl="2"/>
                <a:endParaRPr lang="en-US" dirty="0" smtClean="0"/>
              </a:p>
              <a:p>
                <a:pPr marL="850392" lvl="1" indent="-457200">
                  <a:buFont typeface="+mj-lt"/>
                  <a:buAutoNum type="arabicParenR" startAt="3"/>
                </a:pPr>
                <a:r>
                  <a:rPr lang="en-US" dirty="0"/>
                  <a:t>Use your answers to the previous questions to find x</a:t>
                </a:r>
                <a:r>
                  <a:rPr lang="en-US" baseline="-25000" dirty="0"/>
                  <a:t>1</a:t>
                </a:r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.</a:t>
                </a:r>
              </a:p>
              <a:p>
                <a:pPr lvl="2">
                  <a:buClr>
                    <a:srgbClr val="DA1F28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=360°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2">
                  <a:buClr>
                    <a:srgbClr val="DA1F28"/>
                  </a:buClr>
                  <a:buFont typeface="Arial" pitchFamily="34" charset="0"/>
                  <a:buChar char="•"/>
                </a:pPr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2">
                  <a:buClr>
                    <a:srgbClr val="DA1F28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=46°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39319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4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The incredible, inflatable </a:t>
                </a:r>
                <a:r>
                  <a:rPr lang="en-US" dirty="0" err="1" smtClean="0"/>
                  <a:t>pufferfish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Given</a:t>
                </a:r>
              </a:p>
              <a:p>
                <a:pPr lvl="2"/>
                <a:r>
                  <a:rPr lang="en-US" dirty="0"/>
                  <a:t>The otter’s jaws are tangent to the </a:t>
                </a:r>
                <a:r>
                  <a:rPr lang="en-US" dirty="0" err="1"/>
                  <a:t>pufferfish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x</a:t>
                </a:r>
                <a:r>
                  <a:rPr lang="en-US" baseline="-25000" dirty="0"/>
                  <a:t>₁</a:t>
                </a:r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  <a:r>
                  <a:rPr lang="en-US" dirty="0"/>
                  <a:t> represent arc measurements in degrees.</a:t>
                </a:r>
              </a:p>
              <a:p>
                <a:pPr lvl="2"/>
                <a:endParaRPr lang="en-US" dirty="0" smtClean="0"/>
              </a:p>
              <a:p>
                <a:pPr marL="850392" lvl="1" indent="-457200">
                  <a:buFont typeface="+mj-lt"/>
                  <a:buAutoNum type="arabicParenR" startAt="3"/>
                </a:pPr>
                <a:r>
                  <a:rPr lang="en-US" dirty="0"/>
                  <a:t>Use your answers to the previous questions to find x</a:t>
                </a:r>
                <a:r>
                  <a:rPr lang="en-US" baseline="-25000" dirty="0"/>
                  <a:t>1</a:t>
                </a:r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.</a:t>
                </a:r>
              </a:p>
              <a:p>
                <a:pPr lvl="2">
                  <a:buClr>
                    <a:srgbClr val="DA1F28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360°</m:t>
                    </m:r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2">
                  <a:buClr>
                    <a:srgbClr val="DA1F28"/>
                  </a:buClr>
                  <a:buFont typeface="Arial" pitchFamily="34" charset="0"/>
                  <a:buChar char="•"/>
                </a:pPr>
                <a:endParaRPr lang="en-US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2">
                  <a:buClr>
                    <a:srgbClr val="DA1F28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=46°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850392" lvl="1" indent="-457200">
                  <a:buFont typeface="+mj-lt"/>
                  <a:buAutoNum type="arabicParenR" startAt="3"/>
                </a:pPr>
                <a:endParaRPr lang="en-US" dirty="0" smtClean="0"/>
              </a:p>
              <a:p>
                <a:pPr lvl="2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84497" y="3886200"/>
                <a:ext cx="2211503" cy="1164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59536" lvl="2" indent="-228600">
                  <a:spcBef>
                    <a:spcPts val="350"/>
                  </a:spcBef>
                  <a:buClr>
                    <a:srgbClr val="DA1F28"/>
                  </a:buClr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226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1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859536" lvl="2" indent="-228600">
                  <a:spcBef>
                    <a:spcPts val="350"/>
                  </a:spcBef>
                  <a:buClr>
                    <a:srgbClr val="DA1F28"/>
                  </a:buClr>
                  <a:buSzPct val="100000"/>
                  <a:buFont typeface="Arial" pitchFamily="34" charset="0"/>
                  <a:buChar char="•"/>
                </a:pPr>
                <a:endParaRPr lang="en-US" sz="21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859536" lvl="2" indent="-228600">
                  <a:spcBef>
                    <a:spcPts val="350"/>
                  </a:spcBef>
                  <a:buClr>
                    <a:srgbClr val="DA1F28"/>
                  </a:buClr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134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97" y="3886200"/>
                <a:ext cx="2211503" cy="1164421"/>
              </a:xfrm>
              <a:prstGeom prst="rect">
                <a:avLst/>
              </a:prstGeom>
              <a:blipFill rotWithShape="1">
                <a:blip r:embed="rId4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0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541098" y="3657600"/>
            <a:ext cx="5450502" cy="2865187"/>
            <a:chOff x="533400" y="914400"/>
            <a:chExt cx="8549805" cy="449441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3" t="4659" r="45624" b="38394"/>
            <a:stretch/>
          </p:blipFill>
          <p:spPr bwMode="auto">
            <a:xfrm>
              <a:off x="533400" y="914400"/>
              <a:ext cx="8229600" cy="4494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828800" y="1524000"/>
              <a:ext cx="7254405" cy="2585005"/>
              <a:chOff x="1828800" y="1524000"/>
              <a:chExt cx="7254405" cy="258500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629399" y="1524000"/>
                <a:ext cx="1462366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cs typeface="Times New Roman" pitchFamily="18" charset="0"/>
                  </a:rPr>
                  <a:t>Otter Jaw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3657600"/>
                <a:ext cx="1517937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cs typeface="Times New Roman" pitchFamily="18" charset="0"/>
                  </a:rPr>
                  <a:t>Pufferfish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15200" y="3288268"/>
                <a:ext cx="1768005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cs typeface="Times New Roman" pitchFamily="18" charset="0"/>
                  </a:rPr>
                  <a:t>Gape Angle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705220" y="2667001"/>
                <a:ext cx="442614" cy="621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The otter’s jaws are tangent to the </a:t>
            </a:r>
            <a:r>
              <a:rPr lang="en-US" dirty="0" err="1"/>
              <a:t>pufferfish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represent arc measurements in degrees.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4"/>
            </a:pPr>
            <a:r>
              <a:rPr lang="en-US" dirty="0"/>
              <a:t>Draw AC and label its midpoint H</a:t>
            </a:r>
            <a:r>
              <a:rPr lang="en-US" dirty="0" smtClean="0"/>
              <a:t>. Draw </a:t>
            </a:r>
            <a:r>
              <a:rPr lang="en-US" dirty="0"/>
              <a:t>DB.</a:t>
            </a: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37705" y="317034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25237" y="3166057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written in the language of mathematics</a:t>
            </a:r>
          </a:p>
          <a:p>
            <a:pPr lvl="1"/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r>
              <a:rPr lang="en-US" dirty="0" smtClean="0"/>
              <a:t>, 1623</a:t>
            </a:r>
          </a:p>
          <a:p>
            <a:endParaRPr lang="en-US" dirty="0" smtClean="0"/>
          </a:p>
          <a:p>
            <a:r>
              <a:rPr lang="en-US" dirty="0" smtClean="0"/>
              <a:t>Quantitative analysis of natural phenomena is at the heart of scientific inquiry</a:t>
            </a:r>
          </a:p>
          <a:p>
            <a:endParaRPr lang="en-US" dirty="0" smtClean="0"/>
          </a:p>
          <a:p>
            <a:r>
              <a:rPr lang="en-US" dirty="0" smtClean="0"/>
              <a:t>Nature provides a tangible context for mathematics instruction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The otter’s jaws are tangent to the </a:t>
            </a:r>
            <a:r>
              <a:rPr lang="en-US" dirty="0" err="1"/>
              <a:t>pufferfish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represent arc measurements in degrees.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4"/>
            </a:pPr>
            <a:r>
              <a:rPr lang="en-US" dirty="0"/>
              <a:t>Draw AC and label its midpoint H</a:t>
            </a:r>
            <a:r>
              <a:rPr lang="en-US" dirty="0" smtClean="0"/>
              <a:t>. Draw </a:t>
            </a:r>
            <a:r>
              <a:rPr lang="en-US" dirty="0"/>
              <a:t>DB.</a:t>
            </a: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6800" r="46046" b="39450"/>
          <a:stretch/>
        </p:blipFill>
        <p:spPr bwMode="auto">
          <a:xfrm>
            <a:off x="3962400" y="3733800"/>
            <a:ext cx="4825069" cy="27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37705" y="317034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25237" y="3166057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The otter’s jaws are tangent to the </a:t>
            </a:r>
            <a:r>
              <a:rPr lang="en-US" dirty="0" err="1"/>
              <a:t>pufferfish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represent arc measurements in degrees.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5"/>
            </a:pPr>
            <a:r>
              <a:rPr lang="en-US" dirty="0"/>
              <a:t>Name every triangle drawn in the picture that is similar to △BHA</a:t>
            </a:r>
            <a:r>
              <a:rPr lang="en-US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△</a:t>
            </a:r>
            <a:r>
              <a:rPr lang="en-US" dirty="0" smtClean="0"/>
              <a:t>BHC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△AHD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△CHD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△BAD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△BCD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6800" r="46046" b="39450"/>
          <a:stretch/>
        </p:blipFill>
        <p:spPr bwMode="auto">
          <a:xfrm>
            <a:off x="3962400" y="3733800"/>
            <a:ext cx="4825069" cy="27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The otter’s jaws are tangent to the </a:t>
            </a:r>
            <a:r>
              <a:rPr lang="en-US" dirty="0" err="1"/>
              <a:t>pufferfish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represent arc measurements in degrees.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6"/>
            </a:pPr>
            <a:r>
              <a:rPr lang="en-US" dirty="0"/>
              <a:t>Find the radius, r, of the circle to two decimal places.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 = 3.82 cm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6800" r="46046" b="39450"/>
          <a:stretch/>
        </p:blipFill>
        <p:spPr bwMode="auto">
          <a:xfrm>
            <a:off x="3962400" y="3733800"/>
            <a:ext cx="4825069" cy="27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9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The otter’s jaws are tangent to the </a:t>
            </a:r>
            <a:r>
              <a:rPr lang="en-US" dirty="0" err="1"/>
              <a:t>pufferfish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represent arc measurements in degrees.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/>
              <a:t>What is the </a:t>
            </a:r>
            <a:r>
              <a:rPr lang="en-US" dirty="0" smtClean="0"/>
              <a:t>diameter </a:t>
            </a:r>
            <a:r>
              <a:rPr lang="en-US" dirty="0"/>
              <a:t>of the </a:t>
            </a:r>
            <a:r>
              <a:rPr lang="en-US" dirty="0" smtClean="0"/>
              <a:t>largest </a:t>
            </a:r>
            <a:r>
              <a:rPr lang="en-US" dirty="0" err="1" smtClean="0"/>
              <a:t>pufferfish</a:t>
            </a:r>
            <a:r>
              <a:rPr lang="en-US" dirty="0" smtClean="0"/>
              <a:t> that this otter can </a:t>
            </a:r>
            <a:r>
              <a:rPr lang="en-US" dirty="0"/>
              <a:t>eat?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 = 7.64 cm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6800" r="46046" b="39450"/>
          <a:stretch/>
        </p:blipFill>
        <p:spPr bwMode="auto">
          <a:xfrm>
            <a:off x="3962400" y="3733800"/>
            <a:ext cx="4825069" cy="27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The incredible, inflatable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The otter’s jaws are tangent to the </a:t>
            </a:r>
            <a:r>
              <a:rPr lang="en-US" dirty="0" err="1"/>
              <a:t>pufferfish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₁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 represent arc measurements in degrees.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/>
              <a:t>What is the </a:t>
            </a:r>
            <a:r>
              <a:rPr lang="en-US" dirty="0" smtClean="0"/>
              <a:t>diameter </a:t>
            </a:r>
            <a:r>
              <a:rPr lang="en-US" dirty="0"/>
              <a:t>of the </a:t>
            </a:r>
            <a:r>
              <a:rPr lang="en-US" dirty="0" smtClean="0"/>
              <a:t>largest </a:t>
            </a:r>
            <a:r>
              <a:rPr lang="en-US" dirty="0" err="1" smtClean="0"/>
              <a:t>pufferfish</a:t>
            </a:r>
            <a:r>
              <a:rPr lang="en-US" dirty="0" smtClean="0"/>
              <a:t> that this otter can </a:t>
            </a:r>
            <a:r>
              <a:rPr lang="en-US" dirty="0"/>
              <a:t>eat?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 = 7.64 cm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3818239" cy="28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400" dirty="0"/>
              <a:t>Galileo </a:t>
            </a:r>
            <a:r>
              <a:rPr lang="en-US" sz="1400" dirty="0" err="1"/>
              <a:t>Galilei</a:t>
            </a:r>
            <a:r>
              <a:rPr lang="en-US" sz="1400" dirty="0"/>
              <a:t>, The Assayer, as translated by </a:t>
            </a:r>
            <a:r>
              <a:rPr lang="en-US" sz="1400" dirty="0" err="1"/>
              <a:t>Stillman</a:t>
            </a:r>
            <a:r>
              <a:rPr lang="en-US" sz="1400" dirty="0"/>
              <a:t> Drake (1957), Discoveries and Opinions of Galileo pp. 237-8. New York: Doubleday &amp; Company. 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1400" dirty="0"/>
              <a:t>Herrel, A., R. Van </a:t>
            </a:r>
            <a:r>
              <a:rPr lang="en-US" sz="1400" dirty="0" err="1"/>
              <a:t>Damme</a:t>
            </a:r>
            <a:r>
              <a:rPr lang="en-US" sz="1400" dirty="0"/>
              <a:t>, B. </a:t>
            </a:r>
            <a:r>
              <a:rPr lang="en-US" sz="1400" dirty="0" err="1"/>
              <a:t>Vanhooydonck</a:t>
            </a:r>
            <a:r>
              <a:rPr lang="en-US" sz="1400" dirty="0"/>
              <a:t> and F. De </a:t>
            </a:r>
            <a:r>
              <a:rPr lang="en-US" sz="1400" dirty="0" err="1"/>
              <a:t>Vree</a:t>
            </a:r>
            <a:r>
              <a:rPr lang="en-US" sz="1400" dirty="0"/>
              <a:t> (2001) The implications of bite performance for diet in two species of </a:t>
            </a:r>
            <a:r>
              <a:rPr lang="en-US" sz="1400" dirty="0" err="1"/>
              <a:t>lacertid</a:t>
            </a:r>
            <a:r>
              <a:rPr lang="en-US" sz="1400" dirty="0"/>
              <a:t> lizards. Can. J. Zool. 79: 662-670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/>
              <a:t>Merrill, M.D. (2002). First principles of instruction. </a:t>
            </a:r>
            <a:r>
              <a:rPr lang="en-US" sz="1400" i="1" dirty="0"/>
              <a:t>Educational Technology Research and Development</a:t>
            </a:r>
            <a:r>
              <a:rPr lang="en-US" sz="1400" dirty="0"/>
              <a:t>. 50 (3): 43 – 59.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Reece</a:t>
            </a:r>
            <a:r>
              <a:rPr lang="en-US" sz="1400" dirty="0"/>
              <a:t>, J.B., </a:t>
            </a:r>
            <a:r>
              <a:rPr lang="en-US" sz="1400" dirty="0" err="1"/>
              <a:t>Urry</a:t>
            </a:r>
            <a:r>
              <a:rPr lang="en-US" sz="1400" dirty="0"/>
              <a:t>, L.A., Cain, M.L., Wasserman, S.A., </a:t>
            </a:r>
            <a:r>
              <a:rPr lang="en-US" sz="1400" dirty="0" err="1"/>
              <a:t>Minorsky</a:t>
            </a:r>
            <a:r>
              <a:rPr lang="en-US" sz="1400" dirty="0"/>
              <a:t>, P.V., and Jackson, R.B. (2009). Campbell </a:t>
            </a:r>
            <a:r>
              <a:rPr lang="en-US" sz="1400" dirty="0" smtClean="0"/>
              <a:t>Biology, 9th </a:t>
            </a:r>
            <a:r>
              <a:rPr lang="en-US" sz="1400" dirty="0"/>
              <a:t>Edition. Benjamin Cummings. San Francisco, CA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err="1"/>
              <a:t>Roughgarden</a:t>
            </a:r>
            <a:r>
              <a:rPr lang="en-US" sz="1400" dirty="0"/>
              <a:t>, J. 1995. </a:t>
            </a:r>
            <a:r>
              <a:rPr lang="en-US" sz="1400" dirty="0" err="1"/>
              <a:t>Anolis</a:t>
            </a:r>
            <a:r>
              <a:rPr lang="en-US" sz="1400" dirty="0"/>
              <a:t> lizards of the Caribbean. </a:t>
            </a:r>
            <a:r>
              <a:rPr lang="en-US" sz="1400" dirty="0" smtClean="0"/>
              <a:t>Oxford University </a:t>
            </a:r>
            <a:r>
              <a:rPr lang="en-US" sz="1400" dirty="0"/>
              <a:t>Press, New York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Wainwright</a:t>
            </a:r>
            <a:r>
              <a:rPr lang="en-US" sz="1400" dirty="0"/>
              <a:t>, P. C. and R. G. </a:t>
            </a:r>
            <a:r>
              <a:rPr lang="en-US" sz="1400" dirty="0" err="1"/>
              <a:t>Turingan</a:t>
            </a:r>
            <a:r>
              <a:rPr lang="en-US" sz="1400" dirty="0"/>
              <a:t>.  1997.  Evolution of </a:t>
            </a:r>
            <a:r>
              <a:rPr lang="en-US" sz="1400" dirty="0" err="1"/>
              <a:t>pufferfish</a:t>
            </a:r>
            <a:r>
              <a:rPr lang="en-US" sz="1400" dirty="0"/>
              <a:t> inflation behavior.  Evolution.  51:506-518.</a:t>
            </a:r>
            <a:endParaRPr lang="en-US" sz="1400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 of a text or statement that surrounds a particular word or passage and determines its meaning.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circumstances in which an event occurs; a setting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Context-Specific Learning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Facilitates experiential and associative learning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Demonstration, activation, application, task-centered, and integration principles (Merrill 2002)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Facilitates generalization of principles to other contexts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Biological structures vary greatly in geometry and therefore represent a platform for geometric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Ecological interactions can be affected by the geometry of anatomical structures</a:t>
            </a:r>
          </a:p>
          <a:p>
            <a:pPr lvl="2"/>
            <a:r>
              <a:rPr lang="en-US" dirty="0" smtClean="0"/>
              <a:t>Competition</a:t>
            </a:r>
          </a:p>
          <a:p>
            <a:pPr lvl="3"/>
            <a:r>
              <a:rPr lang="en-US" dirty="0" smtClean="0"/>
              <a:t>Two organisms in pursuit of the same resource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Principle </a:t>
            </a:r>
            <a:r>
              <a:rPr lang="en-US" dirty="0"/>
              <a:t>of Competitive Exclusion</a:t>
            </a:r>
          </a:p>
          <a:p>
            <a:pPr lvl="3"/>
            <a:r>
              <a:rPr lang="en-US" dirty="0"/>
              <a:t>Ecological </a:t>
            </a:r>
            <a:r>
              <a:rPr lang="en-US" dirty="0" smtClean="0"/>
              <a:t>niche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Geometric </a:t>
            </a:r>
            <a:r>
              <a:rPr lang="en-US" dirty="0"/>
              <a:t>variability is the “ghost of competition past</a:t>
            </a:r>
            <a:r>
              <a:rPr lang="en-US" dirty="0" smtClean="0"/>
              <a:t>” </a:t>
            </a:r>
            <a:r>
              <a:rPr lang="en-US" sz="1600" dirty="0" smtClean="0"/>
              <a:t>(Reece et al. 2009)</a:t>
            </a:r>
            <a:endParaRPr lang="en-US" dirty="0"/>
          </a:p>
          <a:p>
            <a:pPr lvl="2"/>
            <a:endParaRPr lang="en-US" dirty="0"/>
          </a:p>
          <a:p>
            <a:pPr lvl="3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Ecological interactions can be affected by the geometry of anatomical structures</a:t>
            </a:r>
          </a:p>
          <a:p>
            <a:pPr lvl="2"/>
            <a:r>
              <a:rPr lang="en-US" dirty="0" smtClean="0"/>
              <a:t>Mouth size is an extremely important geometric parameter</a:t>
            </a:r>
          </a:p>
          <a:p>
            <a:pPr lvl="3"/>
            <a:r>
              <a:rPr lang="en-US" dirty="0" smtClean="0"/>
              <a:t>Predators with large mouths have a competitive advantage</a:t>
            </a:r>
          </a:p>
          <a:p>
            <a:pPr lvl="3"/>
            <a:r>
              <a:rPr lang="en-US" dirty="0" smtClean="0"/>
              <a:t>L</a:t>
            </a:r>
            <a:r>
              <a:rPr lang="en-US" dirty="0" smtClean="0">
                <a:sym typeface="Wingdings" pitchFamily="2" charset="2"/>
              </a:rPr>
              <a:t>arge prey  greater energetic return per unit effort  </a:t>
            </a:r>
            <a:r>
              <a:rPr lang="en-US" sz="1600" dirty="0" smtClean="0">
                <a:sym typeface="Wingdings" pitchFamily="2" charset="2"/>
              </a:rPr>
              <a:t>(Herrel et al., 2001; </a:t>
            </a:r>
            <a:r>
              <a:rPr lang="en-US" sz="1600" dirty="0" smtClean="0"/>
              <a:t>Roughgarden,1995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0" y="4191000"/>
            <a:ext cx="6629400" cy="2362200"/>
            <a:chOff x="2514600" y="4191000"/>
            <a:chExt cx="6629400" cy="2362200"/>
          </a:xfrm>
        </p:grpSpPr>
        <p:grpSp>
          <p:nvGrpSpPr>
            <p:cNvPr id="2" name="Group 1"/>
            <p:cNvGrpSpPr/>
            <p:nvPr/>
          </p:nvGrpSpPr>
          <p:grpSpPr>
            <a:xfrm>
              <a:off x="2514600" y="4191000"/>
              <a:ext cx="6553200" cy="2057400"/>
              <a:chOff x="2376488" y="2133600"/>
              <a:chExt cx="6553200" cy="2057400"/>
            </a:xfrm>
          </p:grpSpPr>
          <p:pic>
            <p:nvPicPr>
              <p:cNvPr id="13" name="Picture 8" descr="Ctaur1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488" y="2133600"/>
                <a:ext cx="20955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 descr="Ctaur2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288" y="2133600"/>
                <a:ext cx="2117725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Ctaur3c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6088" y="2133600"/>
                <a:ext cx="21336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7188015" y="6214646"/>
              <a:ext cx="1955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 </a:t>
              </a:r>
              <a:r>
                <a:rPr lang="en-US" sz="1600" dirty="0" err="1" smtClean="0">
                  <a:sym typeface="Symbol"/>
                </a:rPr>
                <a:t>D.Huber</a:t>
              </a:r>
              <a:r>
                <a:rPr lang="en-US" sz="1600" dirty="0" smtClean="0">
                  <a:sym typeface="Symbol"/>
                </a:rPr>
                <a:t> (</a:t>
              </a:r>
              <a:r>
                <a:rPr lang="en-US" sz="1600" dirty="0" smtClean="0"/>
                <a:t>2012)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5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Ecological interactions can be affected by the geometry of anatomical structures</a:t>
            </a:r>
          </a:p>
          <a:p>
            <a:pPr lvl="2"/>
            <a:r>
              <a:rPr lang="en-US" dirty="0" smtClean="0"/>
              <a:t>Mouth size is an extremely important geometric parameter</a:t>
            </a:r>
          </a:p>
          <a:p>
            <a:pPr lvl="3"/>
            <a:r>
              <a:rPr lang="en-US" dirty="0" smtClean="0"/>
              <a:t>Predators with large mouths have a competitive advantage</a:t>
            </a:r>
          </a:p>
          <a:p>
            <a:pPr lvl="3"/>
            <a:r>
              <a:rPr lang="en-US" dirty="0" smtClean="0"/>
              <a:t>L</a:t>
            </a:r>
            <a:r>
              <a:rPr lang="en-US" dirty="0" smtClean="0">
                <a:sym typeface="Wingdings" pitchFamily="2" charset="2"/>
              </a:rPr>
              <a:t>arge prey  greater energetic return per unit effort</a:t>
            </a:r>
            <a:r>
              <a:rPr lang="en-US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sym typeface="Wingdings" pitchFamily="2" charset="2"/>
              </a:rPr>
              <a:t>(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Herrel et al., 2001; </a:t>
            </a:r>
            <a:r>
              <a:rPr lang="en-US" sz="1600" dirty="0">
                <a:solidFill>
                  <a:prstClr val="black"/>
                </a:solidFill>
              </a:rPr>
              <a:t>Roughgarden,1995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3"/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Geometric winners and losers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Large-mouthed predators out compete small-mouthed predators</a:t>
            </a:r>
          </a:p>
          <a:p>
            <a:pPr lvl="3"/>
            <a:r>
              <a:rPr lang="en-US" dirty="0" smtClean="0"/>
              <a:t>Large prey outlast small prey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Ecological interactions can be affected by the geometry of anatomical structures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But what about prey that change geometry???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733800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hlinkClick r:id="rId3"/>
              </a:rPr>
              <a:t>Otter </a:t>
            </a:r>
          </a:p>
          <a:p>
            <a:pPr algn="ctr"/>
            <a:r>
              <a:rPr lang="en-US" sz="2700" b="1" dirty="0" smtClean="0">
                <a:hlinkClick r:id="rId3"/>
              </a:rPr>
              <a:t>vs. </a:t>
            </a:r>
          </a:p>
          <a:p>
            <a:pPr algn="ctr"/>
            <a:r>
              <a:rPr lang="en-US" sz="2700" b="1" dirty="0" err="1" smtClean="0">
                <a:hlinkClick r:id="rId3"/>
              </a:rPr>
              <a:t>Pufferfish</a:t>
            </a:r>
            <a:endParaRPr lang="en-US" sz="27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3886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Insert Video of </a:t>
            </a:r>
            <a:r>
              <a:rPr lang="en-US" b="1" dirty="0" err="1" smtClean="0"/>
              <a:t>Pufferfish</a:t>
            </a:r>
            <a:r>
              <a:rPr lang="en-US" b="1" dirty="0" smtClean="0"/>
              <a:t> here</a:t>
            </a:r>
          </a:p>
          <a:p>
            <a:r>
              <a:rPr lang="en-US" b="1" dirty="0" smtClean="0"/>
              <a:t>Pufferfish.mpg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</TotalTime>
  <Words>1285</Words>
  <Application>Microsoft Office PowerPoint</Application>
  <PresentationFormat>On-screen Show (4:3)</PresentationFormat>
  <Paragraphs>237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Concourse</vt:lpstr>
      <vt:lpstr>Office Theme</vt:lpstr>
      <vt:lpstr>PowerPoint Presentation</vt:lpstr>
      <vt:lpstr>Math &amp; Nature</vt:lpstr>
      <vt:lpstr>The Importance of Context</vt:lpstr>
      <vt:lpstr>The Importance of Context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</vt:vector>
  </TitlesOfParts>
  <Company>University of Tampa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Exam Information</dc:title>
  <dc:creator>DANIEL HUBER</dc:creator>
  <cp:lastModifiedBy>REBECCA WAGGETT</cp:lastModifiedBy>
  <cp:revision>131</cp:revision>
  <cp:lastPrinted>2012-06-11T13:24:58Z</cp:lastPrinted>
  <dcterms:created xsi:type="dcterms:W3CDTF">2012-03-12T18:09:17Z</dcterms:created>
  <dcterms:modified xsi:type="dcterms:W3CDTF">2013-01-04T19:55:30Z</dcterms:modified>
</cp:coreProperties>
</file>