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321" r:id="rId3"/>
    <p:sldId id="335" r:id="rId4"/>
    <p:sldId id="278" r:id="rId5"/>
    <p:sldId id="324" r:id="rId6"/>
    <p:sldId id="338" r:id="rId7"/>
    <p:sldId id="341" r:id="rId8"/>
    <p:sldId id="337" r:id="rId9"/>
    <p:sldId id="265" r:id="rId10"/>
    <p:sldId id="272" r:id="rId11"/>
    <p:sldId id="309" r:id="rId12"/>
    <p:sldId id="285" r:id="rId13"/>
    <p:sldId id="310" r:id="rId14"/>
    <p:sldId id="311" r:id="rId15"/>
    <p:sldId id="286" r:id="rId16"/>
    <p:sldId id="328" r:id="rId17"/>
    <p:sldId id="318" r:id="rId18"/>
    <p:sldId id="336" r:id="rId19"/>
    <p:sldId id="312" r:id="rId20"/>
    <p:sldId id="329" r:id="rId21"/>
    <p:sldId id="340" r:id="rId22"/>
    <p:sldId id="342" r:id="rId23"/>
    <p:sldId id="330" r:id="rId24"/>
    <p:sldId id="339" r:id="rId25"/>
    <p:sldId id="313" r:id="rId26"/>
    <p:sldId id="314" r:id="rId27"/>
    <p:sldId id="316" r:id="rId28"/>
    <p:sldId id="307" r:id="rId29"/>
    <p:sldId id="315" r:id="rId30"/>
    <p:sldId id="343" r:id="rId31"/>
    <p:sldId id="344" r:id="rId32"/>
    <p:sldId id="317" r:id="rId33"/>
    <p:sldId id="290" r:id="rId34"/>
    <p:sldId id="289" r:id="rId35"/>
    <p:sldId id="304" r:id="rId36"/>
    <p:sldId id="303" r:id="rId37"/>
    <p:sldId id="327" r:id="rId38"/>
    <p:sldId id="326" r:id="rId39"/>
  </p:sldIdLst>
  <p:sldSz cx="9144000" cy="6858000" type="screen4x3"/>
  <p:notesSz cx="7077075" cy="89550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A40000"/>
    <a:srgbClr val="0000FF"/>
    <a:srgbClr val="0000CC"/>
    <a:srgbClr val="DFDC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4" autoAdjust="0"/>
    <p:restoredTop sz="86241" autoAdjust="0"/>
  </p:normalViewPr>
  <p:slideViewPr>
    <p:cSldViewPr>
      <p:cViewPr varScale="1">
        <p:scale>
          <a:sx n="80" d="100"/>
          <a:sy n="80" d="100"/>
        </p:scale>
        <p:origin x="-1662" y="-90"/>
      </p:cViewPr>
      <p:guideLst>
        <p:guide orient="horz" pos="2160"/>
        <p:guide pos="2880"/>
      </p:guideLst>
    </p:cSldViewPr>
  </p:slideViewPr>
  <p:outlineViewPr>
    <p:cViewPr>
      <p:scale>
        <a:sx n="33" d="100"/>
        <a:sy n="33" d="100"/>
      </p:scale>
      <p:origin x="0" y="376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4775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47754"/>
          </a:xfrm>
          <a:prstGeom prst="rect">
            <a:avLst/>
          </a:prstGeom>
        </p:spPr>
        <p:txBody>
          <a:bodyPr vert="horz" lIns="91440" tIns="45720" rIns="91440" bIns="45720" rtlCol="0"/>
          <a:lstStyle>
            <a:lvl1pPr algn="r">
              <a:defRPr sz="1200"/>
            </a:lvl1pPr>
          </a:lstStyle>
          <a:p>
            <a:fld id="{8040FA02-C8DB-4777-8B08-39948CE9C3EA}" type="datetimeFigureOut">
              <a:rPr lang="en-US" smtClean="0"/>
              <a:pPr/>
              <a:t>6/14/2014</a:t>
            </a:fld>
            <a:endParaRPr lang="en-US" dirty="0"/>
          </a:p>
        </p:txBody>
      </p:sp>
      <p:sp>
        <p:nvSpPr>
          <p:cNvPr id="4" name="Footer Placeholder 3"/>
          <p:cNvSpPr>
            <a:spLocks noGrp="1"/>
          </p:cNvSpPr>
          <p:nvPr>
            <p:ph type="ftr" sz="quarter" idx="2"/>
          </p:nvPr>
        </p:nvSpPr>
        <p:spPr>
          <a:xfrm>
            <a:off x="0" y="8505780"/>
            <a:ext cx="3066733" cy="44775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505780"/>
            <a:ext cx="3066733" cy="447754"/>
          </a:xfrm>
          <a:prstGeom prst="rect">
            <a:avLst/>
          </a:prstGeom>
        </p:spPr>
        <p:txBody>
          <a:bodyPr vert="horz" lIns="91440" tIns="45720" rIns="91440" bIns="45720" rtlCol="0" anchor="b"/>
          <a:lstStyle>
            <a:lvl1pPr algn="r">
              <a:defRPr sz="1200"/>
            </a:lvl1pPr>
          </a:lstStyle>
          <a:p>
            <a:fld id="{EEBE5111-1056-416A-8996-7A5F261189AC}" type="slidenum">
              <a:rPr lang="en-US" smtClean="0"/>
              <a:pPr/>
              <a:t>‹#›</a:t>
            </a:fld>
            <a:endParaRPr lang="en-US" dirty="0"/>
          </a:p>
        </p:txBody>
      </p:sp>
    </p:spTree>
    <p:extLst>
      <p:ext uri="{BB962C8B-B14F-4D97-AF65-F5344CB8AC3E}">
        <p14:creationId xmlns:p14="http://schemas.microsoft.com/office/powerpoint/2010/main" val="46529382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4775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705" y="0"/>
            <a:ext cx="3066733" cy="447754"/>
          </a:xfrm>
          <a:prstGeom prst="rect">
            <a:avLst/>
          </a:prstGeom>
        </p:spPr>
        <p:txBody>
          <a:bodyPr vert="horz" lIns="91440" tIns="45720" rIns="91440" bIns="45720" rtlCol="0"/>
          <a:lstStyle>
            <a:lvl1pPr algn="r">
              <a:defRPr sz="1200"/>
            </a:lvl1pPr>
          </a:lstStyle>
          <a:p>
            <a:fld id="{DE108C3C-90D1-486A-8482-4979C8AF6C6C}" type="datetimeFigureOut">
              <a:rPr lang="en-US" smtClean="0"/>
              <a:pPr/>
              <a:t>6/14/2014</a:t>
            </a:fld>
            <a:endParaRPr lang="en-US" dirty="0"/>
          </a:p>
        </p:txBody>
      </p:sp>
      <p:sp>
        <p:nvSpPr>
          <p:cNvPr id="4" name="Slide Image Placeholder 3"/>
          <p:cNvSpPr>
            <a:spLocks noGrp="1" noRot="1" noChangeAspect="1"/>
          </p:cNvSpPr>
          <p:nvPr>
            <p:ph type="sldImg" idx="2"/>
          </p:nvPr>
        </p:nvSpPr>
        <p:spPr>
          <a:xfrm>
            <a:off x="1300163" y="671513"/>
            <a:ext cx="4476750" cy="33575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7708" y="4253667"/>
            <a:ext cx="5661660" cy="40297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05780"/>
            <a:ext cx="3066733" cy="44775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505780"/>
            <a:ext cx="3066733" cy="447754"/>
          </a:xfrm>
          <a:prstGeom prst="rect">
            <a:avLst/>
          </a:prstGeom>
        </p:spPr>
        <p:txBody>
          <a:bodyPr vert="horz" lIns="91440" tIns="45720" rIns="91440" bIns="45720" rtlCol="0" anchor="b"/>
          <a:lstStyle>
            <a:lvl1pPr algn="r">
              <a:defRPr sz="1200"/>
            </a:lvl1pPr>
          </a:lstStyle>
          <a:p>
            <a:fld id="{325E7207-ECA2-470B-B28E-8DDFB017FF2F}" type="slidenum">
              <a:rPr lang="en-US" smtClean="0"/>
              <a:pPr/>
              <a:t>‹#›</a:t>
            </a:fld>
            <a:endParaRPr lang="en-US" dirty="0"/>
          </a:p>
        </p:txBody>
      </p:sp>
    </p:spTree>
    <p:extLst>
      <p:ext uri="{BB962C8B-B14F-4D97-AF65-F5344CB8AC3E}">
        <p14:creationId xmlns:p14="http://schemas.microsoft.com/office/powerpoint/2010/main" val="120141954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1</a:t>
            </a:fld>
            <a:endParaRPr lang="en-US" dirty="0"/>
          </a:p>
        </p:txBody>
      </p:sp>
      <p:sp>
        <p:nvSpPr>
          <p:cNvPr id="5" name="Header Placeholder 4"/>
          <p:cNvSpPr>
            <a:spLocks noGrp="1"/>
          </p:cNvSpPr>
          <p:nvPr>
            <p:ph type="hdr" sz="quarter" idx="1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16</a:t>
            </a:fld>
            <a:endParaRPr lang="en-US" dirty="0"/>
          </a:p>
        </p:txBody>
      </p:sp>
      <p:sp>
        <p:nvSpPr>
          <p:cNvPr id="5" name="Header Placeholder 4"/>
          <p:cNvSpPr>
            <a:spLocks noGrp="1"/>
          </p:cNvSpPr>
          <p:nvPr>
            <p:ph type="hdr" sz="quarter" idx="1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17</a:t>
            </a:fld>
            <a:endParaRPr lang="en-US" dirty="0"/>
          </a:p>
        </p:txBody>
      </p:sp>
      <p:sp>
        <p:nvSpPr>
          <p:cNvPr id="5" name="Header Placeholder 4"/>
          <p:cNvSpPr>
            <a:spLocks noGrp="1"/>
          </p:cNvSpPr>
          <p:nvPr>
            <p:ph type="hdr" sz="quarter" idx="1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25E7207-ECA2-470B-B28E-8DDFB017FF2F}" type="slidenum">
              <a:rPr lang="en-US" smtClean="0"/>
              <a:pPr/>
              <a:t>18</a:t>
            </a:fld>
            <a:endParaRPr lang="en-US" dirty="0"/>
          </a:p>
        </p:txBody>
      </p:sp>
    </p:spTree>
    <p:extLst>
      <p:ext uri="{BB962C8B-B14F-4D97-AF65-F5344CB8AC3E}">
        <p14:creationId xmlns:p14="http://schemas.microsoft.com/office/powerpoint/2010/main" val="1569639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25E7207-ECA2-470B-B28E-8DDFB017FF2F}" type="slidenum">
              <a:rPr lang="en-US" smtClean="0"/>
              <a:pPr/>
              <a:t>19</a:t>
            </a:fld>
            <a:endParaRPr lang="en-US" dirty="0"/>
          </a:p>
        </p:txBody>
      </p:sp>
    </p:spTree>
    <p:extLst>
      <p:ext uri="{BB962C8B-B14F-4D97-AF65-F5344CB8AC3E}">
        <p14:creationId xmlns:p14="http://schemas.microsoft.com/office/powerpoint/2010/main" val="1569639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25E7207-ECA2-470B-B28E-8DDFB017FF2F}" type="slidenum">
              <a:rPr lang="en-US" smtClean="0"/>
              <a:pPr/>
              <a:t>20</a:t>
            </a:fld>
            <a:endParaRPr lang="en-US" dirty="0"/>
          </a:p>
        </p:txBody>
      </p:sp>
    </p:spTree>
    <p:extLst>
      <p:ext uri="{BB962C8B-B14F-4D97-AF65-F5344CB8AC3E}">
        <p14:creationId xmlns:p14="http://schemas.microsoft.com/office/powerpoint/2010/main" val="1569639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25E7207-ECA2-470B-B28E-8DDFB017FF2F}" type="slidenum">
              <a:rPr lang="en-US" smtClean="0"/>
              <a:pPr/>
              <a:t>21</a:t>
            </a:fld>
            <a:endParaRPr lang="en-US" dirty="0"/>
          </a:p>
        </p:txBody>
      </p:sp>
    </p:spTree>
    <p:extLst>
      <p:ext uri="{BB962C8B-B14F-4D97-AF65-F5344CB8AC3E}">
        <p14:creationId xmlns:p14="http://schemas.microsoft.com/office/powerpoint/2010/main" val="1569639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25E7207-ECA2-470B-B28E-8DDFB017FF2F}" type="slidenum">
              <a:rPr lang="en-US" smtClean="0"/>
              <a:pPr/>
              <a:t>22</a:t>
            </a:fld>
            <a:endParaRPr lang="en-US" dirty="0"/>
          </a:p>
        </p:txBody>
      </p:sp>
    </p:spTree>
    <p:extLst>
      <p:ext uri="{BB962C8B-B14F-4D97-AF65-F5344CB8AC3E}">
        <p14:creationId xmlns:p14="http://schemas.microsoft.com/office/powerpoint/2010/main" val="1569639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25E7207-ECA2-470B-B28E-8DDFB017FF2F}" type="slidenum">
              <a:rPr lang="en-US" smtClean="0"/>
              <a:pPr/>
              <a:t>23</a:t>
            </a:fld>
            <a:endParaRPr lang="en-US" dirty="0"/>
          </a:p>
        </p:txBody>
      </p:sp>
    </p:spTree>
    <p:extLst>
      <p:ext uri="{BB962C8B-B14F-4D97-AF65-F5344CB8AC3E}">
        <p14:creationId xmlns:p14="http://schemas.microsoft.com/office/powerpoint/2010/main" val="1569639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25E7207-ECA2-470B-B28E-8DDFB017FF2F}" type="slidenum">
              <a:rPr lang="en-US" smtClean="0"/>
              <a:pPr/>
              <a:t>24</a:t>
            </a:fld>
            <a:endParaRPr lang="en-US" dirty="0"/>
          </a:p>
        </p:txBody>
      </p:sp>
    </p:spTree>
    <p:extLst>
      <p:ext uri="{BB962C8B-B14F-4D97-AF65-F5344CB8AC3E}">
        <p14:creationId xmlns:p14="http://schemas.microsoft.com/office/powerpoint/2010/main" val="1569639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http://nlvm.usu.edu/en/nav/frames_asid_126_g_3_t_3.html?open=instructions&amp;from=category_g_3_t_3.html</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25E7207-ECA2-470B-B28E-8DDFB017FF2F}" type="slidenum">
              <a:rPr lang="en-US" smtClean="0"/>
              <a:pPr/>
              <a:t>25</a:t>
            </a:fld>
            <a:endParaRPr lang="en-US" dirty="0"/>
          </a:p>
        </p:txBody>
      </p:sp>
    </p:spTree>
    <p:extLst>
      <p:ext uri="{BB962C8B-B14F-4D97-AF65-F5344CB8AC3E}">
        <p14:creationId xmlns:p14="http://schemas.microsoft.com/office/powerpoint/2010/main" val="2690236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25E7207-ECA2-470B-B28E-8DDFB017FF2F}" type="slidenum">
              <a:rPr lang="en-US" smtClean="0"/>
              <a:pPr/>
              <a:t>4</a:t>
            </a:fld>
            <a:endParaRPr lang="en-US" dirty="0"/>
          </a:p>
        </p:txBody>
      </p:sp>
    </p:spTree>
    <p:extLst>
      <p:ext uri="{BB962C8B-B14F-4D97-AF65-F5344CB8AC3E}">
        <p14:creationId xmlns:p14="http://schemas.microsoft.com/office/powerpoint/2010/main" val="3387535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http://www.learner.org/courses/learningmath/geometry/session9/part_c/index.html</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25E7207-ECA2-470B-B28E-8DDFB017FF2F}" type="slidenum">
              <a:rPr lang="en-US" smtClean="0"/>
              <a:pPr/>
              <a:t>26</a:t>
            </a:fld>
            <a:endParaRPr lang="en-US" dirty="0"/>
          </a:p>
        </p:txBody>
      </p:sp>
    </p:spTree>
    <p:extLst>
      <p:ext uri="{BB962C8B-B14F-4D97-AF65-F5344CB8AC3E}">
        <p14:creationId xmlns:p14="http://schemas.microsoft.com/office/powerpoint/2010/main" val="2690236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25E7207-ECA2-470B-B28E-8DDFB017FF2F}" type="slidenum">
              <a:rPr lang="en-US" smtClean="0"/>
              <a:pPr/>
              <a:t>27</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28</a:t>
            </a:fld>
            <a:endParaRPr lang="en-US" dirty="0"/>
          </a:p>
        </p:txBody>
      </p:sp>
      <p:sp>
        <p:nvSpPr>
          <p:cNvPr id="5" name="Header Placeholder 4"/>
          <p:cNvSpPr>
            <a:spLocks noGrp="1"/>
          </p:cNvSpPr>
          <p:nvPr>
            <p:ph type="hdr" sz="quarter" idx="1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29</a:t>
            </a:fld>
            <a:endParaRPr lang="en-US" dirty="0"/>
          </a:p>
        </p:txBody>
      </p:sp>
      <p:sp>
        <p:nvSpPr>
          <p:cNvPr id="5" name="Header Placeholder 4"/>
          <p:cNvSpPr>
            <a:spLocks noGrp="1"/>
          </p:cNvSpPr>
          <p:nvPr>
            <p:ph type="hdr" sz="quarter" idx="1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25E7207-ECA2-470B-B28E-8DDFB017FF2F}" type="slidenum">
              <a:rPr lang="en-US" smtClean="0"/>
              <a:pPr/>
              <a:t>30</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25E7207-ECA2-470B-B28E-8DDFB017FF2F}" type="slidenum">
              <a:rPr lang="en-US" smtClean="0"/>
              <a:pPr/>
              <a:t>31</a:t>
            </a:fld>
            <a:endParaRPr lang="en-US" dirty="0"/>
          </a:p>
        </p:txBody>
      </p:sp>
    </p:spTree>
    <p:extLst>
      <p:ext uri="{BB962C8B-B14F-4D97-AF65-F5344CB8AC3E}">
        <p14:creationId xmlns:p14="http://schemas.microsoft.com/office/powerpoint/2010/main" val="1569639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25E7207-ECA2-470B-B28E-8DDFB017FF2F}" type="slidenum">
              <a:rPr lang="en-US" smtClean="0"/>
              <a:pPr/>
              <a:t>32</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25E7207-ECA2-470B-B28E-8DDFB017FF2F}" type="slidenum">
              <a:rPr lang="en-US" smtClean="0"/>
              <a:pPr/>
              <a:t>33</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34</a:t>
            </a:fld>
            <a:endParaRPr lang="en-US" dirty="0"/>
          </a:p>
        </p:txBody>
      </p:sp>
      <p:sp>
        <p:nvSpPr>
          <p:cNvPr id="5" name="Header Placeholder 4"/>
          <p:cNvSpPr>
            <a:spLocks noGrp="1"/>
          </p:cNvSpPr>
          <p:nvPr>
            <p:ph type="hdr" sz="quarter" idx="1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25E7207-ECA2-470B-B28E-8DDFB017FF2F}" type="slidenum">
              <a:rPr lang="en-US" smtClean="0"/>
              <a:pPr/>
              <a:t>35</a:t>
            </a:fld>
            <a:endParaRPr lang="en-US" dirty="0"/>
          </a:p>
        </p:txBody>
      </p:sp>
    </p:spTree>
    <p:extLst>
      <p:ext uri="{BB962C8B-B14F-4D97-AF65-F5344CB8AC3E}">
        <p14:creationId xmlns:p14="http://schemas.microsoft.com/office/powerpoint/2010/main" val="3442872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25E7207-ECA2-470B-B28E-8DDFB017FF2F}" type="slidenum">
              <a:rPr lang="en-US" smtClean="0"/>
              <a:pPr/>
              <a:t>9</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25E7207-ECA2-470B-B28E-8DDFB017FF2F}" type="slidenum">
              <a:rPr lang="en-US" smtClean="0"/>
              <a:pPr/>
              <a:t>36</a:t>
            </a:fld>
            <a:endParaRPr lang="en-US" dirty="0"/>
          </a:p>
        </p:txBody>
      </p:sp>
    </p:spTree>
    <p:extLst>
      <p:ext uri="{BB962C8B-B14F-4D97-AF65-F5344CB8AC3E}">
        <p14:creationId xmlns:p14="http://schemas.microsoft.com/office/powerpoint/2010/main" val="7662871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25E7207-ECA2-470B-B28E-8DDFB017FF2F}" type="slidenum">
              <a:rPr lang="en-US" smtClean="0"/>
              <a:pPr/>
              <a:t>38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incoming</a:t>
            </a:r>
            <a:r>
              <a:rPr lang="en-US" baseline="0" dirty="0" smtClean="0"/>
              <a:t> geometry students probably did not have this standard taught in 7</a:t>
            </a:r>
            <a:r>
              <a:rPr lang="en-US" baseline="30000" dirty="0" smtClean="0"/>
              <a:t>th</a:t>
            </a:r>
            <a:r>
              <a:rPr lang="en-US" baseline="0" dirty="0" smtClean="0"/>
              <a:t> grade.  It was not in NGSSS.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25E7207-ECA2-470B-B28E-8DDFB017FF2F}" type="slidenum">
              <a:rPr lang="en-US" smtClean="0"/>
              <a:pPr/>
              <a:t>10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25E7207-ECA2-470B-B28E-8DDFB017FF2F}" type="slidenum">
              <a:rPr lang="en-US" smtClean="0"/>
              <a:pPr/>
              <a:t>11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12</a:t>
            </a:fld>
            <a:endParaRPr lang="en-US" dirty="0"/>
          </a:p>
        </p:txBody>
      </p:sp>
      <p:sp>
        <p:nvSpPr>
          <p:cNvPr id="5" name="Header Placeholder 4"/>
          <p:cNvSpPr>
            <a:spLocks noGrp="1"/>
          </p:cNvSpPr>
          <p:nvPr>
            <p:ph type="hdr" sz="quarter" idx="1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13</a:t>
            </a:fld>
            <a:endParaRPr lang="en-US" dirty="0"/>
          </a:p>
        </p:txBody>
      </p:sp>
      <p:sp>
        <p:nvSpPr>
          <p:cNvPr id="5" name="Header Placeholder 4"/>
          <p:cNvSpPr>
            <a:spLocks noGrp="1"/>
          </p:cNvSpPr>
          <p:nvPr>
            <p:ph type="hdr" sz="quarter" idx="1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14</a:t>
            </a:fld>
            <a:endParaRPr lang="en-US" dirty="0"/>
          </a:p>
        </p:txBody>
      </p:sp>
      <p:sp>
        <p:nvSpPr>
          <p:cNvPr id="5" name="Header Placeholder 4"/>
          <p:cNvSpPr>
            <a:spLocks noGrp="1"/>
          </p:cNvSpPr>
          <p:nvPr>
            <p:ph type="hdr" sz="quarter" idx="1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15</a:t>
            </a:fld>
            <a:endParaRPr lang="en-US" dirty="0"/>
          </a:p>
        </p:txBody>
      </p:sp>
      <p:sp>
        <p:nvSpPr>
          <p:cNvPr id="5" name="Header Placeholder 4"/>
          <p:cNvSpPr>
            <a:spLocks noGrp="1"/>
          </p:cNvSpPr>
          <p:nvPr>
            <p:ph type="hdr" sz="quarter" idx="1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457FCD-C2C2-40BC-A4E2-A93BCCF798F9}" type="datetime1">
              <a:rPr lang="en-US" smtClean="0"/>
              <a:pPr/>
              <a:t>6/14/2014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AA22A8-4134-44CD-9AC5-F565BBECB58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EBA25-71EB-44C1-899D-289F9B997111}" type="datetime1">
              <a:rPr lang="en-US" smtClean="0"/>
              <a:pPr/>
              <a:t>6/14/2014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AA22A8-4134-44CD-9AC5-F565BBECB58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C4BE1A-2346-4E7F-BBEF-EB0E433AF252}" type="datetime1">
              <a:rPr lang="en-US" smtClean="0"/>
              <a:pPr/>
              <a:t>6/14/2014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AA22A8-4134-44CD-9AC5-F565BBECB58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F071E6-2147-4240-96AC-FD0DF5A2B4A8}" type="datetime1">
              <a:rPr lang="en-US" smtClean="0"/>
              <a:pPr/>
              <a:t>6/14/2014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AA22A8-4134-44CD-9AC5-F565BBECB58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D0B6E2-D6EE-41FB-91D8-EA09D5C4F6F1}" type="datetime1">
              <a:rPr lang="en-US" smtClean="0"/>
              <a:pPr/>
              <a:t>6/14/2014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AA22A8-4134-44CD-9AC5-F565BBECB58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8183F0-D16D-4B20-B25F-4E7BCF32AC7E}" type="datetime1">
              <a:rPr lang="en-US" smtClean="0"/>
              <a:pPr/>
              <a:t>6/14/2014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AA22A8-4134-44CD-9AC5-F565BBECB58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8D1D5-8A28-442A-8043-B9427EDCBB2E}" type="datetime1">
              <a:rPr lang="en-US" smtClean="0"/>
              <a:pPr/>
              <a:t>6/14/2014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AA22A8-4134-44CD-9AC5-F565BBECB58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DB9B70-A4F9-4ACC-A3C6-D67F9354FD90}" type="datetime1">
              <a:rPr lang="en-US" smtClean="0"/>
              <a:pPr/>
              <a:t>6/14/2014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AA22A8-4134-44CD-9AC5-F565BBECB58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59696E-2077-4CF9-9F54-FACAADF3ACEB}" type="datetime1">
              <a:rPr lang="en-US" smtClean="0"/>
              <a:pPr/>
              <a:t>6/14/2014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AA22A8-4134-44CD-9AC5-F565BBECB58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46C45C-EC80-4B29-AF6E-3D729A963A49}" type="datetime1">
              <a:rPr lang="en-US" smtClean="0"/>
              <a:pPr/>
              <a:t>6/14/2014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AA22A8-4134-44CD-9AC5-F565BBECB58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F4CBBD-E9E3-4C62-B2B2-3BB764633396}" type="datetime1">
              <a:rPr lang="en-US" smtClean="0"/>
              <a:pPr/>
              <a:t>6/14/2014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AA22A8-4134-44CD-9AC5-F565BBECB58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95FFE-6556-4338-BFCC-C5B8113D6093}" type="datetime1">
              <a:rPr lang="en-US" smtClean="0"/>
              <a:pPr/>
              <a:t>6/14/2014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A22A8-4134-44CD-9AC5-F565BBECB584}"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palms.org/?id=47309&amp;display=block&amp;Private=true/Public/PreviewStandard/Preview/547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cpalms.org/Public/PreviewStandard/Preview/5637"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cpalms.org/Public/PreviewStandard/Preview/563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cpalms.org/Public/PreviewStandard/Preview/5476#/#icts-toggle" TargetMode="External"/><Relationship Id="rId4" Type="http://schemas.openxmlformats.org/officeDocument/2006/relationships/hyperlink" Target="http://www.cpalms.org/Public/PreviewStandard/Preview/5637#/#icts-toggl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preview.channel4learning.com/espresso/clipbank/servlet/link?macro=setresource&amp;template=vid&amp;resourceID=2676"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nlvm.usu.edu/en/nav/frames_asid_126_g_3_t_3.html?open=instructions&amp;from=category_g_3_t_3.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hyperlink" Target="http://www.learner.org/courses/learningmath/geometry/session9/part_c/index.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hyperlink" Target="http://www.shodor.org/interactivate/activities/CrossSectionFlyer/"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palms.org/?id=47309&amp;display=block&amp;Private=true/Public/PreviewStandard/Preview/5476"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cpalms.org/Public/PreviewStandard/Preview/5637"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cpalms.org/"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learnzillion.com/lessons/3488-predict-3d-results-of-rotating-simple-figure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cpalms.org/Public/PreviewStandard/Preview/563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NGSSS%20Geometry%20Course.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M2 Logo"/>
          <p:cNvPicPr>
            <a:picLocks noChangeAspect="1" noChangeArrowheads="1"/>
          </p:cNvPicPr>
          <p:nvPr/>
        </p:nvPicPr>
        <p:blipFill>
          <a:blip r:embed="rId3" cstate="print"/>
          <a:srcRect/>
          <a:stretch>
            <a:fillRect/>
          </a:stretch>
        </p:blipFill>
        <p:spPr bwMode="auto">
          <a:xfrm>
            <a:off x="457200" y="228600"/>
            <a:ext cx="8329835" cy="5410200"/>
          </a:xfrm>
          <a:prstGeom prst="rect">
            <a:avLst/>
          </a:prstGeom>
          <a:noFill/>
          <a:ln w="9525" algn="in">
            <a:noFill/>
            <a:miter lim="800000"/>
            <a:headEnd/>
            <a:tailEnd/>
          </a:ln>
          <a:effectLst/>
        </p:spPr>
      </p:pic>
      <p:sp>
        <p:nvSpPr>
          <p:cNvPr id="6" name="Title 1"/>
          <p:cNvSpPr txBox="1">
            <a:spLocks/>
          </p:cNvSpPr>
          <p:nvPr/>
        </p:nvSpPr>
        <p:spPr>
          <a:xfrm>
            <a:off x="685800" y="5181600"/>
            <a:ext cx="7772400" cy="1470025"/>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Science Math Masters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54" y="228600"/>
            <a:ext cx="8229600" cy="1447800"/>
          </a:xfrm>
        </p:spPr>
        <p:txBody>
          <a:bodyPr>
            <a:noAutofit/>
          </a:bodyPr>
          <a:lstStyle/>
          <a:p>
            <a:pPr marL="342900" lvl="0" indent="-342900">
              <a:spcBef>
                <a:spcPct val="20000"/>
              </a:spcBef>
              <a:defRPr/>
            </a:pPr>
            <a:r>
              <a:rPr lang="en-US" sz="3600" b="1" dirty="0" smtClean="0">
                <a:solidFill>
                  <a:srgbClr val="FFFF00"/>
                </a:solidFill>
              </a:rPr>
              <a:t>A Closer Look at MAFS  </a:t>
            </a:r>
          </a:p>
        </p:txBody>
      </p:sp>
      <p:sp>
        <p:nvSpPr>
          <p:cNvPr id="12" name="Content Placeholder 2"/>
          <p:cNvSpPr txBox="1">
            <a:spLocks/>
          </p:cNvSpPr>
          <p:nvPr/>
        </p:nvSpPr>
        <p:spPr>
          <a:xfrm>
            <a:off x="609600" y="381000"/>
            <a:ext cx="8229600" cy="1447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609600" y="4648200"/>
            <a:ext cx="8229600" cy="1828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000" b="0" i="0" u="none" strike="noStrike" kern="1200" cap="none" spc="0" normalizeH="0" noProof="0" dirty="0" smtClean="0">
              <a:ln>
                <a:noFill/>
              </a:ln>
              <a:solidFill>
                <a:srgbClr val="FFFF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Content Placeholder 2"/>
          <p:cNvSpPr txBox="1">
            <a:spLocks/>
          </p:cNvSpPr>
          <p:nvPr/>
        </p:nvSpPr>
        <p:spPr>
          <a:xfrm>
            <a:off x="457200" y="2286000"/>
            <a:ext cx="8229600" cy="11811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800" dirty="0" smtClean="0">
              <a:solidFill>
                <a:srgbClr val="FFFF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187839294"/>
              </p:ext>
            </p:extLst>
          </p:nvPr>
        </p:nvGraphicFramePr>
        <p:xfrm>
          <a:off x="424543" y="1891478"/>
          <a:ext cx="8229600" cy="1617186"/>
        </p:xfrm>
        <a:graphic>
          <a:graphicData uri="http://schemas.openxmlformats.org/drawingml/2006/table">
            <a:tbl>
              <a:tblPr firstRow="1" firstCol="1" bandRow="1">
                <a:tableStyleId>{5C22544A-7EE6-4342-B048-85BDC9FD1C3A}</a:tableStyleId>
              </a:tblPr>
              <a:tblGrid>
                <a:gridCol w="1905000"/>
                <a:gridCol w="6324600"/>
              </a:tblGrid>
              <a:tr h="1617186">
                <a:tc>
                  <a:txBody>
                    <a:bodyPr/>
                    <a:lstStyle/>
                    <a:p>
                      <a:pPr marL="0" marR="0">
                        <a:spcBef>
                          <a:spcPts val="0"/>
                        </a:spcBef>
                        <a:spcAft>
                          <a:spcPts val="0"/>
                        </a:spcAft>
                      </a:pPr>
                      <a:r>
                        <a:rPr lang="en-US" sz="2400" u="sng" dirty="0" smtClean="0">
                          <a:effectLst/>
                          <a:hlinkClick r:id="rId3"/>
                        </a:rPr>
                        <a:t>MAFS.7.G.1.3</a:t>
                      </a:r>
                      <a:r>
                        <a:rPr lang="en-US" sz="2400" u="sng" dirty="0">
                          <a:effectLst/>
                          <a:hlinkClick r:id="rId3"/>
                        </a:rPr>
                        <a:t>:</a:t>
                      </a:r>
                      <a:endParaRPr lang="en-US" sz="2400" dirty="0">
                        <a:effectLst/>
                        <a:latin typeface="Times New Roman"/>
                        <a:ea typeface="Times New Roman"/>
                      </a:endParaRPr>
                    </a:p>
                  </a:txBody>
                  <a:tcPr marL="9525" marR="9525" marT="9525" marB="9525" anchor="ctr"/>
                </a:tc>
                <a:tc>
                  <a:txBody>
                    <a:bodyPr/>
                    <a:lstStyle/>
                    <a:p>
                      <a:pPr marL="0" marR="0">
                        <a:spcBef>
                          <a:spcPts val="0"/>
                        </a:spcBef>
                        <a:spcAft>
                          <a:spcPts val="0"/>
                        </a:spcAft>
                      </a:pPr>
                      <a:r>
                        <a:rPr lang="en-US" sz="2400" dirty="0">
                          <a:effectLst/>
                        </a:rPr>
                        <a:t>Describe the two-dimensional figures that result from slicing three-dimensional figures, as in plane sections of right rectangular prisms and right rectangular pyramids.</a:t>
                      </a:r>
                      <a:endParaRPr lang="en-US" sz="2400" dirty="0">
                        <a:effectLst/>
                        <a:latin typeface="Times New Roman"/>
                        <a:ea typeface="Times New Roman"/>
                      </a:endParaRPr>
                    </a:p>
                  </a:txBody>
                  <a:tcPr marL="9525" marR="9525" marT="9525" marB="9525"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485804928"/>
              </p:ext>
            </p:extLst>
          </p:nvPr>
        </p:nvGraphicFramePr>
        <p:xfrm>
          <a:off x="366584" y="4821555"/>
          <a:ext cx="8410832" cy="1482090"/>
        </p:xfrm>
        <a:graphic>
          <a:graphicData uri="http://schemas.openxmlformats.org/drawingml/2006/table">
            <a:tbl>
              <a:tblPr firstRow="1" firstCol="1" bandRow="1">
                <a:tableStyleId>{5C22544A-7EE6-4342-B048-85BDC9FD1C3A}</a:tableStyleId>
              </a:tblPr>
              <a:tblGrid>
                <a:gridCol w="1831428"/>
                <a:gridCol w="6579404"/>
              </a:tblGrid>
              <a:tr h="1447800">
                <a:tc>
                  <a:txBody>
                    <a:bodyPr/>
                    <a:lstStyle/>
                    <a:p>
                      <a:pPr marL="0" marR="0">
                        <a:spcBef>
                          <a:spcPts val="0"/>
                        </a:spcBef>
                        <a:spcAft>
                          <a:spcPts val="0"/>
                        </a:spcAft>
                      </a:pPr>
                      <a:r>
                        <a:rPr lang="en-US" sz="2400" u="sng" dirty="0" smtClean="0">
                          <a:effectLst/>
                          <a:hlinkClick r:id="rId4"/>
                        </a:rPr>
                        <a:t>MAFS.912.G-GMD.2.4</a:t>
                      </a:r>
                      <a:r>
                        <a:rPr lang="en-US" sz="2400" u="sng" dirty="0">
                          <a:effectLst/>
                          <a:hlinkClick r:id="rId4"/>
                        </a:rPr>
                        <a:t>:</a:t>
                      </a:r>
                      <a:endParaRPr lang="en-US" sz="2400" dirty="0">
                        <a:effectLst/>
                        <a:latin typeface="Times New Roman"/>
                        <a:ea typeface="Times New Roman"/>
                      </a:endParaRPr>
                    </a:p>
                  </a:txBody>
                  <a:tcPr marL="9525" marR="9525" marT="9525" marB="9525" anchor="ctr"/>
                </a:tc>
                <a:tc>
                  <a:txBody>
                    <a:bodyPr/>
                    <a:lstStyle/>
                    <a:p>
                      <a:pPr marL="0" marR="0">
                        <a:spcBef>
                          <a:spcPts val="0"/>
                        </a:spcBef>
                        <a:spcAft>
                          <a:spcPts val="0"/>
                        </a:spcAft>
                      </a:pPr>
                      <a:r>
                        <a:rPr lang="en-US" sz="2400" dirty="0">
                          <a:effectLst/>
                        </a:rPr>
                        <a:t>Identify the shapes of two-dimensional cross-sections of three-dimensional objects, and identify three-dimensional objects generated by rotations of two-dimensional objects.</a:t>
                      </a:r>
                      <a:endParaRPr lang="en-US" sz="2400" dirty="0">
                        <a:effectLst/>
                        <a:latin typeface="Times New Roman"/>
                        <a:ea typeface="Times New Roman"/>
                      </a:endParaRPr>
                    </a:p>
                  </a:txBody>
                  <a:tcPr marL="9525" marR="9525" marT="9525" marB="9525" anchor="ctr"/>
                </a:tc>
              </a:tr>
            </a:tbl>
          </a:graphicData>
        </a:graphic>
      </p:graphicFrame>
      <p:sp>
        <p:nvSpPr>
          <p:cNvPr id="4" name="Rectangle 3"/>
          <p:cNvSpPr/>
          <p:nvPr/>
        </p:nvSpPr>
        <p:spPr>
          <a:xfrm>
            <a:off x="304800" y="3810000"/>
            <a:ext cx="7949540" cy="830997"/>
          </a:xfrm>
          <a:prstGeom prst="rect">
            <a:avLst/>
          </a:prstGeom>
        </p:spPr>
        <p:txBody>
          <a:bodyPr wrap="square">
            <a:spAutoFit/>
          </a:bodyPr>
          <a:lstStyle/>
          <a:p>
            <a:r>
              <a:rPr lang="en-US" sz="2400" b="1" dirty="0" smtClean="0">
                <a:solidFill>
                  <a:srgbClr val="FFFF00"/>
                </a:solidFill>
              </a:rPr>
              <a:t>Note:  The </a:t>
            </a:r>
            <a:r>
              <a:rPr lang="en-US" sz="2400" b="1" dirty="0">
                <a:solidFill>
                  <a:srgbClr val="FFFF00"/>
                </a:solidFill>
              </a:rPr>
              <a:t>incoming geometry students probably did not have this standard taught in 7</a:t>
            </a:r>
            <a:r>
              <a:rPr lang="en-US" sz="2400" b="1" baseline="30000" dirty="0">
                <a:solidFill>
                  <a:srgbClr val="FFFF00"/>
                </a:solidFill>
              </a:rPr>
              <a:t>th</a:t>
            </a:r>
            <a:r>
              <a:rPr lang="en-US" sz="2400" b="1" dirty="0">
                <a:solidFill>
                  <a:srgbClr val="FFFF00"/>
                </a:solidFill>
              </a:rPr>
              <a:t> grade.  It was not in NGSSS.</a:t>
            </a:r>
          </a:p>
        </p:txBody>
      </p:sp>
    </p:spTree>
    <p:extLst>
      <p:ext uri="{BB962C8B-B14F-4D97-AF65-F5344CB8AC3E}">
        <p14:creationId xmlns:p14="http://schemas.microsoft.com/office/powerpoint/2010/main" val="3300304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dirty="0" smtClean="0">
                <a:solidFill>
                  <a:srgbClr val="C00000"/>
                </a:solidFill>
              </a:rPr>
              <a:t>CPALMS Resources</a:t>
            </a:r>
            <a:r>
              <a:rPr lang="en-US" sz="3200" dirty="0" smtClean="0">
                <a:solidFill>
                  <a:srgbClr val="C00000"/>
                </a:solidFill>
              </a:rPr>
              <a:t/>
            </a:r>
            <a:br>
              <a:rPr lang="en-US" sz="3200" dirty="0" smtClean="0">
                <a:solidFill>
                  <a:srgbClr val="C00000"/>
                </a:solidFill>
              </a:rPr>
            </a:br>
            <a:endParaRPr lang="en-US" sz="2000" dirty="0">
              <a:solidFill>
                <a:srgbClr val="C00000"/>
              </a:solidFill>
            </a:endParaRPr>
          </a:p>
        </p:txBody>
      </p:sp>
      <p:sp>
        <p:nvSpPr>
          <p:cNvPr id="12" name="Content Placeholder 2"/>
          <p:cNvSpPr txBox="1">
            <a:spLocks/>
          </p:cNvSpPr>
          <p:nvPr/>
        </p:nvSpPr>
        <p:spPr>
          <a:xfrm>
            <a:off x="609600" y="1447800"/>
            <a:ext cx="8229600" cy="5029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561622974"/>
              </p:ext>
            </p:extLst>
          </p:nvPr>
        </p:nvGraphicFramePr>
        <p:xfrm>
          <a:off x="609600" y="1748284"/>
          <a:ext cx="8229600" cy="933450"/>
        </p:xfrm>
        <a:graphic>
          <a:graphicData uri="http://schemas.openxmlformats.org/drawingml/2006/table">
            <a:tbl>
              <a:tblPr firstRow="1" firstCol="1" bandRow="1">
                <a:tableStyleId>{5C22544A-7EE6-4342-B048-85BDC9FD1C3A}</a:tableStyleId>
              </a:tblPr>
              <a:tblGrid>
                <a:gridCol w="1428750"/>
                <a:gridCol w="6800850"/>
              </a:tblGrid>
              <a:tr h="0">
                <a:tc>
                  <a:txBody>
                    <a:bodyPr/>
                    <a:lstStyle/>
                    <a:p>
                      <a:pPr marL="0" marR="0">
                        <a:spcBef>
                          <a:spcPts val="0"/>
                        </a:spcBef>
                        <a:spcAft>
                          <a:spcPts val="0"/>
                        </a:spcAft>
                      </a:pPr>
                      <a:r>
                        <a:rPr lang="en-US" sz="2000" u="sng" dirty="0" smtClean="0">
                          <a:effectLst/>
                          <a:hlinkClick r:id="rId3"/>
                        </a:rPr>
                        <a:t>MAFS.912.G-GMD.2.4</a:t>
                      </a:r>
                      <a:r>
                        <a:rPr lang="en-US" sz="2000" u="sng" dirty="0">
                          <a:effectLst/>
                          <a:hlinkClick r:id="rId3"/>
                        </a:rPr>
                        <a:t>:</a:t>
                      </a:r>
                      <a:endParaRPr lang="en-US" sz="2000" dirty="0">
                        <a:effectLst/>
                        <a:latin typeface="Times New Roman"/>
                        <a:ea typeface="Times New Roman"/>
                      </a:endParaRPr>
                    </a:p>
                  </a:txBody>
                  <a:tcPr marL="9525" marR="9525" marT="9525" marB="9525" anchor="ctr"/>
                </a:tc>
                <a:tc>
                  <a:txBody>
                    <a:bodyPr/>
                    <a:lstStyle/>
                    <a:p>
                      <a:pPr marL="0" marR="0">
                        <a:spcBef>
                          <a:spcPts val="0"/>
                        </a:spcBef>
                        <a:spcAft>
                          <a:spcPts val="0"/>
                        </a:spcAft>
                      </a:pPr>
                      <a:r>
                        <a:rPr lang="en-US" sz="2000" dirty="0">
                          <a:effectLst/>
                        </a:rPr>
                        <a:t>Identify the shapes of two-dimensional cross-sections of three-dimensional objects, and identify three-dimensional objects generated by rotations of two-dimensional objects.</a:t>
                      </a:r>
                      <a:endParaRPr lang="en-US" sz="2000" dirty="0">
                        <a:effectLst/>
                        <a:latin typeface="Times New Roman"/>
                        <a:ea typeface="Times New Roman"/>
                      </a:endParaRPr>
                    </a:p>
                  </a:txBody>
                  <a:tcPr marL="9525" marR="9525" marT="9525" marB="9525" anchor="ctr"/>
                </a:tc>
              </a:tr>
            </a:tbl>
          </a:graphicData>
        </a:graphic>
      </p:graphicFrame>
      <p:sp>
        <p:nvSpPr>
          <p:cNvPr id="6" name="Title 1"/>
          <p:cNvSpPr txBox="1">
            <a:spLocks/>
          </p:cNvSpPr>
          <p:nvPr/>
        </p:nvSpPr>
        <p:spPr>
          <a:xfrm>
            <a:off x="609600" y="3124200"/>
            <a:ext cx="8229600" cy="14779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dirty="0">
              <a:solidFill>
                <a:srgbClr val="C00000"/>
              </a:solidFill>
              <a:latin typeface="+mn-lt"/>
            </a:endParaRPr>
          </a:p>
        </p:txBody>
      </p:sp>
      <p:sp>
        <p:nvSpPr>
          <p:cNvPr id="4" name="Rectangle 3"/>
          <p:cNvSpPr/>
          <p:nvPr/>
        </p:nvSpPr>
        <p:spPr>
          <a:xfrm>
            <a:off x="876300" y="2801034"/>
            <a:ext cx="7696200" cy="646331"/>
          </a:xfrm>
          <a:prstGeom prst="rect">
            <a:avLst/>
          </a:prstGeom>
        </p:spPr>
        <p:txBody>
          <a:bodyPr wrap="square">
            <a:spAutoFit/>
          </a:bodyPr>
          <a:lstStyle/>
          <a:p>
            <a:r>
              <a:rPr lang="en-US" dirty="0" smtClean="0"/>
              <a:t>CPALMS RESOURCES:</a:t>
            </a:r>
          </a:p>
          <a:p>
            <a:r>
              <a:rPr lang="en-US" dirty="0" smtClean="0">
                <a:hlinkClick r:id="rId4"/>
              </a:rPr>
              <a:t>http</a:t>
            </a:r>
            <a:r>
              <a:rPr lang="en-US" dirty="0">
                <a:hlinkClick r:id="rId4"/>
              </a:rPr>
              <a:t>://www.cpalms.org/Public/PreviewStandard/Preview/5637#/#icts-toggle</a:t>
            </a:r>
            <a:endParaRPr lang="en-US" dirty="0"/>
          </a:p>
        </p:txBody>
      </p:sp>
      <p:sp>
        <p:nvSpPr>
          <p:cNvPr id="7" name="Rectangle 6"/>
          <p:cNvSpPr/>
          <p:nvPr/>
        </p:nvSpPr>
        <p:spPr>
          <a:xfrm>
            <a:off x="457200" y="3447365"/>
            <a:ext cx="7949540" cy="2677656"/>
          </a:xfrm>
          <a:prstGeom prst="rect">
            <a:avLst/>
          </a:prstGeom>
        </p:spPr>
        <p:txBody>
          <a:bodyPr wrap="square">
            <a:spAutoFit/>
          </a:bodyPr>
          <a:lstStyle/>
          <a:p>
            <a:r>
              <a:rPr lang="en-US" sz="2400" b="1" dirty="0" smtClean="0">
                <a:solidFill>
                  <a:srgbClr val="FFFF00"/>
                </a:solidFill>
              </a:rPr>
              <a:t>Note:  There are lesson plans here for this standard.  However, knowing that the current students were not taught this concept in 7</a:t>
            </a:r>
            <a:r>
              <a:rPr lang="en-US" sz="2400" b="1" baseline="30000" dirty="0" smtClean="0">
                <a:solidFill>
                  <a:srgbClr val="FFFF00"/>
                </a:solidFill>
              </a:rPr>
              <a:t>th</a:t>
            </a:r>
            <a:r>
              <a:rPr lang="en-US" sz="2400" b="1" dirty="0" smtClean="0">
                <a:solidFill>
                  <a:srgbClr val="FFFF00"/>
                </a:solidFill>
              </a:rPr>
              <a:t> grade, calls for a way to address it.</a:t>
            </a:r>
          </a:p>
          <a:p>
            <a:endParaRPr lang="en-US" sz="2400" b="1" dirty="0">
              <a:solidFill>
                <a:srgbClr val="FFFF00"/>
              </a:solidFill>
            </a:endParaRPr>
          </a:p>
          <a:p>
            <a:r>
              <a:rPr lang="en-US" sz="2400" b="1" dirty="0" smtClean="0">
                <a:solidFill>
                  <a:srgbClr val="FFFF00"/>
                </a:solidFill>
              </a:rPr>
              <a:t>Our lesson takes a current MAFS 7</a:t>
            </a:r>
            <a:r>
              <a:rPr lang="en-US" sz="2400" b="1" baseline="30000" dirty="0" smtClean="0">
                <a:solidFill>
                  <a:srgbClr val="FFFF00"/>
                </a:solidFill>
              </a:rPr>
              <a:t>th</a:t>
            </a:r>
            <a:r>
              <a:rPr lang="en-US" sz="2400" b="1" dirty="0" smtClean="0">
                <a:solidFill>
                  <a:srgbClr val="FFFF00"/>
                </a:solidFill>
              </a:rPr>
              <a:t> grade lesson from CPALMS for us to use and build on to incorporate the high school MAFS standards.</a:t>
            </a:r>
          </a:p>
        </p:txBody>
      </p:sp>
      <p:sp>
        <p:nvSpPr>
          <p:cNvPr id="5" name="Rectangle 4"/>
          <p:cNvSpPr/>
          <p:nvPr/>
        </p:nvSpPr>
        <p:spPr>
          <a:xfrm>
            <a:off x="705592" y="6095677"/>
            <a:ext cx="7696200" cy="646331"/>
          </a:xfrm>
          <a:prstGeom prst="rect">
            <a:avLst/>
          </a:prstGeom>
        </p:spPr>
        <p:txBody>
          <a:bodyPr wrap="square">
            <a:spAutoFit/>
          </a:bodyPr>
          <a:lstStyle/>
          <a:p>
            <a:r>
              <a:rPr lang="en-US" dirty="0">
                <a:solidFill>
                  <a:srgbClr val="FF0000"/>
                </a:solidFill>
                <a:hlinkClick r:id="rId5"/>
              </a:rPr>
              <a:t>http://www.cpalms.org/Public/PreviewStandard/Preview/5476#/#</a:t>
            </a:r>
            <a:r>
              <a:rPr lang="en-US" dirty="0" smtClean="0">
                <a:solidFill>
                  <a:srgbClr val="FF0000"/>
                </a:solidFill>
                <a:hlinkClick r:id="rId5"/>
              </a:rPr>
              <a:t>icts-toggle</a:t>
            </a:r>
            <a:endParaRPr lang="en-US" dirty="0" smtClean="0">
              <a:solidFill>
                <a:srgbClr val="FF0000"/>
              </a:solidFill>
            </a:endParaRPr>
          </a:p>
          <a:p>
            <a:endParaRPr lang="en-US" dirty="0"/>
          </a:p>
        </p:txBody>
      </p:sp>
    </p:spTree>
    <p:extLst>
      <p:ext uri="{BB962C8B-B14F-4D97-AF65-F5344CB8AC3E}">
        <p14:creationId xmlns:p14="http://schemas.microsoft.com/office/powerpoint/2010/main" val="2110645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fontScale="90000"/>
          </a:bodyPr>
          <a:lstStyle/>
          <a:p>
            <a:r>
              <a:rPr lang="en-US" b="1" dirty="0" smtClean="0">
                <a:solidFill>
                  <a:srgbClr val="C00000"/>
                </a:solidFill>
              </a:rPr>
              <a:t>Warm-up</a:t>
            </a:r>
            <a:r>
              <a:rPr lang="en-US" dirty="0" smtClean="0">
                <a:solidFill>
                  <a:srgbClr val="C00000"/>
                </a:solidFill>
              </a:rPr>
              <a:t> </a:t>
            </a:r>
            <a:r>
              <a:rPr lang="en-US" dirty="0" smtClean="0"/>
              <a:t/>
            </a:r>
            <a:br>
              <a:rPr lang="en-US" dirty="0" smtClean="0"/>
            </a:br>
            <a:r>
              <a:rPr lang="en-US" sz="2700" dirty="0" smtClean="0"/>
              <a:t>(activity to access prior knowledge)</a:t>
            </a:r>
            <a:endParaRPr lang="en-US" sz="2700"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4" name="Rectangle 3"/>
          <p:cNvSpPr/>
          <p:nvPr/>
        </p:nvSpPr>
        <p:spPr>
          <a:xfrm>
            <a:off x="3276600" y="6248400"/>
            <a:ext cx="3087064" cy="369332"/>
          </a:xfrm>
          <a:prstGeom prst="rect">
            <a:avLst/>
          </a:prstGeom>
        </p:spPr>
        <p:txBody>
          <a:bodyPr wrap="none">
            <a:spAutoFit/>
          </a:bodyPr>
          <a:lstStyle/>
          <a:p>
            <a:r>
              <a:rPr lang="en-US" dirty="0" smtClean="0">
                <a:solidFill>
                  <a:srgbClr val="66FF99"/>
                </a:solidFill>
              </a:rPr>
              <a:t>Refer to Warm-up Questions 1</a:t>
            </a:r>
            <a:endParaRPr lang="en-US" dirty="0">
              <a:solidFill>
                <a:srgbClr val="66FF99"/>
              </a:solidFill>
            </a:endParaRPr>
          </a:p>
        </p:txBody>
      </p:sp>
    </p:spTree>
    <p:extLst>
      <p:ext uri="{BB962C8B-B14F-4D97-AF65-F5344CB8AC3E}">
        <p14:creationId xmlns:p14="http://schemas.microsoft.com/office/powerpoint/2010/main" val="2448406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fontScale="90000"/>
          </a:bodyPr>
          <a:lstStyle/>
          <a:p>
            <a:r>
              <a:rPr lang="en-US" b="1" dirty="0" smtClean="0">
                <a:solidFill>
                  <a:srgbClr val="C00000"/>
                </a:solidFill>
              </a:rPr>
              <a:t>Warm-up</a:t>
            </a:r>
            <a:r>
              <a:rPr lang="en-US" dirty="0" smtClean="0">
                <a:solidFill>
                  <a:srgbClr val="C00000"/>
                </a:solidFill>
              </a:rPr>
              <a:t> </a:t>
            </a:r>
            <a:r>
              <a:rPr lang="en-US" dirty="0" smtClean="0"/>
              <a:t/>
            </a:r>
            <a:br>
              <a:rPr lang="en-US" dirty="0" smtClean="0"/>
            </a:br>
            <a:r>
              <a:rPr lang="en-US" sz="2700" dirty="0" smtClean="0"/>
              <a:t>(activity to access prior knowledge)</a:t>
            </a:r>
            <a:endParaRPr lang="en-US" sz="2700"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TextBox 6"/>
          <p:cNvSpPr txBox="1"/>
          <p:nvPr/>
        </p:nvSpPr>
        <p:spPr>
          <a:xfrm>
            <a:off x="533400" y="1524000"/>
            <a:ext cx="6096000" cy="4893647"/>
          </a:xfrm>
          <a:prstGeom prst="rect">
            <a:avLst/>
          </a:prstGeom>
          <a:noFill/>
        </p:spPr>
        <p:txBody>
          <a:bodyPr wrap="square" rtlCol="0">
            <a:spAutoFit/>
          </a:bodyPr>
          <a:lstStyle/>
          <a:p>
            <a:pPr marL="342900" indent="-342900">
              <a:buAutoNum type="arabicPeriod"/>
            </a:pPr>
            <a:r>
              <a:rPr lang="en-US" sz="2400" dirty="0" smtClean="0"/>
              <a:t>Identify </a:t>
            </a:r>
            <a:r>
              <a:rPr lang="en-US" sz="2400" dirty="0"/>
              <a:t>the figure to the right. </a:t>
            </a:r>
            <a:endParaRPr lang="en-US" sz="2400" dirty="0" smtClean="0"/>
          </a:p>
          <a:p>
            <a:pPr marL="342900" indent="-342900">
              <a:buAutoNum type="arabicPeriod"/>
            </a:pPr>
            <a:endParaRPr lang="en-US" sz="2400" dirty="0"/>
          </a:p>
          <a:p>
            <a:pPr marL="342900" indent="-342900">
              <a:buAutoNum type="arabicPeriod"/>
            </a:pPr>
            <a:r>
              <a:rPr lang="en-US" sz="2400" dirty="0"/>
              <a:t>How many faces are there? </a:t>
            </a:r>
            <a:endParaRPr lang="en-US" sz="2400" dirty="0" smtClean="0"/>
          </a:p>
          <a:p>
            <a:pPr marL="342900" indent="-342900">
              <a:buAutoNum type="arabicPeriod"/>
            </a:pPr>
            <a:endParaRPr lang="en-US" sz="2400" dirty="0"/>
          </a:p>
          <a:p>
            <a:pPr marL="342900" indent="-342900">
              <a:buAutoNum type="arabicPeriod"/>
            </a:pPr>
            <a:r>
              <a:rPr lang="en-US" sz="2400" dirty="0"/>
              <a:t>What shape are the bases?  How many are there? </a:t>
            </a:r>
            <a:endParaRPr lang="en-US" sz="2400" dirty="0" smtClean="0"/>
          </a:p>
          <a:p>
            <a:pPr marL="342900" indent="-342900">
              <a:buAutoNum type="arabicPeriod"/>
            </a:pPr>
            <a:endParaRPr lang="en-US" sz="2400" dirty="0"/>
          </a:p>
          <a:p>
            <a:pPr marL="342900" indent="-342900">
              <a:buAutoNum type="arabicPeriod"/>
            </a:pPr>
            <a:r>
              <a:rPr lang="en-US" sz="2400" dirty="0"/>
              <a:t>What shapes are the lateral faces?  How many are there? </a:t>
            </a:r>
            <a:endParaRPr lang="en-US" sz="2400" dirty="0" smtClean="0"/>
          </a:p>
          <a:p>
            <a:pPr marL="342900" indent="-342900">
              <a:buAutoNum type="arabicPeriod"/>
            </a:pPr>
            <a:endParaRPr lang="en-US" sz="2400" dirty="0"/>
          </a:p>
          <a:p>
            <a:pPr marL="342900" indent="-342900">
              <a:buAutoNum type="arabicPeriod"/>
            </a:pPr>
            <a:r>
              <a:rPr lang="en-US" sz="2400" dirty="0"/>
              <a:t>How many edges are there? </a:t>
            </a:r>
            <a:endParaRPr lang="en-US" sz="2400" dirty="0" smtClean="0"/>
          </a:p>
          <a:p>
            <a:pPr marL="342900" indent="-342900">
              <a:buAutoNum type="arabicPeriod"/>
            </a:pPr>
            <a:endParaRPr lang="en-US" sz="2400" dirty="0"/>
          </a:p>
          <a:p>
            <a:pPr marL="342900" indent="-342900">
              <a:buAutoNum type="arabicPeriod"/>
            </a:pPr>
            <a:r>
              <a:rPr lang="en-US" sz="2400" dirty="0"/>
              <a:t>How many vertices are there? </a:t>
            </a:r>
          </a:p>
        </p:txBody>
      </p:sp>
      <p:sp>
        <p:nvSpPr>
          <p:cNvPr id="16" name="Cube 15"/>
          <p:cNvSpPr/>
          <p:nvPr/>
        </p:nvSpPr>
        <p:spPr>
          <a:xfrm rot="20573040">
            <a:off x="6139836" y="1705850"/>
            <a:ext cx="1769745" cy="1082040"/>
          </a:xfrm>
          <a:prstGeom prst="cub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445537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fontScale="90000"/>
          </a:bodyPr>
          <a:lstStyle/>
          <a:p>
            <a:r>
              <a:rPr lang="en-US" b="1" dirty="0" smtClean="0">
                <a:solidFill>
                  <a:srgbClr val="C00000"/>
                </a:solidFill>
              </a:rPr>
              <a:t>Warm-up</a:t>
            </a:r>
            <a:r>
              <a:rPr lang="en-US" dirty="0" smtClean="0">
                <a:solidFill>
                  <a:srgbClr val="C00000"/>
                </a:solidFill>
              </a:rPr>
              <a:t> </a:t>
            </a:r>
            <a:r>
              <a:rPr lang="en-US" dirty="0" smtClean="0"/>
              <a:t/>
            </a:r>
            <a:br>
              <a:rPr lang="en-US" dirty="0" smtClean="0"/>
            </a:br>
            <a:r>
              <a:rPr lang="en-US" sz="2700" dirty="0" smtClean="0"/>
              <a:t>(activity to access prior knowledge)</a:t>
            </a:r>
            <a:endParaRPr lang="en-US" sz="2700"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TextBox 6"/>
          <p:cNvSpPr txBox="1"/>
          <p:nvPr/>
        </p:nvSpPr>
        <p:spPr>
          <a:xfrm>
            <a:off x="561109" y="838200"/>
            <a:ext cx="6096000" cy="3785652"/>
          </a:xfrm>
          <a:prstGeom prst="rect">
            <a:avLst/>
          </a:prstGeom>
          <a:noFill/>
        </p:spPr>
        <p:txBody>
          <a:bodyPr wrap="square" rtlCol="0">
            <a:spAutoFit/>
          </a:bodyPr>
          <a:lstStyle/>
          <a:p>
            <a:r>
              <a:rPr lang="en-US" sz="2400" dirty="0" smtClean="0"/>
              <a:t>7.  Identify </a:t>
            </a:r>
            <a:r>
              <a:rPr lang="en-US" sz="2400" dirty="0"/>
              <a:t>the figure to the right. </a:t>
            </a:r>
            <a:endParaRPr lang="en-US" sz="2400" dirty="0" smtClean="0"/>
          </a:p>
          <a:p>
            <a:endParaRPr lang="en-US" sz="2400" dirty="0"/>
          </a:p>
          <a:p>
            <a:r>
              <a:rPr lang="en-US" sz="2400" dirty="0" smtClean="0"/>
              <a:t>8.  What shapes are the bases? How many      are there?</a:t>
            </a:r>
          </a:p>
          <a:p>
            <a:endParaRPr lang="en-US" sz="2400" dirty="0"/>
          </a:p>
          <a:p>
            <a:r>
              <a:rPr lang="en-US" sz="2400" dirty="0" smtClean="0"/>
              <a:t>9.  What </a:t>
            </a:r>
            <a:r>
              <a:rPr lang="en-US" sz="2400" dirty="0"/>
              <a:t>shape </a:t>
            </a:r>
            <a:r>
              <a:rPr lang="en-US" sz="2400" dirty="0" smtClean="0"/>
              <a:t>is the lateral surface?</a:t>
            </a:r>
          </a:p>
          <a:p>
            <a:endParaRPr lang="en-US" sz="2400" dirty="0"/>
          </a:p>
          <a:p>
            <a:r>
              <a:rPr lang="en-US" sz="2400" dirty="0" smtClean="0"/>
              <a:t>10.  How </a:t>
            </a:r>
            <a:r>
              <a:rPr lang="en-US" sz="2400" dirty="0"/>
              <a:t>many edges are there? </a:t>
            </a:r>
            <a:endParaRPr lang="en-US" sz="2400" dirty="0" smtClean="0"/>
          </a:p>
          <a:p>
            <a:endParaRPr lang="en-US" sz="2400" dirty="0"/>
          </a:p>
          <a:p>
            <a:r>
              <a:rPr lang="en-US" sz="2400" dirty="0" smtClean="0"/>
              <a:t>11.  How </a:t>
            </a:r>
            <a:r>
              <a:rPr lang="en-US" sz="2400" dirty="0"/>
              <a:t>many vertices are there? </a:t>
            </a:r>
          </a:p>
        </p:txBody>
      </p:sp>
      <p:sp>
        <p:nvSpPr>
          <p:cNvPr id="23" name="Can 22"/>
          <p:cNvSpPr/>
          <p:nvPr/>
        </p:nvSpPr>
        <p:spPr>
          <a:xfrm rot="929705">
            <a:off x="6164755" y="1705300"/>
            <a:ext cx="1806575" cy="1330960"/>
          </a:xfrm>
          <a:prstGeom prst="can">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1445290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C00000"/>
                </a:solidFill>
                <a:effectLst/>
                <a:uLnTx/>
                <a:uFillTx/>
                <a:latin typeface="+mj-lt"/>
                <a:ea typeface="+mj-ea"/>
                <a:cs typeface="+mj-cs"/>
              </a:rPr>
              <a:t>Hook/Motivation for Lesson </a:t>
            </a:r>
            <a:endParaRPr kumimoji="0" lang="en-US" sz="2700" b="0" i="0" u="none" strike="noStrike" kern="1200" cap="none" spc="0" normalizeH="0" baseline="0" noProof="0" dirty="0">
              <a:ln>
                <a:noFill/>
              </a:ln>
              <a:solidFill>
                <a:schemeClr val="tx1"/>
              </a:solidFill>
              <a:effectLst/>
              <a:uLnTx/>
              <a:uFillTx/>
              <a:latin typeface="+mj-lt"/>
              <a:ea typeface="+mj-ea"/>
              <a:cs typeface="+mj-cs"/>
            </a:endParaRPr>
          </a:p>
        </p:txBody>
      </p:sp>
      <p:sp>
        <p:nvSpPr>
          <p:cNvPr id="2" name="Rectangle 1"/>
          <p:cNvSpPr/>
          <p:nvPr/>
        </p:nvSpPr>
        <p:spPr>
          <a:xfrm>
            <a:off x="836141" y="838200"/>
            <a:ext cx="7620000" cy="830997"/>
          </a:xfrm>
          <a:prstGeom prst="rect">
            <a:avLst/>
          </a:prstGeom>
        </p:spPr>
        <p:txBody>
          <a:bodyPr wrap="square">
            <a:spAutoFit/>
          </a:bodyPr>
          <a:lstStyle/>
          <a:p>
            <a:r>
              <a:rPr lang="en-US" sz="2400" dirty="0" smtClean="0"/>
              <a:t>What is a cross section?</a:t>
            </a:r>
          </a:p>
          <a:p>
            <a:r>
              <a:rPr lang="en-US" sz="2400" dirty="0" smtClean="0"/>
              <a:t>What </a:t>
            </a:r>
            <a:r>
              <a:rPr lang="en-US" sz="2400" dirty="0"/>
              <a:t>are cross sections used </a:t>
            </a:r>
            <a:r>
              <a:rPr lang="en-US" sz="2400" dirty="0" smtClean="0"/>
              <a:t>for? </a:t>
            </a:r>
            <a:endParaRPr lang="en-US" sz="2400" dirty="0"/>
          </a:p>
        </p:txBody>
      </p:sp>
      <p:sp>
        <p:nvSpPr>
          <p:cNvPr id="3" name="Rectangle 2"/>
          <p:cNvSpPr/>
          <p:nvPr/>
        </p:nvSpPr>
        <p:spPr>
          <a:xfrm>
            <a:off x="718751" y="1648090"/>
            <a:ext cx="7620000" cy="4370427"/>
          </a:xfrm>
          <a:prstGeom prst="rect">
            <a:avLst/>
          </a:prstGeom>
        </p:spPr>
        <p:txBody>
          <a:bodyPr wrap="square">
            <a:spAutoFit/>
          </a:bodyPr>
          <a:lstStyle/>
          <a:p>
            <a:pPr marL="285750" indent="-285750">
              <a:buFont typeface="Arial" panose="020B0604020202020204" pitchFamily="34" charset="0"/>
              <a:buChar char="•"/>
            </a:pPr>
            <a:r>
              <a:rPr lang="en-US" sz="2400" dirty="0" smtClean="0">
                <a:solidFill>
                  <a:schemeClr val="bg1"/>
                </a:solidFill>
              </a:rPr>
              <a:t>Ice </a:t>
            </a:r>
            <a:r>
              <a:rPr lang="en-US" sz="2400" dirty="0">
                <a:solidFill>
                  <a:schemeClr val="bg1"/>
                </a:solidFill>
              </a:rPr>
              <a:t>cores </a:t>
            </a:r>
            <a:r>
              <a:rPr lang="en-US" sz="2400" dirty="0" smtClean="0">
                <a:solidFill>
                  <a:schemeClr val="bg1"/>
                </a:solidFill>
              </a:rPr>
              <a:t> and earthen </a:t>
            </a:r>
            <a:r>
              <a:rPr lang="en-US" sz="2400" dirty="0">
                <a:solidFill>
                  <a:schemeClr val="bg1"/>
                </a:solidFill>
              </a:rPr>
              <a:t>cores are dug up, and each section is viewed as a period in </a:t>
            </a:r>
            <a:r>
              <a:rPr lang="en-US" sz="2400" dirty="0" smtClean="0">
                <a:solidFill>
                  <a:schemeClr val="bg1"/>
                </a:solidFill>
              </a:rPr>
              <a:t>history</a:t>
            </a: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T</a:t>
            </a:r>
            <a:r>
              <a:rPr lang="en-US" sz="2400" dirty="0" smtClean="0">
                <a:solidFill>
                  <a:schemeClr val="bg1"/>
                </a:solidFill>
              </a:rPr>
              <a:t>rees </a:t>
            </a:r>
            <a:r>
              <a:rPr lang="en-US" sz="2400" dirty="0">
                <a:solidFill>
                  <a:schemeClr val="bg1"/>
                </a:solidFill>
              </a:rPr>
              <a:t>are cut and the </a:t>
            </a:r>
            <a:r>
              <a:rPr lang="en-US" sz="2400" dirty="0" smtClean="0">
                <a:solidFill>
                  <a:schemeClr val="bg1"/>
                </a:solidFill>
              </a:rPr>
              <a:t>cross sections are examined to estimate </a:t>
            </a:r>
            <a:r>
              <a:rPr lang="en-US" sz="2400" dirty="0">
                <a:solidFill>
                  <a:schemeClr val="bg1"/>
                </a:solidFill>
              </a:rPr>
              <a:t>the age of the tree, and get environmental </a:t>
            </a:r>
            <a:r>
              <a:rPr lang="en-US" sz="2400" dirty="0" smtClean="0">
                <a:solidFill>
                  <a:schemeClr val="bg1"/>
                </a:solidFill>
              </a:rPr>
              <a:t>information</a:t>
            </a:r>
          </a:p>
          <a:p>
            <a:pPr marL="285750" indent="-285750">
              <a:buFont typeface="Arial" panose="020B0604020202020204" pitchFamily="34" charset="0"/>
              <a:buChar char="•"/>
            </a:pPr>
            <a:r>
              <a:rPr lang="en-US" sz="2400" dirty="0" smtClean="0">
                <a:solidFill>
                  <a:schemeClr val="bg1"/>
                </a:solidFill>
              </a:rPr>
              <a:t>MRIs view cross sections of the human body</a:t>
            </a:r>
          </a:p>
          <a:p>
            <a:pPr marL="285750" indent="-285750">
              <a:buFont typeface="Arial" panose="020B0604020202020204" pitchFamily="34" charset="0"/>
              <a:buChar char="•"/>
            </a:pPr>
            <a:r>
              <a:rPr lang="en-US" sz="2400" dirty="0" smtClean="0">
                <a:solidFill>
                  <a:schemeClr val="bg1"/>
                </a:solidFill>
              </a:rPr>
              <a:t>Cross sections of cells preserved and examined by scientists</a:t>
            </a:r>
          </a:p>
          <a:p>
            <a:pPr marL="285750" indent="-285750">
              <a:buFont typeface="Arial" panose="020B0604020202020204" pitchFamily="34" charset="0"/>
              <a:buChar char="•"/>
            </a:pPr>
            <a:r>
              <a:rPr lang="en-US" sz="2400" dirty="0" smtClean="0">
                <a:solidFill>
                  <a:schemeClr val="bg1"/>
                </a:solidFill>
              </a:rPr>
              <a:t>Chefs experiment with cross sections of food (cutting with grain vs. against gain impacts “toughness”; different shapes and angles of fruits and vegetables for displays)</a:t>
            </a:r>
          </a:p>
          <a:p>
            <a:endParaRPr lang="en-US" sz="1400" dirty="0">
              <a:solidFill>
                <a:schemeClr val="bg1"/>
              </a:solidFill>
            </a:endParaRPr>
          </a:p>
        </p:txBody>
      </p:sp>
    </p:spTree>
    <p:extLst>
      <p:ext uri="{BB962C8B-B14F-4D97-AF65-F5344CB8AC3E}">
        <p14:creationId xmlns:p14="http://schemas.microsoft.com/office/powerpoint/2010/main" val="61785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C00000"/>
                </a:solidFill>
                <a:effectLst/>
                <a:uLnTx/>
                <a:uFillTx/>
                <a:latin typeface="+mj-lt"/>
                <a:ea typeface="+mj-ea"/>
                <a:cs typeface="+mj-cs"/>
              </a:rPr>
              <a:t>CPALMS Hook</a:t>
            </a:r>
            <a:endParaRPr kumimoji="0" lang="en-US" sz="2700" b="0" i="0" u="none" strike="noStrike" kern="1200" cap="none" spc="0" normalizeH="0" baseline="0" noProof="0" dirty="0">
              <a:ln>
                <a:noFill/>
              </a:ln>
              <a:solidFill>
                <a:schemeClr val="tx1"/>
              </a:solidFill>
              <a:effectLst/>
              <a:uLnTx/>
              <a:uFillTx/>
              <a:latin typeface="+mj-lt"/>
              <a:ea typeface="+mj-ea"/>
              <a:cs typeface="+mj-cs"/>
            </a:endParaRPr>
          </a:p>
        </p:txBody>
      </p:sp>
      <p:sp>
        <p:nvSpPr>
          <p:cNvPr id="2" name="Rectangle 1"/>
          <p:cNvSpPr/>
          <p:nvPr/>
        </p:nvSpPr>
        <p:spPr>
          <a:xfrm>
            <a:off x="720730" y="1143000"/>
            <a:ext cx="7620000" cy="830997"/>
          </a:xfrm>
          <a:prstGeom prst="rect">
            <a:avLst/>
          </a:prstGeom>
        </p:spPr>
        <p:txBody>
          <a:bodyPr wrap="square">
            <a:spAutoFit/>
          </a:bodyPr>
          <a:lstStyle/>
          <a:p>
            <a:r>
              <a:rPr lang="en-US" sz="2400" b="1" dirty="0"/>
              <a:t>Hook:</a:t>
            </a:r>
            <a:r>
              <a:rPr lang="en-US" sz="2400" dirty="0"/>
              <a:t> Can you make a hexagon from a cube with just one slice?</a:t>
            </a:r>
          </a:p>
        </p:txBody>
      </p:sp>
    </p:spTree>
    <p:extLst>
      <p:ext uri="{BB962C8B-B14F-4D97-AF65-F5344CB8AC3E}">
        <p14:creationId xmlns:p14="http://schemas.microsoft.com/office/powerpoint/2010/main" val="23307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304800"/>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C00000"/>
                </a:solidFill>
                <a:effectLst/>
                <a:uLnTx/>
                <a:uFillTx/>
                <a:latin typeface="+mj-lt"/>
                <a:ea typeface="+mj-ea"/>
                <a:cs typeface="+mj-cs"/>
              </a:rPr>
              <a:t>Additional Hook/Motivation for Lesson </a:t>
            </a:r>
            <a:endParaRPr kumimoji="0" lang="en-US" sz="2700" b="0" i="0" u="none" strike="noStrike" kern="1200" cap="none" spc="0" normalizeH="0" baseline="0" noProof="0" dirty="0">
              <a:ln>
                <a:noFill/>
              </a:ln>
              <a:solidFill>
                <a:schemeClr val="tx1"/>
              </a:solidFill>
              <a:effectLst/>
              <a:uLnTx/>
              <a:uFillTx/>
              <a:latin typeface="+mj-lt"/>
              <a:ea typeface="+mj-ea"/>
              <a:cs typeface="+mj-cs"/>
            </a:endParaRPr>
          </a:p>
        </p:txBody>
      </p:sp>
      <p:sp>
        <p:nvSpPr>
          <p:cNvPr id="2" name="Rectangle 1"/>
          <p:cNvSpPr/>
          <p:nvPr/>
        </p:nvSpPr>
        <p:spPr>
          <a:xfrm>
            <a:off x="718751" y="5029200"/>
            <a:ext cx="7620000" cy="1200329"/>
          </a:xfrm>
          <a:prstGeom prst="rect">
            <a:avLst/>
          </a:prstGeom>
        </p:spPr>
        <p:txBody>
          <a:bodyPr wrap="square">
            <a:spAutoFit/>
          </a:bodyPr>
          <a:lstStyle/>
          <a:p>
            <a:r>
              <a:rPr lang="en-US" sz="2400" u="sng" dirty="0">
                <a:hlinkClick r:id="rId3"/>
              </a:rPr>
              <a:t>http://preview.channel4learning.com/espresso/clipbank/servlet/link?macro=setresource&amp;template=vid&amp;resourceID=2676</a:t>
            </a:r>
            <a:endParaRPr lang="en-US" sz="2400" dirty="0"/>
          </a:p>
        </p:txBody>
      </p:sp>
      <p:pic>
        <p:nvPicPr>
          <p:cNvPr id="5" name="Picture 4">
            <a:hlinkClick r:id="rId3"/>
          </p:cNvPr>
          <p:cNvPicPr/>
          <p:nvPr/>
        </p:nvPicPr>
        <p:blipFill rotWithShape="1">
          <a:blip r:embed="rId4" cstate="print"/>
          <a:srcRect l="1108" t="8972" r="1970" b="5033"/>
          <a:stretch/>
        </p:blipFill>
        <p:spPr bwMode="auto">
          <a:xfrm>
            <a:off x="1650296" y="1676400"/>
            <a:ext cx="5756910" cy="28727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87381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Activity</a:t>
            </a:r>
            <a:endParaRPr lang="en-US" dirty="0">
              <a:solidFill>
                <a:srgbClr val="C00000"/>
              </a:solidFill>
            </a:endParaRPr>
          </a:p>
        </p:txBody>
      </p:sp>
      <p:sp>
        <p:nvSpPr>
          <p:cNvPr id="3" name="Content Placeholder 2"/>
          <p:cNvSpPr>
            <a:spLocks noGrp="1"/>
          </p:cNvSpPr>
          <p:nvPr>
            <p:ph idx="1"/>
          </p:nvPr>
        </p:nvSpPr>
        <p:spPr/>
        <p:txBody>
          <a:bodyPr/>
          <a:lstStyle/>
          <a:p>
            <a:pPr marL="0" indent="0">
              <a:buNone/>
            </a:pPr>
            <a:r>
              <a:rPr lang="en-US" dirty="0" smtClean="0"/>
              <a:t>Work with your team-building group. </a:t>
            </a:r>
          </a:p>
          <a:p>
            <a:pPr marL="0" indent="0">
              <a:buNone/>
            </a:pPr>
            <a:r>
              <a:rPr lang="en-US" dirty="0" smtClean="0"/>
              <a:t>Each person in the group needs:</a:t>
            </a:r>
          </a:p>
          <a:p>
            <a:r>
              <a:rPr lang="en-US" dirty="0" smtClean="0"/>
              <a:t>Rectangular prism (clay)</a:t>
            </a:r>
          </a:p>
          <a:p>
            <a:r>
              <a:rPr lang="en-US" dirty="0" smtClean="0"/>
              <a:t>Plastic knife</a:t>
            </a:r>
          </a:p>
          <a:p>
            <a:r>
              <a:rPr lang="en-US" dirty="0"/>
              <a:t>P</a:t>
            </a:r>
            <a:r>
              <a:rPr lang="en-US" dirty="0" smtClean="0"/>
              <a:t>iece of dental floss </a:t>
            </a:r>
          </a:p>
          <a:p>
            <a:r>
              <a:rPr lang="en-US" dirty="0" smtClean="0"/>
              <a:t>2 sheets of plain paper</a:t>
            </a:r>
          </a:p>
          <a:p>
            <a:r>
              <a:rPr lang="en-US" dirty="0" smtClean="0"/>
              <a:t>Activity sheet</a:t>
            </a:r>
          </a:p>
          <a:p>
            <a:endParaRPr lang="en-US" dirty="0"/>
          </a:p>
        </p:txBody>
      </p:sp>
    </p:spTree>
    <p:extLst>
      <p:ext uri="{BB962C8B-B14F-4D97-AF65-F5344CB8AC3E}">
        <p14:creationId xmlns:p14="http://schemas.microsoft.com/office/powerpoint/2010/main" val="4257762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Activity</a:t>
            </a:r>
            <a:endParaRPr lang="en-US" dirty="0">
              <a:solidFill>
                <a:srgbClr val="C00000"/>
              </a:solidFill>
            </a:endParaRPr>
          </a:p>
        </p:txBody>
      </p:sp>
      <p:sp>
        <p:nvSpPr>
          <p:cNvPr id="3" name="Content Placeholder 2"/>
          <p:cNvSpPr>
            <a:spLocks noGrp="1"/>
          </p:cNvSpPr>
          <p:nvPr>
            <p:ph idx="1"/>
          </p:nvPr>
        </p:nvSpPr>
        <p:spPr/>
        <p:txBody>
          <a:bodyPr>
            <a:normAutofit fontScale="92500"/>
          </a:bodyPr>
          <a:lstStyle/>
          <a:p>
            <a:pPr marL="0" indent="0">
              <a:buNone/>
            </a:pPr>
            <a:r>
              <a:rPr lang="en-US" dirty="0" smtClean="0"/>
              <a:t>Complete activity sheet (#1 -  7</a:t>
            </a:r>
            <a:r>
              <a:rPr lang="en-US" dirty="0" smtClean="0"/>
              <a:t>) with your group.</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r>
              <a:rPr lang="en-US" dirty="0" smtClean="0"/>
              <a:t>Discussion</a:t>
            </a:r>
            <a:endParaRPr lang="en-US" dirty="0" smtClean="0"/>
          </a:p>
          <a:p>
            <a:pPr marL="0" indent="0">
              <a:buNone/>
            </a:pPr>
            <a:endParaRPr lang="en-US" dirty="0"/>
          </a:p>
        </p:txBody>
      </p:sp>
    </p:spTree>
    <p:extLst>
      <p:ext uri="{BB962C8B-B14F-4D97-AF65-F5344CB8AC3E}">
        <p14:creationId xmlns:p14="http://schemas.microsoft.com/office/powerpoint/2010/main" val="797717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Icebreaker:  Dots Activity</a:t>
            </a:r>
            <a:endParaRPr lang="en-US" dirty="0"/>
          </a:p>
        </p:txBody>
      </p:sp>
      <p:sp>
        <p:nvSpPr>
          <p:cNvPr id="3" name="Content Placeholder 2"/>
          <p:cNvSpPr>
            <a:spLocks noGrp="1"/>
          </p:cNvSpPr>
          <p:nvPr>
            <p:ph idx="1"/>
          </p:nvPr>
        </p:nvSpPr>
        <p:spPr/>
        <p:txBody>
          <a:bodyPr>
            <a:normAutofit/>
          </a:bodyPr>
          <a:lstStyle/>
          <a:p>
            <a:pPr>
              <a:buNone/>
            </a:pPr>
            <a:r>
              <a:rPr lang="en-US" dirty="0" smtClean="0">
                <a:solidFill>
                  <a:srgbClr val="C00000"/>
                </a:solidFill>
              </a:rPr>
              <a:t>5 groups:  </a:t>
            </a:r>
          </a:p>
          <a:p>
            <a:r>
              <a:rPr lang="en-US" dirty="0" smtClean="0"/>
              <a:t>Hearts (Red back)</a:t>
            </a:r>
          </a:p>
          <a:p>
            <a:r>
              <a:rPr lang="en-US" dirty="0" smtClean="0"/>
              <a:t>Diamonds </a:t>
            </a:r>
            <a:r>
              <a:rPr lang="en-US" dirty="0"/>
              <a:t>(Red back</a:t>
            </a:r>
            <a:r>
              <a:rPr lang="en-US" dirty="0" smtClean="0"/>
              <a:t>)</a:t>
            </a:r>
          </a:p>
          <a:p>
            <a:r>
              <a:rPr lang="en-US" dirty="0" smtClean="0"/>
              <a:t>Clubs </a:t>
            </a:r>
            <a:r>
              <a:rPr lang="en-US" dirty="0"/>
              <a:t>(Red back)</a:t>
            </a:r>
          </a:p>
          <a:p>
            <a:r>
              <a:rPr lang="en-US" dirty="0" smtClean="0"/>
              <a:t>Spades </a:t>
            </a:r>
            <a:r>
              <a:rPr lang="en-US" dirty="0"/>
              <a:t>(Red back)</a:t>
            </a:r>
          </a:p>
          <a:p>
            <a:r>
              <a:rPr lang="en-US" dirty="0" smtClean="0"/>
              <a:t>Hearts (Blue back)</a:t>
            </a:r>
          </a:p>
          <a:p>
            <a:pPr>
              <a:buNone/>
            </a:pPr>
            <a:endParaRPr lang="en-US" dirty="0"/>
          </a:p>
          <a:p>
            <a:pPr>
              <a:buNone/>
            </a:pPr>
            <a:r>
              <a:rPr lang="en-US" sz="2000" dirty="0" smtClean="0"/>
              <a:t>Each group must have at least four people</a:t>
            </a:r>
          </a:p>
          <a:p>
            <a:pPr>
              <a:buNone/>
            </a:pP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Activity</a:t>
            </a:r>
            <a:endParaRPr lang="en-US" dirty="0">
              <a:solidFill>
                <a:srgbClr val="C00000"/>
              </a:solidFill>
            </a:endParaRPr>
          </a:p>
        </p:txBody>
      </p:sp>
      <p:sp>
        <p:nvSpPr>
          <p:cNvPr id="3" name="Content Placeholder 2"/>
          <p:cNvSpPr>
            <a:spLocks noGrp="1"/>
          </p:cNvSpPr>
          <p:nvPr>
            <p:ph idx="1"/>
          </p:nvPr>
        </p:nvSpPr>
        <p:spPr/>
        <p:txBody>
          <a:bodyPr/>
          <a:lstStyle/>
          <a:p>
            <a:pPr marL="0" indent="0">
              <a:buNone/>
            </a:pPr>
            <a:r>
              <a:rPr lang="en-US" dirty="0" smtClean="0">
                <a:solidFill>
                  <a:srgbClr val="66FF99"/>
                </a:solidFill>
              </a:rPr>
              <a:t>Groups by Cards:  Kings, Queens, Jacks, 10s, others</a:t>
            </a:r>
            <a:endParaRPr lang="en-US" dirty="0">
              <a:solidFill>
                <a:srgbClr val="66FF99"/>
              </a:solidFill>
            </a:endParaRPr>
          </a:p>
          <a:p>
            <a:pPr marL="0" indent="0">
              <a:buNone/>
            </a:pPr>
            <a:endParaRPr lang="en-US" dirty="0" smtClean="0"/>
          </a:p>
          <a:p>
            <a:pPr marL="0" indent="0">
              <a:buNone/>
            </a:pPr>
            <a:r>
              <a:rPr lang="en-US" dirty="0" smtClean="0"/>
              <a:t>8</a:t>
            </a:r>
            <a:r>
              <a:rPr lang="en-US" dirty="0" smtClean="0"/>
              <a:t>.  Compare </a:t>
            </a:r>
            <a:r>
              <a:rPr lang="en-US" dirty="0"/>
              <a:t>and contrast your group’s triangles to other group’s triangles.  Are the cross-sections the same?  Are different types of triangles created?  How would you classify these triangles by their angles </a:t>
            </a:r>
            <a:r>
              <a:rPr lang="en-US" dirty="0" smtClean="0"/>
              <a:t>and their </a:t>
            </a:r>
            <a:r>
              <a:rPr lang="en-US" dirty="0"/>
              <a:t>sides? </a:t>
            </a:r>
            <a:endParaRPr lang="en-US" dirty="0" smtClean="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88939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Activity</a:t>
            </a:r>
            <a:endParaRPr lang="en-US" dirty="0">
              <a:solidFill>
                <a:srgbClr val="C00000"/>
              </a:solidFill>
            </a:endParaRPr>
          </a:p>
        </p:txBody>
      </p:sp>
      <p:sp>
        <p:nvSpPr>
          <p:cNvPr id="3" name="Content Placeholder 2"/>
          <p:cNvSpPr>
            <a:spLocks noGrp="1"/>
          </p:cNvSpPr>
          <p:nvPr>
            <p:ph idx="1"/>
          </p:nvPr>
        </p:nvSpPr>
        <p:spPr>
          <a:xfrm>
            <a:off x="304800" y="1447800"/>
            <a:ext cx="8382000" cy="4525963"/>
          </a:xfrm>
        </p:spPr>
        <p:txBody>
          <a:bodyPr>
            <a:normAutofit/>
          </a:bodyPr>
          <a:lstStyle/>
          <a:p>
            <a:pPr marL="0" indent="0">
              <a:buNone/>
            </a:pPr>
            <a:r>
              <a:rPr lang="en-US" dirty="0" smtClean="0">
                <a:solidFill>
                  <a:srgbClr val="66FF99"/>
                </a:solidFill>
              </a:rPr>
              <a:t>Go back to your team-building group to do #9-10</a:t>
            </a:r>
            <a:endParaRPr lang="en-US" dirty="0">
              <a:solidFill>
                <a:srgbClr val="66FF99"/>
              </a:solidFill>
            </a:endParaRPr>
          </a:p>
          <a:p>
            <a:pPr marL="0" indent="0">
              <a:buNone/>
            </a:pPr>
            <a:endParaRPr lang="en-US" dirty="0"/>
          </a:p>
          <a:p>
            <a:pPr marL="514350" indent="-514350">
              <a:buAutoNum type="arabicPeriod" startAt="9"/>
            </a:pPr>
            <a:r>
              <a:rPr lang="en-US" dirty="0" smtClean="0"/>
              <a:t>Create </a:t>
            </a:r>
            <a:r>
              <a:rPr lang="en-US" dirty="0"/>
              <a:t>other cross-sections.  Can you make a parallelogram?  pentagon?  hexagon? octagon?  List the shapes you made and explain your steps in creating them. </a:t>
            </a:r>
            <a:endParaRPr lang="en-US" dirty="0" smtClean="0"/>
          </a:p>
          <a:p>
            <a:pPr marL="514350" indent="-514350">
              <a:buFont typeface="Arial" pitchFamily="34" charset="0"/>
              <a:buAutoNum type="arabicPeriod" startAt="9"/>
            </a:pPr>
            <a:r>
              <a:rPr lang="en-US" dirty="0" smtClean="0"/>
              <a:t> </a:t>
            </a:r>
            <a:r>
              <a:rPr lang="en-US" dirty="0"/>
              <a:t>Name at least one shape you cannot make, explain why it can’t be done.</a:t>
            </a:r>
          </a:p>
          <a:p>
            <a:pPr marL="514350" indent="-514350">
              <a:buAutoNum type="arabicPeriod" startAt="9"/>
            </a:pPr>
            <a:endParaRPr lang="en-US" dirty="0" smtClean="0"/>
          </a:p>
        </p:txBody>
      </p:sp>
    </p:spTree>
    <p:extLst>
      <p:ext uri="{BB962C8B-B14F-4D97-AF65-F5344CB8AC3E}">
        <p14:creationId xmlns:p14="http://schemas.microsoft.com/office/powerpoint/2010/main" val="21509781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Activity</a:t>
            </a:r>
            <a:endParaRPr lang="en-US"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en-US" dirty="0" smtClean="0">
                <a:solidFill>
                  <a:srgbClr val="66FF99"/>
                </a:solidFill>
              </a:rPr>
              <a:t>Appointment Buddies to review answers to 9 and 10.</a:t>
            </a:r>
            <a:endParaRPr lang="en-US" dirty="0">
              <a:solidFill>
                <a:srgbClr val="66FF99"/>
              </a:solidFill>
            </a:endParaRPr>
          </a:p>
          <a:p>
            <a:pPr marL="0" indent="0">
              <a:buNone/>
            </a:pPr>
            <a:endParaRPr lang="en-US" dirty="0">
              <a:effectLst/>
            </a:endParaRPr>
          </a:p>
        </p:txBody>
      </p:sp>
    </p:spTree>
    <p:extLst>
      <p:ext uri="{BB962C8B-B14F-4D97-AF65-F5344CB8AC3E}">
        <p14:creationId xmlns:p14="http://schemas.microsoft.com/office/powerpoint/2010/main" val="5045563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Extended Group Activity</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smtClean="0"/>
              <a:t>Each group </a:t>
            </a:r>
            <a:r>
              <a:rPr lang="en-US" dirty="0" smtClean="0"/>
              <a:t>needs:  4 </a:t>
            </a:r>
            <a:r>
              <a:rPr lang="en-US" dirty="0" smtClean="0"/>
              <a:t>different </a:t>
            </a:r>
            <a:r>
              <a:rPr lang="en-US" dirty="0" smtClean="0"/>
              <a:t>shapes, a bag of Play-</a:t>
            </a:r>
            <a:r>
              <a:rPr lang="en-US" dirty="0" err="1" smtClean="0"/>
              <a:t>Doh</a:t>
            </a:r>
            <a:r>
              <a:rPr lang="en-US" dirty="0" smtClean="0"/>
              <a:t>, and 4 sheets of paper</a:t>
            </a:r>
            <a:endParaRPr lang="en-US" dirty="0" smtClean="0"/>
          </a:p>
          <a:p>
            <a:r>
              <a:rPr lang="en-US" dirty="0" smtClean="0"/>
              <a:t>Create as many cross sections as you can and write them on a piece of paper (1 paper per shape)</a:t>
            </a:r>
          </a:p>
          <a:p>
            <a:r>
              <a:rPr lang="en-US" dirty="0" smtClean="0"/>
              <a:t>Be prepared to explain </a:t>
            </a:r>
            <a:r>
              <a:rPr lang="en-US" dirty="0"/>
              <a:t>your steps in creating </a:t>
            </a:r>
            <a:r>
              <a:rPr lang="en-US" dirty="0" smtClean="0"/>
              <a:t>the shapes.  </a:t>
            </a:r>
          </a:p>
          <a:p>
            <a:r>
              <a:rPr lang="en-US" dirty="0" smtClean="0"/>
              <a:t>Tape your paper under the headings posted about the </a:t>
            </a:r>
            <a:r>
              <a:rPr lang="en-US" dirty="0" smtClean="0"/>
              <a:t>room.</a:t>
            </a:r>
            <a:endParaRPr lang="en-US" dirty="0" smtClean="0"/>
          </a:p>
          <a:p>
            <a:pPr marL="0" indent="0">
              <a:buNone/>
            </a:pPr>
            <a:endParaRPr lang="en-US" dirty="0"/>
          </a:p>
        </p:txBody>
      </p:sp>
    </p:spTree>
    <p:extLst>
      <p:ext uri="{BB962C8B-B14F-4D97-AF65-F5344CB8AC3E}">
        <p14:creationId xmlns:p14="http://schemas.microsoft.com/office/powerpoint/2010/main" val="25378733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Activity</a:t>
            </a:r>
            <a:endParaRPr lang="en-US"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en-US" dirty="0" smtClean="0">
                <a:solidFill>
                  <a:srgbClr val="66FF99"/>
                </a:solidFill>
              </a:rPr>
              <a:t>Gallery </a:t>
            </a:r>
            <a:r>
              <a:rPr lang="en-US" dirty="0" smtClean="0">
                <a:solidFill>
                  <a:srgbClr val="66FF99"/>
                </a:solidFill>
              </a:rPr>
              <a:t>walk </a:t>
            </a:r>
          </a:p>
          <a:p>
            <a:pPr marL="0" indent="0">
              <a:buNone/>
            </a:pPr>
            <a:r>
              <a:rPr lang="en-US" dirty="0" smtClean="0">
                <a:solidFill>
                  <a:srgbClr val="66FF99"/>
                </a:solidFill>
              </a:rPr>
              <a:t>Write comments on the paper if you have questions or have anything to add.</a:t>
            </a:r>
            <a:endParaRPr lang="en-US" dirty="0">
              <a:solidFill>
                <a:srgbClr val="66FF99"/>
              </a:solidFill>
            </a:endParaRPr>
          </a:p>
        </p:txBody>
      </p:sp>
    </p:spTree>
    <p:extLst>
      <p:ext uri="{BB962C8B-B14F-4D97-AF65-F5344CB8AC3E}">
        <p14:creationId xmlns:p14="http://schemas.microsoft.com/office/powerpoint/2010/main" val="1745523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Virtual Activity</a:t>
            </a:r>
            <a:endParaRPr lang="en-US" dirty="0">
              <a:solidFill>
                <a:srgbClr val="C00000"/>
              </a:solidFill>
            </a:endParaRPr>
          </a:p>
        </p:txBody>
      </p:sp>
      <p:pic>
        <p:nvPicPr>
          <p:cNvPr id="1026" name="Picture 2">
            <a:hlinkClick r:id="rId3"/>
          </p:cNvPr>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l="22338" t="8744" r="40998" b="23529"/>
          <a:stretch/>
        </p:blipFill>
        <p:spPr bwMode="auto">
          <a:xfrm>
            <a:off x="2642801" y="1217061"/>
            <a:ext cx="4086998" cy="4246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544595" y="5791200"/>
            <a:ext cx="6934200" cy="923330"/>
          </a:xfrm>
          <a:prstGeom prst="rect">
            <a:avLst/>
          </a:prstGeom>
        </p:spPr>
        <p:txBody>
          <a:bodyPr wrap="square">
            <a:spAutoFit/>
          </a:bodyPr>
          <a:lstStyle/>
          <a:p>
            <a:r>
              <a:rPr lang="en-US" dirty="0">
                <a:hlinkClick r:id="rId3"/>
              </a:rPr>
              <a:t>http://</a:t>
            </a:r>
            <a:r>
              <a:rPr lang="en-US" dirty="0" smtClean="0">
                <a:hlinkClick r:id="rId3"/>
              </a:rPr>
              <a:t>nlvm.usu.edu/en/nav/frames_asid_126_g_3_t_3.html?open=instructions&amp;from=category_g_3_t_3.html</a:t>
            </a:r>
            <a:endParaRPr lang="en-US" dirty="0" smtClean="0"/>
          </a:p>
          <a:p>
            <a:endParaRPr lang="en-US" dirty="0"/>
          </a:p>
        </p:txBody>
      </p:sp>
    </p:spTree>
    <p:extLst>
      <p:ext uri="{BB962C8B-B14F-4D97-AF65-F5344CB8AC3E}">
        <p14:creationId xmlns:p14="http://schemas.microsoft.com/office/powerpoint/2010/main" val="1115356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Virtual Activity</a:t>
            </a:r>
            <a:endParaRPr lang="en-US" dirty="0">
              <a:solidFill>
                <a:srgbClr val="C00000"/>
              </a:solidFill>
            </a:endParaRPr>
          </a:p>
        </p:txBody>
      </p:sp>
      <p:pic>
        <p:nvPicPr>
          <p:cNvPr id="3074" name="Picture 2">
            <a:hlinkClick r:id="rId3"/>
          </p:cNvPr>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t="9146" r="44472" b="3488"/>
          <a:stretch/>
        </p:blipFill>
        <p:spPr bwMode="auto">
          <a:xfrm>
            <a:off x="2286000" y="1295400"/>
            <a:ext cx="4467921" cy="3954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371600" y="5486400"/>
            <a:ext cx="6629400" cy="646331"/>
          </a:xfrm>
          <a:prstGeom prst="rect">
            <a:avLst/>
          </a:prstGeom>
        </p:spPr>
        <p:txBody>
          <a:bodyPr wrap="square">
            <a:spAutoFit/>
          </a:bodyPr>
          <a:lstStyle/>
          <a:p>
            <a:r>
              <a:rPr lang="en-US" dirty="0">
                <a:hlinkClick r:id="rId3"/>
              </a:rPr>
              <a:t>http://www.learner.org/courses/learningmath/geometry/session9/part_c/index.html</a:t>
            </a:r>
            <a:endParaRPr lang="en-US" dirty="0"/>
          </a:p>
        </p:txBody>
      </p:sp>
    </p:spTree>
    <p:extLst>
      <p:ext uri="{BB962C8B-B14F-4D97-AF65-F5344CB8AC3E}">
        <p14:creationId xmlns:p14="http://schemas.microsoft.com/office/powerpoint/2010/main" val="14776864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dirty="0" smtClean="0">
                <a:solidFill>
                  <a:srgbClr val="C00000"/>
                </a:solidFill>
              </a:rPr>
              <a:t>More Applets!</a:t>
            </a:r>
            <a:r>
              <a:rPr lang="en-US" sz="3200" dirty="0" smtClean="0">
                <a:solidFill>
                  <a:srgbClr val="C00000"/>
                </a:solidFill>
              </a:rPr>
              <a:t/>
            </a:r>
            <a:br>
              <a:rPr lang="en-US" sz="3200" dirty="0" smtClean="0">
                <a:solidFill>
                  <a:srgbClr val="C00000"/>
                </a:solidFill>
              </a:rPr>
            </a:br>
            <a:endParaRPr lang="en-US" sz="2000" dirty="0">
              <a:solidFill>
                <a:srgbClr val="C00000"/>
              </a:solidFill>
            </a:endParaRPr>
          </a:p>
        </p:txBody>
      </p:sp>
      <p:sp>
        <p:nvSpPr>
          <p:cNvPr id="12" name="Content Placeholder 2"/>
          <p:cNvSpPr txBox="1">
            <a:spLocks/>
          </p:cNvSpPr>
          <p:nvPr/>
        </p:nvSpPr>
        <p:spPr>
          <a:xfrm>
            <a:off x="609600" y="1447800"/>
            <a:ext cx="8229600" cy="5029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ubtitle 2"/>
          <p:cNvSpPr txBox="1">
            <a:spLocks/>
          </p:cNvSpPr>
          <p:nvPr/>
        </p:nvSpPr>
        <p:spPr>
          <a:xfrm>
            <a:off x="381000" y="1752599"/>
            <a:ext cx="6096000" cy="37791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solidFill>
                <a:srgbClr val="66FF99"/>
              </a:solidFill>
            </a:endParaRPr>
          </a:p>
        </p:txBody>
      </p:sp>
      <p:sp>
        <p:nvSpPr>
          <p:cNvPr id="3" name="Rectangle 2"/>
          <p:cNvSpPr/>
          <p:nvPr/>
        </p:nvSpPr>
        <p:spPr>
          <a:xfrm>
            <a:off x="1355124" y="6107668"/>
            <a:ext cx="6400800" cy="646331"/>
          </a:xfrm>
          <a:prstGeom prst="rect">
            <a:avLst/>
          </a:prstGeom>
        </p:spPr>
        <p:txBody>
          <a:bodyPr wrap="square">
            <a:spAutoFit/>
          </a:bodyPr>
          <a:lstStyle/>
          <a:p>
            <a:r>
              <a:rPr lang="en-US" dirty="0" smtClean="0"/>
              <a:t>Click on image to link to site:</a:t>
            </a:r>
          </a:p>
          <a:p>
            <a:r>
              <a:rPr lang="en-US" dirty="0" smtClean="0"/>
              <a:t>http</a:t>
            </a:r>
            <a:r>
              <a:rPr lang="en-US" dirty="0"/>
              <a:t>://www.shodor.org/interactivate/activities/CrossSectionFlyer/</a:t>
            </a:r>
          </a:p>
        </p:txBody>
      </p:sp>
      <p:pic>
        <p:nvPicPr>
          <p:cNvPr id="1026" name="Picture 2">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333" t="19376" r="30396" b="6402"/>
          <a:stretch/>
        </p:blipFill>
        <p:spPr bwMode="auto">
          <a:xfrm>
            <a:off x="2287029" y="1529327"/>
            <a:ext cx="4536989" cy="3924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99571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C00000"/>
                </a:solidFill>
                <a:effectLst/>
                <a:uLnTx/>
                <a:uFillTx/>
                <a:latin typeface="+mj-lt"/>
                <a:ea typeface="+mj-ea"/>
                <a:cs typeface="+mj-cs"/>
              </a:rPr>
              <a:t>Assessment</a:t>
            </a:r>
            <a:endParaRPr kumimoji="0" lang="en-US" sz="27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Rectangle 2"/>
          <p:cNvSpPr/>
          <p:nvPr/>
        </p:nvSpPr>
        <p:spPr>
          <a:xfrm>
            <a:off x="483919" y="1067137"/>
            <a:ext cx="8229600" cy="2339102"/>
          </a:xfrm>
          <a:prstGeom prst="rect">
            <a:avLst/>
          </a:prstGeom>
        </p:spPr>
        <p:txBody>
          <a:bodyPr wrap="square">
            <a:spAutoFit/>
          </a:bodyPr>
          <a:lstStyle/>
          <a:p>
            <a:r>
              <a:rPr lang="en-US" sz="3200" b="1" dirty="0"/>
              <a:t>Sketch three different cross-sections of a plane intersecting a right </a:t>
            </a:r>
            <a:r>
              <a:rPr lang="en-US" sz="3200" b="1" dirty="0" smtClean="0"/>
              <a:t>circular cone</a:t>
            </a:r>
            <a:r>
              <a:rPr lang="en-US" sz="3200" b="1" dirty="0"/>
              <a:t>.  Identify each cross-section and describe how it was created</a:t>
            </a:r>
            <a:r>
              <a:rPr lang="en-US" sz="3200" b="1" dirty="0" smtClean="0"/>
              <a:t>.</a:t>
            </a:r>
          </a:p>
          <a:p>
            <a:endParaRPr lang="en-US" dirty="0"/>
          </a:p>
        </p:txBody>
      </p:sp>
      <p:pic>
        <p:nvPicPr>
          <p:cNvPr id="4" name="Picture 2" descr="Right Circular Co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4225" y="3429000"/>
            <a:ext cx="24955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9644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C00000"/>
                </a:solidFill>
                <a:effectLst/>
                <a:uLnTx/>
                <a:uFillTx/>
                <a:latin typeface="+mj-lt"/>
                <a:ea typeface="+mj-ea"/>
                <a:cs typeface="+mj-cs"/>
              </a:rPr>
              <a:t>CPALMS Assessment</a:t>
            </a:r>
            <a:endParaRPr kumimoji="0" lang="en-US" sz="2700" b="0" i="0" u="none" strike="noStrike" kern="1200" cap="none" spc="0" normalizeH="0" baseline="0" noProof="0" dirty="0">
              <a:ln>
                <a:noFill/>
              </a:ln>
              <a:solidFill>
                <a:schemeClr val="tx1"/>
              </a:solidFill>
              <a:effectLst/>
              <a:uLnTx/>
              <a:uFillTx/>
              <a:latin typeface="+mj-lt"/>
              <a:ea typeface="+mj-ea"/>
              <a:cs typeface="+mj-cs"/>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81" t="18062" r="52419" b="8160"/>
          <a:stretch/>
        </p:blipFill>
        <p:spPr bwMode="auto">
          <a:xfrm>
            <a:off x="1949985" y="1143000"/>
            <a:ext cx="5244029"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2490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Icebreaker:  Dots Activity</a:t>
            </a:r>
            <a:endParaRPr lang="en-US" dirty="0"/>
          </a:p>
        </p:txBody>
      </p:sp>
      <p:sp>
        <p:nvSpPr>
          <p:cNvPr id="3" name="Content Placeholder 2"/>
          <p:cNvSpPr>
            <a:spLocks noGrp="1"/>
          </p:cNvSpPr>
          <p:nvPr>
            <p:ph idx="1"/>
          </p:nvPr>
        </p:nvSpPr>
        <p:spPr/>
        <p:txBody>
          <a:bodyPr/>
          <a:lstStyle/>
          <a:p>
            <a:pPr>
              <a:buNone/>
            </a:pPr>
            <a:r>
              <a:rPr lang="en-US" dirty="0" smtClean="0"/>
              <a:t>Behind each partition is a structure made of </a:t>
            </a:r>
          </a:p>
          <a:p>
            <a:pPr>
              <a:buNone/>
            </a:pPr>
            <a:r>
              <a:rPr lang="en-US" dirty="0" smtClean="0"/>
              <a:t>Dots and colored toothpicks.</a:t>
            </a:r>
          </a:p>
          <a:p>
            <a:pPr>
              <a:buNone/>
            </a:pPr>
            <a:endParaRPr lang="en-US" dirty="0" smtClean="0"/>
          </a:p>
          <a:p>
            <a:pPr>
              <a:buNone/>
            </a:pPr>
            <a:r>
              <a:rPr lang="en-US" dirty="0" smtClean="0"/>
              <a:t>Goal:  To re-construct  the structure with your </a:t>
            </a:r>
          </a:p>
          <a:p>
            <a:pPr>
              <a:buNone/>
            </a:pPr>
            <a:r>
              <a:rPr lang="en-US" dirty="0" smtClean="0"/>
              <a:t>team within the given guidelines.  Colors count!</a:t>
            </a:r>
          </a:p>
          <a:p>
            <a:pPr>
              <a:buNone/>
            </a:pPr>
            <a:endParaRPr lang="en-US" dirty="0" smtClean="0"/>
          </a:p>
          <a:p>
            <a:pPr>
              <a:buNone/>
            </a:pPr>
            <a:endParaRPr lang="en-US" dirty="0"/>
          </a:p>
        </p:txBody>
      </p:sp>
    </p:spTree>
    <p:extLst>
      <p:ext uri="{BB962C8B-B14F-4D97-AF65-F5344CB8AC3E}">
        <p14:creationId xmlns:p14="http://schemas.microsoft.com/office/powerpoint/2010/main" val="15993296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609600" y="381000"/>
            <a:ext cx="8229600" cy="1447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609600" y="4648200"/>
            <a:ext cx="8229600" cy="1828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000" b="0" i="0" u="none" strike="noStrike" kern="1200" cap="none" spc="0" normalizeH="0" noProof="0" dirty="0" smtClean="0">
              <a:ln>
                <a:noFill/>
              </a:ln>
              <a:solidFill>
                <a:srgbClr val="FFFF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Content Placeholder 2"/>
          <p:cNvSpPr txBox="1">
            <a:spLocks/>
          </p:cNvSpPr>
          <p:nvPr/>
        </p:nvSpPr>
        <p:spPr>
          <a:xfrm>
            <a:off x="457200" y="2286000"/>
            <a:ext cx="8229600" cy="11811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800" dirty="0" smtClean="0">
              <a:solidFill>
                <a:srgbClr val="FFFF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612158582"/>
              </p:ext>
            </p:extLst>
          </p:nvPr>
        </p:nvGraphicFramePr>
        <p:xfrm>
          <a:off x="335973" y="2894500"/>
          <a:ext cx="8229600" cy="1617186"/>
        </p:xfrm>
        <a:graphic>
          <a:graphicData uri="http://schemas.openxmlformats.org/drawingml/2006/table">
            <a:tbl>
              <a:tblPr firstRow="1" firstCol="1" bandRow="1">
                <a:tableStyleId>{5C22544A-7EE6-4342-B048-85BDC9FD1C3A}</a:tableStyleId>
              </a:tblPr>
              <a:tblGrid>
                <a:gridCol w="1905000"/>
                <a:gridCol w="6324600"/>
              </a:tblGrid>
              <a:tr h="1617186">
                <a:tc>
                  <a:txBody>
                    <a:bodyPr/>
                    <a:lstStyle/>
                    <a:p>
                      <a:pPr marL="0" marR="0">
                        <a:spcBef>
                          <a:spcPts val="0"/>
                        </a:spcBef>
                        <a:spcAft>
                          <a:spcPts val="0"/>
                        </a:spcAft>
                      </a:pPr>
                      <a:r>
                        <a:rPr lang="en-US" sz="2400" u="sng" dirty="0" smtClean="0">
                          <a:effectLst/>
                          <a:hlinkClick r:id="rId3"/>
                        </a:rPr>
                        <a:t>MAFS.7.G.1.3</a:t>
                      </a:r>
                      <a:r>
                        <a:rPr lang="en-US" sz="2400" u="sng" dirty="0">
                          <a:effectLst/>
                          <a:hlinkClick r:id="rId3"/>
                        </a:rPr>
                        <a:t>:</a:t>
                      </a:r>
                      <a:endParaRPr lang="en-US" sz="2400" dirty="0">
                        <a:effectLst/>
                        <a:latin typeface="Times New Roman"/>
                        <a:ea typeface="Times New Roman"/>
                      </a:endParaRPr>
                    </a:p>
                  </a:txBody>
                  <a:tcPr marL="9525" marR="9525" marT="9525" marB="9525" anchor="ctr"/>
                </a:tc>
                <a:tc>
                  <a:txBody>
                    <a:bodyPr/>
                    <a:lstStyle/>
                    <a:p>
                      <a:pPr marL="0" marR="0">
                        <a:spcBef>
                          <a:spcPts val="0"/>
                        </a:spcBef>
                        <a:spcAft>
                          <a:spcPts val="0"/>
                        </a:spcAft>
                      </a:pPr>
                      <a:r>
                        <a:rPr lang="en-US" sz="2400" dirty="0">
                          <a:effectLst/>
                        </a:rPr>
                        <a:t>Describe the two-dimensional figures that result from slicing three-dimensional figures, as in plane sections of right rectangular prisms and right rectangular pyramids.</a:t>
                      </a:r>
                      <a:endParaRPr lang="en-US" sz="2400" dirty="0">
                        <a:effectLst/>
                        <a:latin typeface="Times New Roman"/>
                        <a:ea typeface="Times New Roman"/>
                      </a:endParaRPr>
                    </a:p>
                  </a:txBody>
                  <a:tcPr marL="9525" marR="9525" marT="9525" marB="9525"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208382411"/>
              </p:ext>
            </p:extLst>
          </p:nvPr>
        </p:nvGraphicFramePr>
        <p:xfrm>
          <a:off x="366584" y="4821555"/>
          <a:ext cx="8410832" cy="1482090"/>
        </p:xfrm>
        <a:graphic>
          <a:graphicData uri="http://schemas.openxmlformats.org/drawingml/2006/table">
            <a:tbl>
              <a:tblPr firstRow="1" firstCol="1" bandRow="1">
                <a:tableStyleId>{5C22544A-7EE6-4342-B048-85BDC9FD1C3A}</a:tableStyleId>
              </a:tblPr>
              <a:tblGrid>
                <a:gridCol w="1831428"/>
                <a:gridCol w="6579404"/>
              </a:tblGrid>
              <a:tr h="1447800">
                <a:tc>
                  <a:txBody>
                    <a:bodyPr/>
                    <a:lstStyle/>
                    <a:p>
                      <a:pPr marL="0" marR="0">
                        <a:spcBef>
                          <a:spcPts val="0"/>
                        </a:spcBef>
                        <a:spcAft>
                          <a:spcPts val="0"/>
                        </a:spcAft>
                      </a:pPr>
                      <a:r>
                        <a:rPr lang="en-US" sz="2400" u="sng" dirty="0" smtClean="0">
                          <a:effectLst/>
                          <a:hlinkClick r:id="rId4"/>
                        </a:rPr>
                        <a:t>MAFS.912.G-GMD.2.4</a:t>
                      </a:r>
                      <a:r>
                        <a:rPr lang="en-US" sz="2400" u="sng" dirty="0">
                          <a:effectLst/>
                          <a:hlinkClick r:id="rId4"/>
                        </a:rPr>
                        <a:t>:</a:t>
                      </a:r>
                      <a:endParaRPr lang="en-US" sz="2400" dirty="0">
                        <a:effectLst/>
                        <a:latin typeface="Times New Roman"/>
                        <a:ea typeface="Times New Roman"/>
                      </a:endParaRPr>
                    </a:p>
                  </a:txBody>
                  <a:tcPr marL="9525" marR="9525" marT="9525" marB="9525" anchor="ctr"/>
                </a:tc>
                <a:tc>
                  <a:txBody>
                    <a:bodyPr/>
                    <a:lstStyle/>
                    <a:p>
                      <a:pPr marL="0" marR="0">
                        <a:spcBef>
                          <a:spcPts val="0"/>
                        </a:spcBef>
                        <a:spcAft>
                          <a:spcPts val="0"/>
                        </a:spcAft>
                      </a:pPr>
                      <a:r>
                        <a:rPr lang="en-US" sz="2400" dirty="0">
                          <a:effectLst/>
                        </a:rPr>
                        <a:t>Identify the shapes of two-dimensional cross-sections of three-dimensional objects, and identify three-dimensional objects generated by rotations of two-dimensional objects.</a:t>
                      </a:r>
                      <a:endParaRPr lang="en-US" sz="2400" dirty="0">
                        <a:effectLst/>
                        <a:latin typeface="Times New Roman"/>
                        <a:ea typeface="Times New Roman"/>
                      </a:endParaRPr>
                    </a:p>
                  </a:txBody>
                  <a:tcPr marL="9525" marR="9525" marT="9525" marB="9525" anchor="ctr"/>
                </a:tc>
              </a:tr>
            </a:tbl>
          </a:graphicData>
        </a:graphic>
      </p:graphicFrame>
      <p:sp>
        <p:nvSpPr>
          <p:cNvPr id="4" name="Rectangle 3"/>
          <p:cNvSpPr/>
          <p:nvPr/>
        </p:nvSpPr>
        <p:spPr>
          <a:xfrm>
            <a:off x="476003" y="1455003"/>
            <a:ext cx="7949540" cy="1200329"/>
          </a:xfrm>
          <a:prstGeom prst="rect">
            <a:avLst/>
          </a:prstGeom>
        </p:spPr>
        <p:txBody>
          <a:bodyPr wrap="square">
            <a:spAutoFit/>
          </a:bodyPr>
          <a:lstStyle/>
          <a:p>
            <a:r>
              <a:rPr lang="en-US" sz="2400" b="1" dirty="0" smtClean="0">
                <a:solidFill>
                  <a:srgbClr val="FFFF00"/>
                </a:solidFill>
              </a:rPr>
              <a:t>What  suggestions do you have for taking this activity to the next level?  How could you add to this to address the high school standard?</a:t>
            </a:r>
            <a:endParaRPr lang="en-US" sz="2400" b="1" dirty="0">
              <a:solidFill>
                <a:srgbClr val="FFFF00"/>
              </a:solidFill>
            </a:endParaRPr>
          </a:p>
        </p:txBody>
      </p:sp>
      <p:sp>
        <p:nvSpPr>
          <p:cNvPr id="10" name="Title 1"/>
          <p:cNvSpPr>
            <a:spLocks noGrp="1"/>
          </p:cNvSpPr>
          <p:nvPr>
            <p:ph type="title"/>
          </p:nvPr>
        </p:nvSpPr>
        <p:spPr/>
        <p:txBody>
          <a:bodyPr>
            <a:normAutofit/>
          </a:bodyPr>
          <a:lstStyle/>
          <a:p>
            <a:r>
              <a:rPr lang="en-US" dirty="0" smtClean="0">
                <a:solidFill>
                  <a:srgbClr val="C00000"/>
                </a:solidFill>
              </a:rPr>
              <a:t>Discussion</a:t>
            </a:r>
            <a:endParaRPr lang="en-US" dirty="0">
              <a:solidFill>
                <a:srgbClr val="C00000"/>
              </a:solidFill>
            </a:endParaRPr>
          </a:p>
        </p:txBody>
      </p:sp>
    </p:spTree>
    <p:extLst>
      <p:ext uri="{BB962C8B-B14F-4D97-AF65-F5344CB8AC3E}">
        <p14:creationId xmlns:p14="http://schemas.microsoft.com/office/powerpoint/2010/main" val="24053640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Discussion</a:t>
            </a:r>
            <a:endParaRPr lang="en-US" dirty="0">
              <a:solidFill>
                <a:srgbClr val="C00000"/>
              </a:solidFill>
            </a:endParaRPr>
          </a:p>
        </p:txBody>
      </p:sp>
      <p:sp>
        <p:nvSpPr>
          <p:cNvPr id="3" name="Content Placeholder 2"/>
          <p:cNvSpPr>
            <a:spLocks noGrp="1"/>
          </p:cNvSpPr>
          <p:nvPr>
            <p:ph idx="1"/>
          </p:nvPr>
        </p:nvSpPr>
        <p:spPr/>
        <p:txBody>
          <a:bodyPr/>
          <a:lstStyle/>
          <a:p>
            <a:pPr marL="0" indent="0">
              <a:buNone/>
            </a:pPr>
            <a:r>
              <a:rPr lang="en-US" dirty="0" smtClean="0"/>
              <a:t>One option could be….</a:t>
            </a:r>
          </a:p>
          <a:p>
            <a:pPr marL="0" indent="0">
              <a:buNone/>
            </a:pPr>
            <a:r>
              <a:rPr lang="en-US" dirty="0" smtClean="0"/>
              <a:t>Put </a:t>
            </a:r>
            <a:r>
              <a:rPr lang="en-US" dirty="0"/>
              <a:t>the prism back together and create a non-right (oblique) rectangular prism.  Create cross-sections as done previously.  Compare and contrast cross-sections of right vs. oblique rectangular prisms.</a:t>
            </a:r>
            <a:endParaRPr lang="en-US" dirty="0">
              <a:effectLst/>
            </a:endParaRPr>
          </a:p>
        </p:txBody>
      </p:sp>
    </p:spTree>
    <p:extLst>
      <p:ext uri="{BB962C8B-B14F-4D97-AF65-F5344CB8AC3E}">
        <p14:creationId xmlns:p14="http://schemas.microsoft.com/office/powerpoint/2010/main" val="15084442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800" dirty="0" smtClean="0">
                <a:solidFill>
                  <a:srgbClr val="C00000"/>
                </a:solidFill>
              </a:rPr>
              <a:t>Which mathematical practices were demonstrated in this activity?</a:t>
            </a:r>
            <a:endParaRPr lang="en-US" sz="3800" dirty="0">
              <a:solidFill>
                <a:srgbClr val="C00000"/>
              </a:solidFill>
            </a:endParaRPr>
          </a:p>
        </p:txBody>
      </p:sp>
    </p:spTree>
    <p:extLst>
      <p:ext uri="{BB962C8B-B14F-4D97-AF65-F5344CB8AC3E}">
        <p14:creationId xmlns:p14="http://schemas.microsoft.com/office/powerpoint/2010/main" val="41668554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dirty="0" smtClean="0">
                <a:solidFill>
                  <a:srgbClr val="C00000"/>
                </a:solidFill>
              </a:rPr>
              <a:t>Identify Parts of the Lesson</a:t>
            </a:r>
            <a:br>
              <a:rPr lang="en-US" dirty="0" smtClean="0">
                <a:solidFill>
                  <a:srgbClr val="C00000"/>
                </a:solidFill>
              </a:rPr>
            </a:br>
            <a:endParaRPr lang="en-US" sz="2000" dirty="0">
              <a:solidFill>
                <a:srgbClr val="C00000"/>
              </a:solidFill>
            </a:endParaRPr>
          </a:p>
        </p:txBody>
      </p:sp>
      <p:sp>
        <p:nvSpPr>
          <p:cNvPr id="12" name="Content Placeholder 2"/>
          <p:cNvSpPr txBox="1">
            <a:spLocks/>
          </p:cNvSpPr>
          <p:nvPr/>
        </p:nvSpPr>
        <p:spPr>
          <a:xfrm>
            <a:off x="609600" y="1447800"/>
            <a:ext cx="8229600" cy="5029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ubtitle 2"/>
          <p:cNvSpPr txBox="1">
            <a:spLocks/>
          </p:cNvSpPr>
          <p:nvPr/>
        </p:nvSpPr>
        <p:spPr>
          <a:xfrm>
            <a:off x="381000" y="1752599"/>
            <a:ext cx="6096000" cy="37791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solidFill>
                <a:srgbClr val="66FF99"/>
              </a:solidFill>
            </a:endParaRPr>
          </a:p>
        </p:txBody>
      </p:sp>
      <p:sp>
        <p:nvSpPr>
          <p:cNvPr id="4" name="Rectangle 3"/>
          <p:cNvSpPr/>
          <p:nvPr/>
        </p:nvSpPr>
        <p:spPr>
          <a:xfrm>
            <a:off x="582827" y="1295400"/>
            <a:ext cx="8229600" cy="5016758"/>
          </a:xfrm>
          <a:prstGeom prst="rect">
            <a:avLst/>
          </a:prstGeom>
        </p:spPr>
        <p:txBody>
          <a:bodyPr wrap="square">
            <a:spAutoFit/>
          </a:bodyPr>
          <a:lstStyle/>
          <a:p>
            <a:pPr marL="571500" indent="-571500">
              <a:buFont typeface="Arial" panose="020B0604020202020204" pitchFamily="34" charset="0"/>
              <a:buChar char="•"/>
            </a:pPr>
            <a:r>
              <a:rPr lang="en-US" sz="4000" b="1" dirty="0">
                <a:solidFill>
                  <a:srgbClr val="FFFF00"/>
                </a:solidFill>
              </a:rPr>
              <a:t>Activity to Activate Prior </a:t>
            </a:r>
            <a:r>
              <a:rPr lang="en-US" sz="4000" b="1" dirty="0" smtClean="0">
                <a:solidFill>
                  <a:srgbClr val="FFFF00"/>
                </a:solidFill>
              </a:rPr>
              <a:t>Knowledge</a:t>
            </a:r>
          </a:p>
          <a:p>
            <a:pPr marL="571500" indent="-571500">
              <a:buFont typeface="Arial" panose="020B0604020202020204" pitchFamily="34" charset="0"/>
              <a:buChar char="•"/>
            </a:pPr>
            <a:r>
              <a:rPr lang="en-US" sz="4000" b="1" dirty="0" smtClean="0">
                <a:solidFill>
                  <a:srgbClr val="FFFF00"/>
                </a:solidFill>
              </a:rPr>
              <a:t>Hook/Motivation </a:t>
            </a:r>
            <a:r>
              <a:rPr lang="en-US" sz="4000" b="1" dirty="0">
                <a:solidFill>
                  <a:srgbClr val="FFFF00"/>
                </a:solidFill>
              </a:rPr>
              <a:t>for Lesson</a:t>
            </a:r>
            <a:r>
              <a:rPr lang="en-US" sz="4000" dirty="0">
                <a:solidFill>
                  <a:srgbClr val="FFFF00"/>
                </a:solidFill>
              </a:rPr>
              <a:t> </a:t>
            </a:r>
          </a:p>
          <a:p>
            <a:pPr marL="571500" indent="-571500">
              <a:buFont typeface="Arial" panose="020B0604020202020204" pitchFamily="34" charset="0"/>
              <a:buChar char="•"/>
            </a:pPr>
            <a:r>
              <a:rPr lang="en-US" sz="4000" b="1" dirty="0">
                <a:solidFill>
                  <a:srgbClr val="FFFF00"/>
                </a:solidFill>
              </a:rPr>
              <a:t>Multiple </a:t>
            </a:r>
            <a:r>
              <a:rPr lang="en-US" sz="4000" b="1" dirty="0" smtClean="0">
                <a:solidFill>
                  <a:srgbClr val="FFFF00"/>
                </a:solidFill>
              </a:rPr>
              <a:t>Representations: concrete/hands-on models, applets, sketches</a:t>
            </a:r>
            <a:endParaRPr lang="en-US" sz="4000" b="1" dirty="0">
              <a:solidFill>
                <a:srgbClr val="FFFF00"/>
              </a:solidFill>
            </a:endParaRPr>
          </a:p>
          <a:p>
            <a:pPr marL="571500" indent="-571500">
              <a:buFont typeface="Arial" panose="020B0604020202020204" pitchFamily="34" charset="0"/>
              <a:buChar char="•"/>
            </a:pPr>
            <a:r>
              <a:rPr lang="en-US" sz="4000" b="1" dirty="0">
                <a:solidFill>
                  <a:srgbClr val="FFFF00"/>
                </a:solidFill>
              </a:rPr>
              <a:t>Discovery Learning Technique</a:t>
            </a:r>
            <a:endParaRPr lang="en-US" sz="4000" dirty="0">
              <a:solidFill>
                <a:srgbClr val="FFFF00"/>
              </a:solidFill>
            </a:endParaRPr>
          </a:p>
          <a:p>
            <a:pPr marL="571500" indent="-571500">
              <a:buFont typeface="Arial" panose="020B0604020202020204" pitchFamily="34" charset="0"/>
              <a:buChar char="•"/>
            </a:pPr>
            <a:r>
              <a:rPr lang="en-US" sz="4000" b="1" dirty="0">
                <a:solidFill>
                  <a:srgbClr val="FFFF00"/>
                </a:solidFill>
              </a:rPr>
              <a:t>Assessment</a:t>
            </a:r>
            <a:r>
              <a:rPr lang="en-US" sz="4000" dirty="0">
                <a:solidFill>
                  <a:srgbClr val="FFFF00"/>
                </a:solidFill>
              </a:rPr>
              <a:t> </a:t>
            </a:r>
            <a:endParaRPr lang="en-US" sz="4000" dirty="0"/>
          </a:p>
        </p:txBody>
      </p:sp>
    </p:spTree>
    <p:extLst>
      <p:ext uri="{BB962C8B-B14F-4D97-AF65-F5344CB8AC3E}">
        <p14:creationId xmlns:p14="http://schemas.microsoft.com/office/powerpoint/2010/main" val="275191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43000"/>
            <a:ext cx="8305800" cy="4648200"/>
          </a:xfrm>
        </p:spPr>
        <p:txBody>
          <a:bodyPr>
            <a:normAutofit fontScale="90000"/>
          </a:bodyPr>
          <a:lstStyle/>
          <a:p>
            <a:pPr algn="l"/>
            <a:r>
              <a:rPr lang="en-US" sz="3200" b="1" dirty="0" smtClean="0"/>
              <a:t>CPALMS is an online toolbox of information, vetted resources, and interactive tools that helps educators effectively implement teaching standards. It is the State of Florida’s official source for standards information and course descriptions. </a:t>
            </a:r>
            <a:br>
              <a:rPr lang="en-US" sz="3200" b="1" dirty="0" smtClean="0"/>
            </a:br>
            <a:r>
              <a:rPr lang="en-US" sz="3200" dirty="0"/>
              <a:t/>
            </a:r>
            <a:br>
              <a:rPr lang="en-US" sz="3200" dirty="0"/>
            </a:br>
            <a:r>
              <a:rPr lang="en-US" sz="3200" dirty="0" smtClean="0">
                <a:hlinkClick r:id="rId3"/>
              </a:rPr>
              <a:t>http://www.cpalms.org</a:t>
            </a:r>
            <a:r>
              <a:rPr lang="en-US" sz="3200" dirty="0" smtClean="0"/>
              <a:t/>
            </a:r>
            <a:br>
              <a:rPr lang="en-US" sz="3200" dirty="0" smtClean="0"/>
            </a:br>
            <a:r>
              <a:rPr lang="en-US" sz="3200" dirty="0"/>
              <a:t/>
            </a:r>
            <a:br>
              <a:rPr lang="en-US" sz="3200" dirty="0"/>
            </a:br>
            <a:r>
              <a:rPr lang="en-US" sz="3200" dirty="0" smtClean="0"/>
              <a:t>We will use CPALMS resources for group projects.</a:t>
            </a:r>
            <a:endParaRPr lang="en-US" sz="3200" dirty="0">
              <a:solidFill>
                <a:srgbClr val="66FF99"/>
              </a:solidFill>
            </a:endParaRPr>
          </a:p>
        </p:txBody>
      </p:sp>
      <p:sp>
        <p:nvSpPr>
          <p:cNvPr id="8" name="Title 1"/>
          <p:cNvSpPr txBox="1">
            <a:spLocks/>
          </p:cNvSpPr>
          <p:nvPr/>
        </p:nvSpPr>
        <p:spPr>
          <a:xfrm>
            <a:off x="457200" y="274638"/>
            <a:ext cx="8229600" cy="8683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C00000"/>
                </a:solidFill>
              </a:rPr>
              <a:t>CPALMS</a:t>
            </a:r>
            <a:endParaRPr lang="en-US" b="1" dirty="0">
              <a:solidFill>
                <a:srgbClr val="C00000"/>
              </a:solidFill>
            </a:endParaRPr>
          </a:p>
        </p:txBody>
      </p:sp>
      <p:sp>
        <p:nvSpPr>
          <p:cNvPr id="4" name="TextBox 3"/>
          <p:cNvSpPr txBox="1"/>
          <p:nvPr/>
        </p:nvSpPr>
        <p:spPr>
          <a:xfrm>
            <a:off x="2209800" y="2209800"/>
            <a:ext cx="4800600" cy="369332"/>
          </a:xfrm>
          <a:prstGeom prst="rect">
            <a:avLst/>
          </a:prstGeom>
          <a:noFill/>
        </p:spPr>
        <p:txBody>
          <a:bodyPr wrap="square" rtlCol="0">
            <a:spAutoFit/>
          </a:bodyPr>
          <a:lstStyle/>
          <a:p>
            <a:endParaRPr lang="en-US" dirty="0"/>
          </a:p>
        </p:txBody>
      </p:sp>
      <p:sp>
        <p:nvSpPr>
          <p:cNvPr id="7" name="TextBox 6"/>
          <p:cNvSpPr txBox="1"/>
          <p:nvPr/>
        </p:nvSpPr>
        <p:spPr>
          <a:xfrm>
            <a:off x="2362200" y="2362200"/>
            <a:ext cx="4800600" cy="369332"/>
          </a:xfrm>
          <a:prstGeom prst="rect">
            <a:avLst/>
          </a:prstGeom>
          <a:noFill/>
        </p:spPr>
        <p:txBody>
          <a:bodyPr wrap="square" rtlCol="0">
            <a:spAutoFit/>
          </a:bodyPr>
          <a:lstStyle/>
          <a:p>
            <a:endParaRPr lang="en-US" dirty="0"/>
          </a:p>
        </p:txBody>
      </p:sp>
      <p:sp>
        <p:nvSpPr>
          <p:cNvPr id="9" name="TextBox 8"/>
          <p:cNvSpPr txBox="1"/>
          <p:nvPr/>
        </p:nvSpPr>
        <p:spPr>
          <a:xfrm>
            <a:off x="2514600" y="2514600"/>
            <a:ext cx="48006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4073267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Group Project</a:t>
            </a:r>
            <a:endParaRPr lang="en-US" dirty="0"/>
          </a:p>
        </p:txBody>
      </p:sp>
      <p:sp>
        <p:nvSpPr>
          <p:cNvPr id="3" name="Content Placeholder 2"/>
          <p:cNvSpPr>
            <a:spLocks noGrp="1"/>
          </p:cNvSpPr>
          <p:nvPr>
            <p:ph idx="1"/>
          </p:nvPr>
        </p:nvSpPr>
        <p:spPr>
          <a:xfrm>
            <a:off x="304137" y="1341437"/>
            <a:ext cx="8229600" cy="4525963"/>
          </a:xfrm>
        </p:spPr>
        <p:txBody>
          <a:bodyPr>
            <a:normAutofit/>
          </a:bodyPr>
          <a:lstStyle/>
          <a:p>
            <a:pPr>
              <a:buNone/>
            </a:pPr>
            <a:r>
              <a:rPr lang="en-US" sz="3000" dirty="0" smtClean="0">
                <a:solidFill>
                  <a:schemeClr val="bg1"/>
                </a:solidFill>
              </a:rPr>
              <a:t>Refer to hand-out titled Culminating Group Projects</a:t>
            </a:r>
          </a:p>
          <a:p>
            <a:pPr>
              <a:buNone/>
            </a:pPr>
            <a:r>
              <a:rPr lang="en-US" b="1" dirty="0" smtClean="0">
                <a:solidFill>
                  <a:srgbClr val="FFFF00"/>
                </a:solidFill>
              </a:rPr>
              <a:t>Activity to Activate Prior Knowledge</a:t>
            </a:r>
            <a:endParaRPr lang="en-US" dirty="0" smtClean="0">
              <a:solidFill>
                <a:srgbClr val="FFFF00"/>
              </a:solidFill>
            </a:endParaRPr>
          </a:p>
          <a:p>
            <a:pPr>
              <a:buNone/>
            </a:pPr>
            <a:r>
              <a:rPr lang="en-US" b="1" dirty="0" smtClean="0">
                <a:solidFill>
                  <a:srgbClr val="FFFF00"/>
                </a:solidFill>
              </a:rPr>
              <a:t>Hook/Motivation for Lesson</a:t>
            </a:r>
            <a:r>
              <a:rPr lang="en-US" dirty="0" smtClean="0">
                <a:solidFill>
                  <a:srgbClr val="FFFF00"/>
                </a:solidFill>
              </a:rPr>
              <a:t> </a:t>
            </a:r>
          </a:p>
          <a:p>
            <a:pPr>
              <a:buNone/>
            </a:pPr>
            <a:r>
              <a:rPr lang="en-US" b="1" dirty="0" smtClean="0">
                <a:solidFill>
                  <a:srgbClr val="FFFF00"/>
                </a:solidFill>
              </a:rPr>
              <a:t>Multiple Representations </a:t>
            </a:r>
          </a:p>
          <a:p>
            <a:pPr>
              <a:buNone/>
            </a:pPr>
            <a:r>
              <a:rPr lang="en-US" b="1" dirty="0" smtClean="0">
                <a:solidFill>
                  <a:srgbClr val="FFFF00"/>
                </a:solidFill>
              </a:rPr>
              <a:t>Discovery Learning Technique</a:t>
            </a:r>
            <a:endParaRPr lang="en-US" dirty="0" smtClean="0">
              <a:solidFill>
                <a:srgbClr val="FFFF00"/>
              </a:solidFill>
            </a:endParaRPr>
          </a:p>
          <a:p>
            <a:pPr>
              <a:buNone/>
            </a:pPr>
            <a:r>
              <a:rPr lang="en-US" b="1" dirty="0" smtClean="0">
                <a:solidFill>
                  <a:srgbClr val="FFFF00"/>
                </a:solidFill>
              </a:rPr>
              <a:t>Assessment</a:t>
            </a:r>
            <a:r>
              <a:rPr lang="en-US" dirty="0" smtClean="0">
                <a:solidFill>
                  <a:srgbClr val="FFFF00"/>
                </a:solidFill>
              </a:rPr>
              <a:t> </a:t>
            </a:r>
            <a:endParaRPr lang="en-US" dirty="0"/>
          </a:p>
        </p:txBody>
      </p:sp>
      <p:grpSp>
        <p:nvGrpSpPr>
          <p:cNvPr id="4" name="Group 3"/>
          <p:cNvGrpSpPr/>
          <p:nvPr/>
        </p:nvGrpSpPr>
        <p:grpSpPr>
          <a:xfrm>
            <a:off x="228600" y="5867400"/>
            <a:ext cx="8686800" cy="762000"/>
            <a:chOff x="152400" y="5943600"/>
            <a:chExt cx="8763000" cy="838200"/>
          </a:xfrm>
        </p:grpSpPr>
        <p:sp>
          <p:nvSpPr>
            <p:cNvPr id="5" name="Rectangle 4"/>
            <p:cNvSpPr/>
            <p:nvPr/>
          </p:nvSpPr>
          <p:spPr>
            <a:xfrm>
              <a:off x="152400" y="5943600"/>
              <a:ext cx="8763000" cy="83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descr="SM2 Logo"/>
            <p:cNvPicPr>
              <a:picLocks noChangeAspect="1" noChangeArrowheads="1"/>
            </p:cNvPicPr>
            <p:nvPr/>
          </p:nvPicPr>
          <p:blipFill>
            <a:blip r:embed="rId3" cstate="print"/>
            <a:srcRect/>
            <a:stretch>
              <a:fillRect/>
            </a:stretch>
          </p:blipFill>
          <p:spPr bwMode="auto">
            <a:xfrm>
              <a:off x="228600" y="6096000"/>
              <a:ext cx="938573" cy="609600"/>
            </a:xfrm>
            <a:prstGeom prst="rect">
              <a:avLst/>
            </a:prstGeom>
            <a:noFill/>
            <a:ln w="9525" algn="in">
              <a:noFill/>
              <a:miter lim="800000"/>
              <a:headEnd/>
              <a:tailEnd/>
            </a:ln>
            <a:effectLst/>
          </p:spPr>
        </p:pic>
      </p:grpSp>
    </p:spTree>
    <p:extLst>
      <p:ext uri="{BB962C8B-B14F-4D97-AF65-F5344CB8AC3E}">
        <p14:creationId xmlns:p14="http://schemas.microsoft.com/office/powerpoint/2010/main" val="24482498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3276600"/>
          </a:xfrm>
        </p:spPr>
        <p:txBody>
          <a:bodyPr>
            <a:noAutofit/>
          </a:bodyPr>
          <a:lstStyle/>
          <a:p>
            <a:pPr algn="l"/>
            <a:r>
              <a:rPr lang="en-US" sz="2800" dirty="0" smtClean="0">
                <a:solidFill>
                  <a:schemeClr val="bg1"/>
                </a:solidFill>
              </a:rPr>
              <a:t>Sign up on sheets posted around classroom (limit to number of people stated per group</a:t>
            </a:r>
            <a:r>
              <a:rPr lang="en-US" sz="2800" dirty="0" smtClean="0">
                <a:solidFill>
                  <a:schemeClr val="bg1"/>
                </a:solidFill>
              </a:rPr>
              <a:t>).  </a:t>
            </a:r>
            <a:br>
              <a:rPr lang="en-US" sz="2800" dirty="0" smtClean="0">
                <a:solidFill>
                  <a:schemeClr val="bg1"/>
                </a:solidFill>
              </a:rPr>
            </a:br>
            <a:r>
              <a:rPr lang="en-US" sz="2800" dirty="0">
                <a:solidFill>
                  <a:schemeClr val="bg1"/>
                </a:solidFill>
              </a:rPr>
              <a:t/>
            </a:r>
            <a:br>
              <a:rPr lang="en-US" sz="2800" dirty="0">
                <a:solidFill>
                  <a:schemeClr val="bg1"/>
                </a:solidFill>
              </a:rPr>
            </a:br>
            <a:r>
              <a:rPr lang="en-US" sz="2800" dirty="0" smtClean="0">
                <a:solidFill>
                  <a:schemeClr val="bg1"/>
                </a:solidFill>
              </a:rPr>
              <a:t>These are the groups you will be working closely with for the next two days.</a:t>
            </a:r>
            <a:r>
              <a:rPr lang="en-US" sz="2800" dirty="0" smtClean="0">
                <a:solidFill>
                  <a:schemeClr val="bg1"/>
                </a:solidFill>
              </a:rPr>
              <a:t/>
            </a:r>
            <a:br>
              <a:rPr lang="en-US" sz="2800" dirty="0" smtClean="0">
                <a:solidFill>
                  <a:schemeClr val="bg1"/>
                </a:solidFill>
              </a:rPr>
            </a:br>
            <a:r>
              <a:rPr lang="en-US" sz="2800" dirty="0">
                <a:solidFill>
                  <a:schemeClr val="bg1"/>
                </a:solidFill>
              </a:rPr>
              <a:t/>
            </a:r>
            <a:br>
              <a:rPr lang="en-US" sz="2800" dirty="0">
                <a:solidFill>
                  <a:schemeClr val="bg1"/>
                </a:solidFill>
              </a:rPr>
            </a:br>
            <a:r>
              <a:rPr lang="en-US" sz="2800" dirty="0" smtClean="0">
                <a:solidFill>
                  <a:schemeClr val="bg1"/>
                </a:solidFill>
              </a:rPr>
              <a:t>Move to sit with </a:t>
            </a:r>
            <a:r>
              <a:rPr lang="en-US" sz="2800" dirty="0" smtClean="0">
                <a:solidFill>
                  <a:schemeClr val="bg1"/>
                </a:solidFill>
              </a:rPr>
              <a:t>Groups.</a:t>
            </a:r>
            <a:endParaRPr lang="en-US" sz="2800" dirty="0">
              <a:solidFill>
                <a:schemeClr val="bg1"/>
              </a:solidFill>
            </a:endParaRPr>
          </a:p>
        </p:txBody>
      </p:sp>
      <p:grpSp>
        <p:nvGrpSpPr>
          <p:cNvPr id="4" name="Group 3"/>
          <p:cNvGrpSpPr/>
          <p:nvPr/>
        </p:nvGrpSpPr>
        <p:grpSpPr>
          <a:xfrm>
            <a:off x="228600" y="5867400"/>
            <a:ext cx="8686800" cy="762000"/>
            <a:chOff x="152400" y="5943600"/>
            <a:chExt cx="8763000" cy="838200"/>
          </a:xfrm>
        </p:grpSpPr>
        <p:sp>
          <p:nvSpPr>
            <p:cNvPr id="5" name="Rectangle 4"/>
            <p:cNvSpPr/>
            <p:nvPr/>
          </p:nvSpPr>
          <p:spPr>
            <a:xfrm>
              <a:off x="152400" y="5943600"/>
              <a:ext cx="8763000" cy="83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descr="SM2 Logo"/>
            <p:cNvPicPr>
              <a:picLocks noChangeAspect="1" noChangeArrowheads="1"/>
            </p:cNvPicPr>
            <p:nvPr/>
          </p:nvPicPr>
          <p:blipFill>
            <a:blip r:embed="rId3" cstate="print"/>
            <a:srcRect/>
            <a:stretch>
              <a:fillRect/>
            </a:stretch>
          </p:blipFill>
          <p:spPr bwMode="auto">
            <a:xfrm>
              <a:off x="228600" y="6096000"/>
              <a:ext cx="938573" cy="609600"/>
            </a:xfrm>
            <a:prstGeom prst="rect">
              <a:avLst/>
            </a:prstGeom>
            <a:noFill/>
            <a:ln w="9525" algn="in">
              <a:noFill/>
              <a:miter lim="800000"/>
              <a:headEnd/>
              <a:tailEnd/>
            </a:ln>
            <a:effectLst/>
          </p:spPr>
        </p:pic>
      </p:grpSp>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0000"/>
                </a:solidFill>
              </a:rPr>
              <a:t>Sign Up For Groups</a:t>
            </a:r>
            <a:endParaRPr lang="en-US" dirty="0"/>
          </a:p>
        </p:txBody>
      </p:sp>
    </p:spTree>
    <p:extLst>
      <p:ext uri="{BB962C8B-B14F-4D97-AF65-F5344CB8AC3E}">
        <p14:creationId xmlns:p14="http://schemas.microsoft.com/office/powerpoint/2010/main" val="5716780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Tuesday Discussion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061944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dirty="0" smtClean="0">
                <a:solidFill>
                  <a:srgbClr val="C00000"/>
                </a:solidFill>
              </a:rPr>
              <a:t>Additional Resources:  Videos and Lessons on LearnZillion</a:t>
            </a:r>
            <a:endParaRPr lang="en-US" sz="2000" dirty="0">
              <a:solidFill>
                <a:srgbClr val="C00000"/>
              </a:solidFill>
            </a:endParaRPr>
          </a:p>
        </p:txBody>
      </p:sp>
      <p:sp>
        <p:nvSpPr>
          <p:cNvPr id="12" name="Content Placeholder 2"/>
          <p:cNvSpPr txBox="1">
            <a:spLocks/>
          </p:cNvSpPr>
          <p:nvPr/>
        </p:nvSpPr>
        <p:spPr>
          <a:xfrm>
            <a:off x="609600" y="1447800"/>
            <a:ext cx="8229600" cy="5029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ubtitle 2"/>
          <p:cNvSpPr txBox="1">
            <a:spLocks/>
          </p:cNvSpPr>
          <p:nvPr/>
        </p:nvSpPr>
        <p:spPr>
          <a:xfrm>
            <a:off x="381000" y="1752599"/>
            <a:ext cx="6096000" cy="37791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solidFill>
                <a:srgbClr val="66FF99"/>
              </a:solidFill>
            </a:endParaRPr>
          </a:p>
        </p:txBody>
      </p:sp>
      <p:sp>
        <p:nvSpPr>
          <p:cNvPr id="3" name="Rectangle 2"/>
          <p:cNvSpPr/>
          <p:nvPr/>
        </p:nvSpPr>
        <p:spPr>
          <a:xfrm>
            <a:off x="640492" y="4953000"/>
            <a:ext cx="7772400" cy="646331"/>
          </a:xfrm>
          <a:prstGeom prst="rect">
            <a:avLst/>
          </a:prstGeom>
        </p:spPr>
        <p:txBody>
          <a:bodyPr wrap="square">
            <a:spAutoFit/>
          </a:bodyPr>
          <a:lstStyle/>
          <a:p>
            <a:r>
              <a:rPr lang="en-US" dirty="0">
                <a:hlinkClick r:id="rId3"/>
              </a:rPr>
              <a:t>http://</a:t>
            </a:r>
            <a:r>
              <a:rPr lang="en-US" dirty="0" smtClean="0">
                <a:hlinkClick r:id="rId3"/>
              </a:rPr>
              <a:t>learnzillion.com/lessons/3488-predict-3d-results-of-rotating-simple-figures</a:t>
            </a:r>
            <a:endParaRPr lang="en-US" dirty="0" smtClean="0"/>
          </a:p>
          <a:p>
            <a:endParaRPr lang="en-US" dirty="0"/>
          </a:p>
        </p:txBody>
      </p:sp>
    </p:spTree>
    <p:extLst>
      <p:ext uri="{BB962C8B-B14F-4D97-AF65-F5344CB8AC3E}">
        <p14:creationId xmlns:p14="http://schemas.microsoft.com/office/powerpoint/2010/main" val="2772153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Team Roles</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pPr>
              <a:buNone/>
            </a:pPr>
            <a:r>
              <a:rPr lang="en-US" dirty="0" smtClean="0">
                <a:solidFill>
                  <a:srgbClr val="FFFF00"/>
                </a:solidFill>
              </a:rPr>
              <a:t>Viewer/King:</a:t>
            </a:r>
            <a:r>
              <a:rPr lang="en-US" dirty="0" smtClean="0"/>
              <a:t> may view the sculpture and talk with the Runner only. </a:t>
            </a:r>
          </a:p>
          <a:p>
            <a:pPr>
              <a:buNone/>
            </a:pPr>
            <a:r>
              <a:rPr lang="en-US" dirty="0" smtClean="0">
                <a:solidFill>
                  <a:srgbClr val="FFFF00"/>
                </a:solidFill>
              </a:rPr>
              <a:t>Runner(s)/Non-</a:t>
            </a:r>
            <a:r>
              <a:rPr lang="en-US" dirty="0" err="1" smtClean="0">
                <a:solidFill>
                  <a:srgbClr val="FFFF00"/>
                </a:solidFill>
              </a:rPr>
              <a:t>Facecard</a:t>
            </a:r>
            <a:r>
              <a:rPr lang="en-US" dirty="0" smtClean="0">
                <a:solidFill>
                  <a:srgbClr val="FFFF00"/>
                </a:solidFill>
              </a:rPr>
              <a:t>:</a:t>
            </a:r>
            <a:r>
              <a:rPr lang="en-US" dirty="0" smtClean="0"/>
              <a:t> may not view the sculpture and may listen to the Viewer and talk with the Builder only. </a:t>
            </a:r>
          </a:p>
          <a:p>
            <a:pPr>
              <a:buNone/>
            </a:pPr>
            <a:r>
              <a:rPr lang="en-US" dirty="0" smtClean="0">
                <a:solidFill>
                  <a:srgbClr val="FFFF00"/>
                </a:solidFill>
              </a:rPr>
              <a:t>Builder/Queen:</a:t>
            </a:r>
            <a:r>
              <a:rPr lang="en-US" dirty="0" smtClean="0"/>
              <a:t> may listen to the Runner and may not talk to anyone. </a:t>
            </a:r>
          </a:p>
          <a:p>
            <a:pPr>
              <a:buNone/>
            </a:pPr>
            <a:r>
              <a:rPr lang="en-US" dirty="0" smtClean="0">
                <a:solidFill>
                  <a:srgbClr val="FFFF00"/>
                </a:solidFill>
              </a:rPr>
              <a:t>Observer/Jack: </a:t>
            </a:r>
            <a:r>
              <a:rPr lang="en-US" dirty="0" smtClean="0"/>
              <a:t>may view everything and may not talk to anyone. </a:t>
            </a:r>
          </a:p>
          <a:p>
            <a:pPr marL="0" indent="0">
              <a:buNone/>
            </a:pPr>
            <a:endParaRPr lang="en-US" dirty="0"/>
          </a:p>
        </p:txBody>
      </p:sp>
    </p:spTree>
    <p:extLst>
      <p:ext uri="{BB962C8B-B14F-4D97-AF65-F5344CB8AC3E}">
        <p14:creationId xmlns:p14="http://schemas.microsoft.com/office/powerpoint/2010/main" val="1672202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08038"/>
          </a:xfrm>
        </p:spPr>
        <p:txBody>
          <a:bodyPr/>
          <a:lstStyle/>
          <a:p>
            <a:r>
              <a:rPr lang="en-US" dirty="0" smtClean="0">
                <a:solidFill>
                  <a:srgbClr val="FF0000"/>
                </a:solidFill>
              </a:rPr>
              <a:t>Discussion Questions</a:t>
            </a:r>
            <a:endParaRPr lang="en-US" dirty="0">
              <a:solidFill>
                <a:srgbClr val="FF0000"/>
              </a:solidFill>
            </a:endParaRPr>
          </a:p>
        </p:txBody>
      </p:sp>
      <p:sp>
        <p:nvSpPr>
          <p:cNvPr id="4" name="Rectangle 3"/>
          <p:cNvSpPr/>
          <p:nvPr/>
        </p:nvSpPr>
        <p:spPr>
          <a:xfrm>
            <a:off x="558140" y="914400"/>
            <a:ext cx="8077200" cy="5663089"/>
          </a:xfrm>
          <a:prstGeom prst="rect">
            <a:avLst/>
          </a:prstGeom>
        </p:spPr>
        <p:txBody>
          <a:bodyPr wrap="square">
            <a:spAutoFit/>
          </a:bodyPr>
          <a:lstStyle/>
          <a:p>
            <a:r>
              <a:rPr lang="en-US" sz="3000" dirty="0" smtClean="0"/>
              <a:t>1.  What was easy or challenging about this? </a:t>
            </a:r>
          </a:p>
          <a:p>
            <a:endParaRPr lang="en-US" sz="3000" dirty="0" smtClean="0"/>
          </a:p>
          <a:p>
            <a:r>
              <a:rPr lang="en-US" sz="3000" dirty="0" smtClean="0"/>
              <a:t>2.  What </a:t>
            </a:r>
            <a:r>
              <a:rPr lang="en-US" sz="3000" dirty="0"/>
              <a:t>worked well to overcome </a:t>
            </a:r>
            <a:r>
              <a:rPr lang="en-US" sz="3000" dirty="0" smtClean="0"/>
              <a:t>the challenges? </a:t>
            </a:r>
            <a:endParaRPr lang="en-US" sz="3000" dirty="0"/>
          </a:p>
          <a:p>
            <a:endParaRPr lang="en-US" sz="3000" dirty="0" smtClean="0"/>
          </a:p>
          <a:p>
            <a:r>
              <a:rPr lang="en-US" sz="3000" dirty="0" smtClean="0"/>
              <a:t>3.  How was the communication process challenging</a:t>
            </a:r>
            <a:r>
              <a:rPr lang="en-US" sz="3000" dirty="0"/>
              <a:t>? What does this activity tell us about our communication styles? </a:t>
            </a:r>
            <a:r>
              <a:rPr lang="en-US" sz="3000" dirty="0" smtClean="0"/>
              <a:t>What </a:t>
            </a:r>
            <a:r>
              <a:rPr lang="en-US" sz="3000" dirty="0"/>
              <a:t>are the benefits of two-way communication? </a:t>
            </a:r>
            <a:endParaRPr lang="en-US" sz="3000" dirty="0" smtClean="0"/>
          </a:p>
          <a:p>
            <a:endParaRPr lang="en-US" sz="3000" dirty="0" smtClean="0"/>
          </a:p>
          <a:p>
            <a:r>
              <a:rPr lang="en-US" sz="3000" dirty="0" smtClean="0"/>
              <a:t>4.  How could this activity be used in your classroom?</a:t>
            </a:r>
            <a:endParaRPr lang="en-US" sz="3000" dirty="0"/>
          </a:p>
          <a:p>
            <a:endParaRPr lang="en-US" sz="32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08038"/>
          </a:xfrm>
        </p:spPr>
        <p:txBody>
          <a:bodyPr/>
          <a:lstStyle/>
          <a:p>
            <a:r>
              <a:rPr lang="en-US" dirty="0" smtClean="0">
                <a:solidFill>
                  <a:srgbClr val="FF0000"/>
                </a:solidFill>
              </a:rPr>
              <a:t>Appointment Clock</a:t>
            </a:r>
            <a:endParaRPr lang="en-US" dirty="0">
              <a:solidFill>
                <a:srgbClr val="FF0000"/>
              </a:solidFill>
            </a:endParaRPr>
          </a:p>
        </p:txBody>
      </p:sp>
      <p:sp>
        <p:nvSpPr>
          <p:cNvPr id="3" name="Rectangle 2"/>
          <p:cNvSpPr/>
          <p:nvPr/>
        </p:nvSpPr>
        <p:spPr>
          <a:xfrm>
            <a:off x="558140" y="1066800"/>
            <a:ext cx="8077200" cy="584775"/>
          </a:xfrm>
          <a:prstGeom prst="rect">
            <a:avLst/>
          </a:prstGeom>
        </p:spPr>
        <p:txBody>
          <a:bodyPr wrap="square">
            <a:spAutoFit/>
          </a:bodyPr>
          <a:lstStyle/>
          <a:p>
            <a:endParaRPr lang="en-US" sz="3200" dirty="0" smtClean="0"/>
          </a:p>
        </p:txBody>
      </p:sp>
    </p:spTree>
    <p:extLst>
      <p:ext uri="{BB962C8B-B14F-4D97-AF65-F5344CB8AC3E}">
        <p14:creationId xmlns:p14="http://schemas.microsoft.com/office/powerpoint/2010/main" val="3780697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08038"/>
          </a:xfrm>
        </p:spPr>
        <p:txBody>
          <a:bodyPr/>
          <a:lstStyle/>
          <a:p>
            <a:r>
              <a:rPr lang="en-US" dirty="0" smtClean="0">
                <a:solidFill>
                  <a:srgbClr val="FF0000"/>
                </a:solidFill>
              </a:rPr>
              <a:t>Introductions</a:t>
            </a:r>
            <a:endParaRPr lang="en-US" dirty="0">
              <a:solidFill>
                <a:srgbClr val="FF0000"/>
              </a:solidFill>
            </a:endParaRPr>
          </a:p>
        </p:txBody>
      </p:sp>
      <p:sp>
        <p:nvSpPr>
          <p:cNvPr id="3" name="Rectangle 2"/>
          <p:cNvSpPr/>
          <p:nvPr/>
        </p:nvSpPr>
        <p:spPr>
          <a:xfrm>
            <a:off x="558140" y="1066800"/>
            <a:ext cx="8077200" cy="584775"/>
          </a:xfrm>
          <a:prstGeom prst="rect">
            <a:avLst/>
          </a:prstGeom>
        </p:spPr>
        <p:txBody>
          <a:bodyPr wrap="square">
            <a:spAutoFit/>
          </a:bodyPr>
          <a:lstStyle/>
          <a:p>
            <a:endParaRPr lang="en-US" sz="3200" dirty="0" smtClean="0"/>
          </a:p>
        </p:txBody>
      </p:sp>
      <p:sp>
        <p:nvSpPr>
          <p:cNvPr id="4" name="Rectangle 3"/>
          <p:cNvSpPr/>
          <p:nvPr/>
        </p:nvSpPr>
        <p:spPr>
          <a:xfrm>
            <a:off x="558140" y="914400"/>
            <a:ext cx="8077200" cy="5416868"/>
          </a:xfrm>
          <a:prstGeom prst="rect">
            <a:avLst/>
          </a:prstGeom>
        </p:spPr>
        <p:txBody>
          <a:bodyPr wrap="square">
            <a:spAutoFit/>
          </a:bodyPr>
          <a:lstStyle/>
          <a:p>
            <a:r>
              <a:rPr lang="en-US" sz="3000" dirty="0" smtClean="0"/>
              <a:t>Meet your 9:00 appointment and find out the following information.  You will be introducing each other to the group.</a:t>
            </a:r>
          </a:p>
          <a:p>
            <a:pPr marL="457200" indent="-457200">
              <a:buFont typeface="Arial" panose="020B0604020202020204" pitchFamily="34" charset="0"/>
              <a:buChar char="•"/>
            </a:pPr>
            <a:r>
              <a:rPr lang="en-US" sz="3200" dirty="0" smtClean="0"/>
              <a:t>Name</a:t>
            </a:r>
          </a:p>
          <a:p>
            <a:pPr marL="457200" indent="-457200">
              <a:buFont typeface="Arial" panose="020B0604020202020204" pitchFamily="34" charset="0"/>
              <a:buChar char="•"/>
            </a:pPr>
            <a:r>
              <a:rPr lang="en-US" sz="3200" dirty="0" smtClean="0"/>
              <a:t>School</a:t>
            </a:r>
            <a:endParaRPr lang="en-US" sz="3200" dirty="0"/>
          </a:p>
          <a:p>
            <a:pPr marL="457200" indent="-457200">
              <a:buFont typeface="Arial" panose="020B0604020202020204" pitchFamily="34" charset="0"/>
              <a:buChar char="•"/>
            </a:pPr>
            <a:r>
              <a:rPr lang="en-US" sz="3200" dirty="0"/>
              <a:t>Number of years teaching</a:t>
            </a:r>
          </a:p>
          <a:p>
            <a:pPr marL="457200" indent="-457200">
              <a:buFont typeface="Arial" panose="020B0604020202020204" pitchFamily="34" charset="0"/>
              <a:buChar char="•"/>
            </a:pPr>
            <a:r>
              <a:rPr lang="en-US" sz="3200" dirty="0" smtClean="0"/>
              <a:t>Rating on a scale </a:t>
            </a:r>
            <a:r>
              <a:rPr lang="en-US" sz="3200" dirty="0"/>
              <a:t>of 1 – 5 on how prepared </a:t>
            </a:r>
            <a:r>
              <a:rPr lang="en-US" sz="3200" dirty="0" smtClean="0"/>
              <a:t>your partner feels </a:t>
            </a:r>
            <a:r>
              <a:rPr lang="en-US" sz="3200" dirty="0"/>
              <a:t>to implement </a:t>
            </a:r>
            <a:r>
              <a:rPr lang="en-US" sz="3200" dirty="0" smtClean="0"/>
              <a:t>MAFS (1 </a:t>
            </a:r>
            <a:r>
              <a:rPr lang="en-US" sz="3200" dirty="0"/>
              <a:t>meaning not well-prepared and 5 meaning very prepared)</a:t>
            </a:r>
            <a:endParaRPr lang="en-US" sz="3000" dirty="0"/>
          </a:p>
          <a:p>
            <a:endParaRPr lang="en-US" sz="3200" dirty="0" smtClean="0"/>
          </a:p>
        </p:txBody>
      </p:sp>
    </p:spTree>
    <p:extLst>
      <p:ext uri="{BB962C8B-B14F-4D97-AF65-F5344CB8AC3E}">
        <p14:creationId xmlns:p14="http://schemas.microsoft.com/office/powerpoint/2010/main" val="3433775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00201"/>
            <a:ext cx="7696200" cy="2000250"/>
          </a:xfrm>
        </p:spPr>
        <p:txBody>
          <a:bodyPr/>
          <a:lstStyle/>
          <a:p>
            <a:r>
              <a:rPr lang="en-US" dirty="0" smtClean="0"/>
              <a:t>Shift to </a:t>
            </a:r>
            <a:br>
              <a:rPr lang="en-US" dirty="0" smtClean="0"/>
            </a:br>
            <a:r>
              <a:rPr lang="en-US" dirty="0" smtClean="0"/>
              <a:t>Florida Standards/Common Core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93735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r>
              <a:rPr lang="en-US" dirty="0" smtClean="0">
                <a:solidFill>
                  <a:srgbClr val="C00000"/>
                </a:solidFill>
              </a:rPr>
              <a:t>Where we’re headed with the Florida Standards/Common Core…</a:t>
            </a:r>
            <a:r>
              <a:rPr lang="en-US" sz="3200" dirty="0" smtClean="0">
                <a:solidFill>
                  <a:srgbClr val="C00000"/>
                </a:solidFill>
              </a:rPr>
              <a:t/>
            </a:r>
            <a:br>
              <a:rPr lang="en-US" sz="3200" dirty="0" smtClean="0">
                <a:solidFill>
                  <a:srgbClr val="C00000"/>
                </a:solidFill>
              </a:rPr>
            </a:br>
            <a:endParaRPr lang="en-US" sz="2000" dirty="0">
              <a:solidFill>
                <a:srgbClr val="C00000"/>
              </a:solidFill>
            </a:endParaRPr>
          </a:p>
        </p:txBody>
      </p:sp>
      <p:sp>
        <p:nvSpPr>
          <p:cNvPr id="12" name="Content Placeholder 2"/>
          <p:cNvSpPr txBox="1">
            <a:spLocks/>
          </p:cNvSpPr>
          <p:nvPr/>
        </p:nvSpPr>
        <p:spPr>
          <a:xfrm>
            <a:off x="609600" y="1447800"/>
            <a:ext cx="8229600" cy="5029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501787749"/>
              </p:ext>
            </p:extLst>
          </p:nvPr>
        </p:nvGraphicFramePr>
        <p:xfrm>
          <a:off x="492826" y="2514600"/>
          <a:ext cx="8229600" cy="933450"/>
        </p:xfrm>
        <a:graphic>
          <a:graphicData uri="http://schemas.openxmlformats.org/drawingml/2006/table">
            <a:tbl>
              <a:tblPr firstRow="1" firstCol="1" bandRow="1">
                <a:tableStyleId>{5C22544A-7EE6-4342-B048-85BDC9FD1C3A}</a:tableStyleId>
              </a:tblPr>
              <a:tblGrid>
                <a:gridCol w="1428750"/>
                <a:gridCol w="6800850"/>
              </a:tblGrid>
              <a:tr h="0">
                <a:tc>
                  <a:txBody>
                    <a:bodyPr/>
                    <a:lstStyle/>
                    <a:p>
                      <a:pPr marL="0" marR="0">
                        <a:spcBef>
                          <a:spcPts val="0"/>
                        </a:spcBef>
                        <a:spcAft>
                          <a:spcPts val="0"/>
                        </a:spcAft>
                      </a:pPr>
                      <a:r>
                        <a:rPr lang="en-US" sz="2000" u="sng" dirty="0" smtClean="0">
                          <a:effectLst/>
                          <a:hlinkClick r:id="rId3"/>
                        </a:rPr>
                        <a:t>MAFS.912.G-GMD.2.4</a:t>
                      </a:r>
                      <a:r>
                        <a:rPr lang="en-US" sz="2000" u="sng" dirty="0">
                          <a:effectLst/>
                          <a:hlinkClick r:id="rId3"/>
                        </a:rPr>
                        <a:t>:</a:t>
                      </a:r>
                      <a:endParaRPr lang="en-US" sz="2000" dirty="0">
                        <a:effectLst/>
                        <a:latin typeface="Times New Roman"/>
                        <a:ea typeface="Times New Roman"/>
                      </a:endParaRPr>
                    </a:p>
                  </a:txBody>
                  <a:tcPr marL="9525" marR="9525" marT="9525" marB="9525" anchor="ctr"/>
                </a:tc>
                <a:tc>
                  <a:txBody>
                    <a:bodyPr/>
                    <a:lstStyle/>
                    <a:p>
                      <a:pPr marL="0" marR="0">
                        <a:spcBef>
                          <a:spcPts val="0"/>
                        </a:spcBef>
                        <a:spcAft>
                          <a:spcPts val="0"/>
                        </a:spcAft>
                      </a:pPr>
                      <a:r>
                        <a:rPr lang="en-US" sz="2000" dirty="0">
                          <a:effectLst/>
                        </a:rPr>
                        <a:t>Identify the shapes of two-dimensional cross-sections of three-dimensional objects, and identify three-dimensional objects generated by rotations of two-dimensional objects.</a:t>
                      </a:r>
                      <a:endParaRPr lang="en-US" sz="2000" dirty="0">
                        <a:effectLst/>
                        <a:latin typeface="Times New Roman"/>
                        <a:ea typeface="Times New Roman"/>
                      </a:endParaRPr>
                    </a:p>
                  </a:txBody>
                  <a:tcPr marL="9525" marR="9525" marT="9525" marB="9525" anchor="ctr"/>
                </a:tc>
              </a:tr>
            </a:tbl>
          </a:graphicData>
        </a:graphic>
      </p:graphicFrame>
      <p:sp>
        <p:nvSpPr>
          <p:cNvPr id="6" name="Title 1"/>
          <p:cNvSpPr txBox="1">
            <a:spLocks/>
          </p:cNvSpPr>
          <p:nvPr/>
        </p:nvSpPr>
        <p:spPr>
          <a:xfrm>
            <a:off x="633351" y="3686098"/>
            <a:ext cx="8229600" cy="9906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rgbClr val="C00000"/>
                </a:solidFill>
                <a:latin typeface="+mn-lt"/>
              </a:rPr>
              <a:t>How was this topic addressed in the “Old” NGSSS Geometry Course?</a:t>
            </a:r>
          </a:p>
          <a:p>
            <a:endParaRPr lang="en-US" sz="4000" dirty="0">
              <a:solidFill>
                <a:srgbClr val="C00000"/>
              </a:solidFill>
              <a:latin typeface="+mn-lt"/>
            </a:endParaRPr>
          </a:p>
        </p:txBody>
      </p:sp>
      <p:sp>
        <p:nvSpPr>
          <p:cNvPr id="7" name="Title 1"/>
          <p:cNvSpPr txBox="1">
            <a:spLocks/>
          </p:cNvSpPr>
          <p:nvPr/>
        </p:nvSpPr>
        <p:spPr>
          <a:xfrm>
            <a:off x="609600" y="5671751"/>
            <a:ext cx="8229600" cy="59372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hlinkClick r:id="rId4" action="ppaction://hlinkfile"/>
              </a:rPr>
              <a:t>Link to course</a:t>
            </a:r>
            <a:endParaRPr lang="en-US" sz="2000" dirty="0">
              <a:solidFill>
                <a:schemeClr val="bg1"/>
              </a:solidFill>
            </a:endParaRPr>
          </a:p>
        </p:txBody>
      </p:sp>
      <p:sp>
        <p:nvSpPr>
          <p:cNvPr id="8" name="Title 1"/>
          <p:cNvSpPr txBox="1">
            <a:spLocks/>
          </p:cNvSpPr>
          <p:nvPr/>
        </p:nvSpPr>
        <p:spPr>
          <a:xfrm>
            <a:off x="457200" y="4444613"/>
            <a:ext cx="8229600" cy="1524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rgbClr val="FFFF00"/>
                </a:solidFill>
                <a:latin typeface="+mn-lt"/>
              </a:rPr>
              <a:t>It wasn’t….</a:t>
            </a:r>
            <a:endParaRPr lang="en-US" sz="4000" dirty="0">
              <a:solidFill>
                <a:srgbClr val="FFFF00"/>
              </a:solidFill>
              <a:latin typeface="+mn-lt"/>
            </a:endParaRPr>
          </a:p>
        </p:txBody>
      </p:sp>
      <p:sp>
        <p:nvSpPr>
          <p:cNvPr id="4" name="TextBox 3"/>
          <p:cNvSpPr txBox="1"/>
          <p:nvPr/>
        </p:nvSpPr>
        <p:spPr>
          <a:xfrm>
            <a:off x="489857" y="1829215"/>
            <a:ext cx="7724898" cy="492443"/>
          </a:xfrm>
          <a:prstGeom prst="rect">
            <a:avLst/>
          </a:prstGeom>
          <a:noFill/>
        </p:spPr>
        <p:txBody>
          <a:bodyPr wrap="square" rtlCol="0">
            <a:spAutoFit/>
          </a:bodyPr>
          <a:lstStyle/>
          <a:p>
            <a:r>
              <a:rPr lang="en-US" sz="2600" b="1" dirty="0" smtClean="0">
                <a:solidFill>
                  <a:srgbClr val="FFFF00"/>
                </a:solidFill>
              </a:rPr>
              <a:t>Today’s lesson addresses part of MAFS.912.G-GMD.2.4</a:t>
            </a:r>
            <a:endParaRPr lang="en-US" sz="26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6917</TotalTime>
  <Words>1296</Words>
  <Application>Microsoft Office PowerPoint</Application>
  <PresentationFormat>On-screen Show (4:3)</PresentationFormat>
  <Paragraphs>207</Paragraphs>
  <Slides>38</Slides>
  <Notes>31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Icebreaker:  Dots Activity</vt:lpstr>
      <vt:lpstr>Icebreaker:  Dots Activity</vt:lpstr>
      <vt:lpstr>Team Roles</vt:lpstr>
      <vt:lpstr>Discussion Questions</vt:lpstr>
      <vt:lpstr>Appointment Clock</vt:lpstr>
      <vt:lpstr>Introductions</vt:lpstr>
      <vt:lpstr>Shift to  Florida Standards/Common Core</vt:lpstr>
      <vt:lpstr>Where we’re headed with the Florida Standards/Common Core… </vt:lpstr>
      <vt:lpstr>A Closer Look at MAFS  </vt:lpstr>
      <vt:lpstr>CPALMS Resources </vt:lpstr>
      <vt:lpstr>Warm-up  (activity to access prior knowledge)</vt:lpstr>
      <vt:lpstr>Warm-up  (activity to access prior knowledge)</vt:lpstr>
      <vt:lpstr>Warm-up  (activity to access prior knowledge)</vt:lpstr>
      <vt:lpstr>PowerPoint Presentation</vt:lpstr>
      <vt:lpstr>PowerPoint Presentation</vt:lpstr>
      <vt:lpstr>PowerPoint Presentation</vt:lpstr>
      <vt:lpstr>Activity</vt:lpstr>
      <vt:lpstr>Activity</vt:lpstr>
      <vt:lpstr>Activity</vt:lpstr>
      <vt:lpstr>Activity</vt:lpstr>
      <vt:lpstr>Activity</vt:lpstr>
      <vt:lpstr>Extended Group Activity</vt:lpstr>
      <vt:lpstr>Activity</vt:lpstr>
      <vt:lpstr>Virtual Activity</vt:lpstr>
      <vt:lpstr>Virtual Activity</vt:lpstr>
      <vt:lpstr>More Applets! </vt:lpstr>
      <vt:lpstr>PowerPoint Presentation</vt:lpstr>
      <vt:lpstr>PowerPoint Presentation</vt:lpstr>
      <vt:lpstr>Discussion</vt:lpstr>
      <vt:lpstr>Discussion</vt:lpstr>
      <vt:lpstr>Which mathematical practices were demonstrated in this activity?</vt:lpstr>
      <vt:lpstr>Identify Parts of the Lesson </vt:lpstr>
      <vt:lpstr>CPALMS is an online toolbox of information, vetted resources, and interactive tools that helps educators effectively implement teaching standards. It is the State of Florida’s official source for standards information and course descriptions.   http://www.cpalms.org  We will use CPALMS resources for group projects.</vt:lpstr>
      <vt:lpstr>Group Project</vt:lpstr>
      <vt:lpstr>Sign up on sheets posted around classroom (limit to number of people stated per group).    These are the groups you will be working closely with for the next two days.  Move to sit with Groups.</vt:lpstr>
      <vt:lpstr>Tuesday Discussion</vt:lpstr>
      <vt:lpstr>Additional Resources:  Videos and Lessons on LearnZillion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Colleen</dc:creator>
  <cp:lastModifiedBy>Colleen</cp:lastModifiedBy>
  <cp:revision>333</cp:revision>
  <cp:lastPrinted>2014-06-01T03:39:29Z</cp:lastPrinted>
  <dcterms:created xsi:type="dcterms:W3CDTF">2012-02-11T14:09:13Z</dcterms:created>
  <dcterms:modified xsi:type="dcterms:W3CDTF">2014-06-15T01:21:50Z</dcterms:modified>
</cp:coreProperties>
</file>