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8" r:id="rId3"/>
    <p:sldId id="256" r:id="rId4"/>
    <p:sldId id="261" r:id="rId5"/>
    <p:sldId id="258" r:id="rId6"/>
    <p:sldId id="291" r:id="rId7"/>
    <p:sldId id="285" r:id="rId8"/>
    <p:sldId id="263" r:id="rId9"/>
    <p:sldId id="264" r:id="rId10"/>
    <p:sldId id="287" r:id="rId11"/>
    <p:sldId id="284" r:id="rId12"/>
    <p:sldId id="286" r:id="rId13"/>
    <p:sldId id="293" r:id="rId14"/>
    <p:sldId id="269" r:id="rId15"/>
    <p:sldId id="270" r:id="rId16"/>
    <p:sldId id="265" r:id="rId17"/>
    <p:sldId id="290" r:id="rId18"/>
    <p:sldId id="268" r:id="rId19"/>
    <p:sldId id="271" r:id="rId20"/>
    <p:sldId id="277" r:id="rId21"/>
    <p:sldId id="273" r:id="rId22"/>
    <p:sldId id="274" r:id="rId23"/>
    <p:sldId id="275" r:id="rId24"/>
    <p:sldId id="294" r:id="rId25"/>
    <p:sldId id="289" r:id="rId26"/>
    <p:sldId id="296" r:id="rId27"/>
    <p:sldId id="297" r:id="rId28"/>
    <p:sldId id="283" r:id="rId29"/>
    <p:sldId id="26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3FE"/>
    <a:srgbClr val="05D0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17" autoAdjust="0"/>
  </p:normalViewPr>
  <p:slideViewPr>
    <p:cSldViewPr>
      <p:cViewPr>
        <p:scale>
          <a:sx n="77" d="100"/>
          <a:sy n="77" d="100"/>
        </p:scale>
        <p:origin x="-1176" y="-150"/>
      </p:cViewPr>
      <p:guideLst>
        <p:guide orient="horz" pos="2160"/>
        <p:guide pos="2880"/>
      </p:guideLst>
    </p:cSldViewPr>
  </p:slideViewPr>
  <p:outlineViewPr>
    <p:cViewPr>
      <p:scale>
        <a:sx n="33" d="100"/>
        <a:sy n="33" d="100"/>
      </p:scale>
      <p:origin x="0" y="20117"/>
    </p:cViewPr>
  </p:outlineViewPr>
  <p:notesTextViewPr>
    <p:cViewPr>
      <p:scale>
        <a:sx n="100" d="100"/>
        <a:sy n="100" d="100"/>
      </p:scale>
      <p:origin x="0" y="0"/>
    </p:cViewPr>
  </p:notesTextViewPr>
  <p:sorterViewPr>
    <p:cViewPr>
      <p:scale>
        <a:sx n="66" d="100"/>
        <a:sy n="66" d="100"/>
      </p:scale>
      <p:origin x="0" y="215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994F31-1405-410C-A1AF-7316E5885816}"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4A630-88D2-4B6C-8BE4-7FCA724DD5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94F31-1405-410C-A1AF-7316E5885816}"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4A630-88D2-4B6C-8BE4-7FCA724DD5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94F31-1405-410C-A1AF-7316E5885816}"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4A630-88D2-4B6C-8BE4-7FCA724DD5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94F31-1405-410C-A1AF-7316E5885816}"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4A630-88D2-4B6C-8BE4-7FCA724DD5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994F31-1405-410C-A1AF-7316E5885816}"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4A630-88D2-4B6C-8BE4-7FCA724DD5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994F31-1405-410C-A1AF-7316E5885816}"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4A630-88D2-4B6C-8BE4-7FCA724DD5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994F31-1405-410C-A1AF-7316E5885816}" type="datetimeFigureOut">
              <a:rPr lang="en-US" smtClean="0"/>
              <a:pPr/>
              <a:t>6/19/2014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4A630-88D2-4B6C-8BE4-7FCA724DD5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994F31-1405-410C-A1AF-7316E5885816}" type="datetimeFigureOut">
              <a:rPr lang="en-US" smtClean="0"/>
              <a:pPr/>
              <a:t>6/19/2014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4A630-88D2-4B6C-8BE4-7FCA724DD5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94F31-1405-410C-A1AF-7316E5885816}" type="datetimeFigureOut">
              <a:rPr lang="en-US" smtClean="0"/>
              <a:pPr/>
              <a:t>6/19/2014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4A630-88D2-4B6C-8BE4-7FCA724DD5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94F31-1405-410C-A1AF-7316E5885816}"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4A630-88D2-4B6C-8BE4-7FCA724DD5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94F31-1405-410C-A1AF-7316E5885816}"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4A630-88D2-4B6C-8BE4-7FCA724DD5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94F31-1405-410C-A1AF-7316E5885816}" type="datetimeFigureOut">
              <a:rPr lang="en-US" smtClean="0"/>
              <a:pPr/>
              <a:t>6/19/2014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4A630-88D2-4B6C-8BE4-7FCA724DD5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Pirates4\Teachers%20Homes\ShepardL\BRHS%20Everything\Bright%20House\2012-2013\My%20Movie.wmv" TargetMode="External"/><Relationship Id="rId1" Type="http://schemas.openxmlformats.org/officeDocument/2006/relationships/video" Target="file:///\\Pirates4\Teachers%20Homes\ShepardL\BRHS%20Everything\Bright%20House\2012-2013\James%20Cameron%20Breaks%20Solo%20Dive%20Record.mp4"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oceanweather.com/dat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motherearthnews.com/Nature-Community/Fun-Surprising-Facts-About-The-Oceans.asp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audio" Target="file:///H:\BRHS%20Everything\Bright%20House\2012-2013\ocean-waves-1.wav" TargetMode="External"/><Relationship Id="rId5" Type="http://schemas.openxmlformats.org/officeDocument/2006/relationships/image" Target="../media/image4.png"/><Relationship Id="rId4" Type="http://schemas.openxmlformats.org/officeDocument/2006/relationships/hyperlink" Target="http://www.goodreads.com/author/show/6245.Dave_Barr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audio" Target="file:///H:\BRHS%20Everything\Bright%20House\2012-2013\66395__110110010__wind.wav"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H:\BRHS%20Everything\Bright%20House\2012-2013\70299__kizilsungur__sonar.wav" TargetMode="External"/><Relationship Id="rId6" Type="http://schemas.openxmlformats.org/officeDocument/2006/relationships/image" Target="../media/image14.wmf"/><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2000"/>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1140"/>
            <a:ext cx="7772400" cy="1470025"/>
          </a:xfrm>
        </p:spPr>
        <p:txBody>
          <a:bodyPr>
            <a:normAutofit/>
          </a:bodyPr>
          <a:lstStyle/>
          <a:p>
            <a:r>
              <a:rPr lang="en-US" sz="6600" b="1" dirty="0" smtClean="0">
                <a:solidFill>
                  <a:srgbClr val="0070C0"/>
                </a:solidFill>
              </a:rPr>
              <a:t>Our Oceans</a:t>
            </a:r>
            <a:endParaRPr lang="en-US" sz="6600" b="1" dirty="0">
              <a:solidFill>
                <a:srgbClr val="0070C0"/>
              </a:solidFill>
            </a:endParaRPr>
          </a:p>
        </p:txBody>
      </p:sp>
      <p:sp>
        <p:nvSpPr>
          <p:cNvPr id="3" name="Subtitle 2"/>
          <p:cNvSpPr>
            <a:spLocks noGrp="1"/>
          </p:cNvSpPr>
          <p:nvPr>
            <p:ph type="subTitle" idx="1"/>
          </p:nvPr>
        </p:nvSpPr>
        <p:spPr>
          <a:xfrm>
            <a:off x="304800" y="1250440"/>
            <a:ext cx="8839200" cy="2667000"/>
          </a:xfrm>
        </p:spPr>
        <p:txBody>
          <a:bodyPr>
            <a:noAutofit/>
          </a:bodyPr>
          <a:lstStyle/>
          <a:p>
            <a:pPr algn="l"/>
            <a:r>
              <a:rPr lang="en-US" sz="4400" dirty="0" smtClean="0">
                <a:solidFill>
                  <a:srgbClr val="002060"/>
                </a:solidFill>
                <a:effectLst>
                  <a:outerShdw blurRad="38100" dist="38100" dir="2700000" algn="tl">
                    <a:srgbClr val="000000">
                      <a:alpha val="43137"/>
                    </a:srgbClr>
                  </a:outerShdw>
                </a:effectLst>
              </a:rPr>
              <a:t>Essential Questions:  </a:t>
            </a:r>
          </a:p>
          <a:p>
            <a:pPr algn="l">
              <a:buFont typeface="Arial" pitchFamily="34" charset="0"/>
              <a:buChar char="•"/>
            </a:pPr>
            <a:r>
              <a:rPr lang="en-US" sz="4400" dirty="0" smtClean="0">
                <a:solidFill>
                  <a:srgbClr val="002060"/>
                </a:solidFill>
                <a:effectLst>
                  <a:outerShdw blurRad="38100" dist="38100" dir="2700000" algn="tl">
                    <a:srgbClr val="000000">
                      <a:alpha val="43137"/>
                    </a:srgbClr>
                  </a:outerShdw>
                </a:effectLst>
              </a:rPr>
              <a:t> What have we learned about the oceans over the course of Earth’s history?</a:t>
            </a:r>
          </a:p>
          <a:p>
            <a:pPr algn="l">
              <a:buFont typeface="Arial" pitchFamily="34" charset="0"/>
              <a:buChar char="•"/>
            </a:pPr>
            <a:r>
              <a:rPr lang="en-US" sz="4400" dirty="0" smtClean="0">
                <a:solidFill>
                  <a:srgbClr val="002060"/>
                </a:solidFill>
                <a:effectLst>
                  <a:outerShdw blurRad="38100" dist="38100" dir="2700000" algn="tl">
                    <a:srgbClr val="000000">
                      <a:alpha val="43137"/>
                    </a:srgbClr>
                  </a:outerShdw>
                </a:effectLst>
              </a:rPr>
              <a:t> How do we find and access information in print and online using the card catalog?</a:t>
            </a:r>
          </a:p>
          <a:p>
            <a:pPr algn="l"/>
            <a:r>
              <a:rPr lang="en-US" sz="4400" dirty="0" smtClean="0">
                <a:solidFill>
                  <a:srgbClr val="002060"/>
                </a:solidFill>
                <a:effectLst>
                  <a:outerShdw blurRad="38100" dist="38100" dir="2700000" algn="tl">
                    <a:srgbClr val="000000">
                      <a:alpha val="43137"/>
                    </a:srgbClr>
                  </a:outerShdw>
                </a:effectLst>
              </a:rPr>
              <a:t>  </a:t>
            </a:r>
            <a:endParaRPr lang="en-US" sz="44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80" y="-164890"/>
            <a:ext cx="8229600" cy="1143000"/>
          </a:xfrm>
        </p:spPr>
        <p:txBody>
          <a:bodyPr/>
          <a:lstStyle/>
          <a:p>
            <a:r>
              <a:rPr lang="en-US" dirty="0" smtClean="0"/>
              <a:t>The Five Deepest Places on Earth</a:t>
            </a:r>
            <a:endParaRPr lang="en-US" dirty="0"/>
          </a:p>
        </p:txBody>
      </p:sp>
      <p:sp>
        <p:nvSpPr>
          <p:cNvPr id="3" name="Content Placeholder 2"/>
          <p:cNvSpPr>
            <a:spLocks noGrp="1"/>
          </p:cNvSpPr>
          <p:nvPr>
            <p:ph idx="1"/>
          </p:nvPr>
        </p:nvSpPr>
        <p:spPr>
          <a:xfrm>
            <a:off x="1481600" y="4031629"/>
            <a:ext cx="8229600" cy="2895600"/>
          </a:xfrm>
        </p:spPr>
        <p:txBody>
          <a:bodyPr>
            <a:normAutofit fontScale="92500" lnSpcReduction="10000"/>
          </a:bodyPr>
          <a:lstStyle/>
          <a:p>
            <a:pPr marL="0" indent="0">
              <a:spcBef>
                <a:spcPts val="300"/>
              </a:spcBef>
              <a:buNone/>
            </a:pPr>
            <a:r>
              <a:rPr lang="en-US" b="1" dirty="0" smtClean="0"/>
              <a:t>Mariana Trench</a:t>
            </a:r>
            <a:r>
              <a:rPr lang="en-US" dirty="0" smtClean="0"/>
              <a:t>, Pacific 35,827 ft </a:t>
            </a:r>
            <a:r>
              <a:rPr lang="en-US" sz="1200" dirty="0" smtClean="0"/>
              <a:t/>
            </a:r>
            <a:br>
              <a:rPr lang="en-US" sz="1200" dirty="0" smtClean="0"/>
            </a:br>
            <a:r>
              <a:rPr lang="en-US" sz="1200" dirty="0" smtClean="0"/>
              <a:t/>
            </a:r>
            <a:br>
              <a:rPr lang="en-US" sz="1200" dirty="0" smtClean="0"/>
            </a:br>
            <a:r>
              <a:rPr lang="en-US" b="1" dirty="0" smtClean="0"/>
              <a:t>Puerto Rico Trench,</a:t>
            </a:r>
            <a:r>
              <a:rPr lang="en-US" dirty="0" smtClean="0"/>
              <a:t> Atlantic 30,246 ft </a:t>
            </a:r>
            <a:r>
              <a:rPr lang="en-US" sz="1200" dirty="0" smtClean="0"/>
              <a:t/>
            </a:r>
            <a:br>
              <a:rPr lang="en-US" sz="1200" dirty="0" smtClean="0"/>
            </a:br>
            <a:r>
              <a:rPr lang="en-US" sz="1200" dirty="0" smtClean="0"/>
              <a:t/>
            </a:r>
            <a:br>
              <a:rPr lang="en-US" sz="1200" dirty="0" smtClean="0"/>
            </a:br>
            <a:r>
              <a:rPr lang="en-US" b="1" dirty="0" smtClean="0"/>
              <a:t>Java Trench,</a:t>
            </a:r>
            <a:r>
              <a:rPr lang="en-US" dirty="0" smtClean="0"/>
              <a:t> Indian 24,460 ft </a:t>
            </a:r>
            <a:r>
              <a:rPr lang="en-US" sz="1200" dirty="0" smtClean="0"/>
              <a:t/>
            </a:r>
            <a:br>
              <a:rPr lang="en-US" sz="1200" dirty="0" smtClean="0"/>
            </a:br>
            <a:r>
              <a:rPr lang="en-US" sz="1200" dirty="0" smtClean="0"/>
              <a:t/>
            </a:r>
            <a:br>
              <a:rPr lang="en-US" sz="1200" dirty="0" smtClean="0"/>
            </a:br>
            <a:r>
              <a:rPr lang="en-US" b="1" dirty="0" smtClean="0"/>
              <a:t>Arctic Basin,</a:t>
            </a:r>
            <a:r>
              <a:rPr lang="en-US" dirty="0" smtClean="0"/>
              <a:t> Arctic 18,456 ft </a:t>
            </a:r>
            <a:r>
              <a:rPr lang="en-US" sz="1200" dirty="0" smtClean="0"/>
              <a:t/>
            </a:r>
            <a:br>
              <a:rPr lang="en-US" sz="1200" dirty="0" smtClean="0"/>
            </a:br>
            <a:r>
              <a:rPr lang="en-US" sz="1200" dirty="0" smtClean="0"/>
              <a:t/>
            </a:r>
            <a:br>
              <a:rPr lang="en-US" sz="1200" dirty="0" smtClean="0"/>
            </a:br>
            <a:r>
              <a:rPr lang="en-US" b="1" dirty="0" smtClean="0"/>
              <a:t>Southern Ocean, </a:t>
            </a:r>
            <a:r>
              <a:rPr lang="en-US" dirty="0" smtClean="0"/>
              <a:t>23,737 ft </a:t>
            </a:r>
            <a:endParaRPr lang="en-US" dirty="0"/>
          </a:p>
        </p:txBody>
      </p:sp>
      <p:pic>
        <p:nvPicPr>
          <p:cNvPr id="40964" name="Picture 4" descr="http://www.seasky.org/deep-sea/assets/images/ocean-layers-diagram.jpg"/>
          <p:cNvPicPr>
            <a:picLocks noChangeAspect="1" noChangeArrowheads="1"/>
          </p:cNvPicPr>
          <p:nvPr/>
        </p:nvPicPr>
        <p:blipFill>
          <a:blip r:embed="rId2" cstate="print"/>
          <a:srcRect/>
          <a:stretch>
            <a:fillRect/>
          </a:stretch>
        </p:blipFill>
        <p:spPr bwMode="auto">
          <a:xfrm>
            <a:off x="2074206" y="730750"/>
            <a:ext cx="4438650" cy="32316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5257800" cy="1554162"/>
          </a:xfrm>
        </p:spPr>
        <p:txBody>
          <a:bodyPr>
            <a:normAutofit/>
          </a:bodyPr>
          <a:lstStyle/>
          <a:p>
            <a:r>
              <a:rPr lang="en-US" dirty="0" smtClean="0"/>
              <a:t>Deepest Place on Earth</a:t>
            </a:r>
            <a:endParaRPr lang="en-US" dirty="0"/>
          </a:p>
        </p:txBody>
      </p:sp>
      <p:sp>
        <p:nvSpPr>
          <p:cNvPr id="3" name="Content Placeholder 2"/>
          <p:cNvSpPr>
            <a:spLocks noGrp="1"/>
          </p:cNvSpPr>
          <p:nvPr>
            <p:ph idx="1"/>
          </p:nvPr>
        </p:nvSpPr>
        <p:spPr>
          <a:xfrm>
            <a:off x="172390" y="2590800"/>
            <a:ext cx="8686800" cy="4525963"/>
          </a:xfrm>
        </p:spPr>
        <p:txBody>
          <a:bodyPr>
            <a:normAutofit fontScale="85000" lnSpcReduction="10000"/>
          </a:bodyPr>
          <a:lstStyle/>
          <a:p>
            <a:r>
              <a:rPr lang="en-US" dirty="0" smtClean="0"/>
              <a:t>Challenger Deep in the Mariana Trench is the deepest point in Earth's oceans. The bottom there is 10,924 meters (35,840 feet) below sea level. If Mount Everest, highest mountain on Earth, were placed at this location it would be covered by over one mile of water.</a:t>
            </a:r>
          </a:p>
          <a:p>
            <a:r>
              <a:rPr lang="en-US" dirty="0" smtClean="0"/>
              <a:t>The location of the Mariana Trench is 250 miles southwest of the Pacific island of Guam.</a:t>
            </a:r>
          </a:p>
          <a:p>
            <a:r>
              <a:rPr lang="en-US" dirty="0" smtClean="0"/>
              <a:t>In 2009 researchers from Woods Hole Oceanographic Institution completed the deepest dive by an unmanned robotic vehicle in the Challenger Deep, reaching a depth of 10,902 meters.</a:t>
            </a:r>
            <a:endParaRPr lang="en-US" dirty="0"/>
          </a:p>
        </p:txBody>
      </p:sp>
      <p:pic>
        <p:nvPicPr>
          <p:cNvPr id="36866" name="Picture 2" descr="http://geology.com/records/ocean-trench.gif"/>
          <p:cNvPicPr>
            <a:picLocks noChangeAspect="1" noChangeArrowheads="1"/>
          </p:cNvPicPr>
          <p:nvPr/>
        </p:nvPicPr>
        <p:blipFill>
          <a:blip r:embed="rId2" cstate="print"/>
          <a:srcRect/>
          <a:stretch>
            <a:fillRect/>
          </a:stretch>
        </p:blipFill>
        <p:spPr bwMode="auto">
          <a:xfrm>
            <a:off x="533400" y="609600"/>
            <a:ext cx="2876550" cy="1657351"/>
          </a:xfrm>
          <a:prstGeom prst="rect">
            <a:avLst/>
          </a:prstGeom>
          <a:noFill/>
          <a:effectLst>
            <a:innerShdw blurRad="114300">
              <a:prstClr val="black"/>
            </a:innerShdw>
          </a:effectLst>
        </p:spPr>
      </p:pic>
      <p:sp>
        <p:nvSpPr>
          <p:cNvPr id="6" name="TextBox 5"/>
          <p:cNvSpPr txBox="1"/>
          <p:nvPr/>
        </p:nvSpPr>
        <p:spPr>
          <a:xfrm>
            <a:off x="2971800" y="4429590"/>
            <a:ext cx="4343400" cy="2123658"/>
          </a:xfrm>
          <a:prstGeom prst="rect">
            <a:avLst/>
          </a:prstGeom>
          <a:noFill/>
        </p:spPr>
        <p:txBody>
          <a:bodyPr wrap="square" rtlCol="0">
            <a:spAutoFit/>
          </a:bodyPr>
          <a:lstStyle/>
          <a:p>
            <a:r>
              <a:rPr lang="en-US" sz="4400" b="1" dirty="0" smtClean="0">
                <a:solidFill>
                  <a:srgbClr val="FF0000"/>
                </a:solidFill>
              </a:rPr>
              <a:t>How far down in miles is the Challenger Deep?</a:t>
            </a:r>
            <a:endParaRPr 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James Cameron Breaks Solo Dive Record.mp4">
            <a:hlinkClick r:id="" action="ppaction://media"/>
          </p:cNvPr>
          <p:cNvPicPr>
            <a:picLocks noRot="1" noChangeAspect="1"/>
          </p:cNvPicPr>
          <p:nvPr>
            <a:videoFile r:link="rId1"/>
          </p:nvPr>
        </p:nvPicPr>
        <p:blipFill>
          <a:blip r:embed="rId4" cstate="print"/>
          <a:stretch>
            <a:fillRect/>
          </a:stretch>
        </p:blipFill>
        <p:spPr>
          <a:xfrm>
            <a:off x="228600" y="228600"/>
            <a:ext cx="5242560" cy="3657600"/>
          </a:xfrm>
          <a:prstGeom prst="rect">
            <a:avLst/>
          </a:prstGeom>
        </p:spPr>
      </p:pic>
      <p:sp>
        <p:nvSpPr>
          <p:cNvPr id="2" name="Title 1"/>
          <p:cNvSpPr>
            <a:spLocks noGrp="1"/>
          </p:cNvSpPr>
          <p:nvPr>
            <p:ph type="title"/>
          </p:nvPr>
        </p:nvSpPr>
        <p:spPr>
          <a:xfrm>
            <a:off x="5943600" y="274638"/>
            <a:ext cx="2743200" cy="3459162"/>
          </a:xfrm>
        </p:spPr>
        <p:txBody>
          <a:bodyPr>
            <a:normAutofit/>
          </a:bodyPr>
          <a:lstStyle/>
          <a:p>
            <a:r>
              <a:rPr lang="en-US" dirty="0" smtClean="0"/>
              <a:t>Deepest Place on Earth</a:t>
            </a:r>
            <a:endParaRPr lang="en-US" dirty="0"/>
          </a:p>
        </p:txBody>
      </p:sp>
      <p:sp>
        <p:nvSpPr>
          <p:cNvPr id="3" name="Content Placeholder 2"/>
          <p:cNvSpPr>
            <a:spLocks noGrp="1"/>
          </p:cNvSpPr>
          <p:nvPr>
            <p:ph idx="1"/>
          </p:nvPr>
        </p:nvSpPr>
        <p:spPr>
          <a:xfrm>
            <a:off x="228600" y="4114800"/>
            <a:ext cx="8686800" cy="2514599"/>
          </a:xfrm>
        </p:spPr>
        <p:txBody>
          <a:bodyPr>
            <a:normAutofit lnSpcReduction="10000"/>
          </a:bodyPr>
          <a:lstStyle/>
          <a:p>
            <a:pPr indent="0">
              <a:buNone/>
            </a:pPr>
            <a:r>
              <a:rPr lang="en-US" dirty="0" smtClean="0"/>
              <a:t>Then in March , 2012, James Cameron, a Canadian film-director and deep sea explorer, was the first human to descend to a depth of 6.8 miles, by taking a solo journey to the Mariana Trench.</a:t>
            </a:r>
          </a:p>
        </p:txBody>
      </p:sp>
      <p:pic>
        <p:nvPicPr>
          <p:cNvPr id="8" name="My Movie.wmv">
            <a:hlinkClick r:id="" action="ppaction://media"/>
          </p:cNvPr>
          <p:cNvPicPr>
            <a:picLocks noRot="1" noChangeAspect="1"/>
          </p:cNvPicPr>
          <p:nvPr>
            <a:videoFile r:link="rId2"/>
          </p:nvPr>
        </p:nvPicPr>
        <p:blipFill>
          <a:blip r:embed="rId5" cstate="print"/>
          <a:stretch>
            <a:fillRect/>
          </a:stretch>
        </p:blipFill>
        <p:spPr>
          <a:xfrm>
            <a:off x="428470" y="228600"/>
            <a:ext cx="4876800" cy="3657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fullScrn="1">
              <p:cMediaNode>
                <p:cTn id="13"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
            <a:ext cx="9448800" cy="715962"/>
          </a:xfrm>
        </p:spPr>
        <p:txBody>
          <a:bodyPr>
            <a:normAutofit fontScale="90000"/>
          </a:bodyPr>
          <a:lstStyle/>
          <a:p>
            <a:r>
              <a:rPr lang="en-US" dirty="0" smtClean="0"/>
              <a:t>Search the Destiny Catalog for Websites</a:t>
            </a:r>
            <a:endParaRPr lang="en-US" dirty="0"/>
          </a:p>
        </p:txBody>
      </p:sp>
      <p:pic>
        <p:nvPicPr>
          <p:cNvPr id="46083" name="Picture 3"/>
          <p:cNvPicPr>
            <a:picLocks noChangeAspect="1" noChangeArrowheads="1"/>
          </p:cNvPicPr>
          <p:nvPr/>
        </p:nvPicPr>
        <p:blipFill>
          <a:blip r:embed="rId2" cstate="print"/>
          <a:srcRect t="17187" b="7813"/>
          <a:stretch>
            <a:fillRect/>
          </a:stretch>
        </p:blipFill>
        <p:spPr bwMode="auto">
          <a:xfrm>
            <a:off x="381000" y="1905000"/>
            <a:ext cx="8674101" cy="3657600"/>
          </a:xfrm>
          <a:prstGeom prst="rect">
            <a:avLst/>
          </a:prstGeom>
          <a:noFill/>
          <a:ln w="9525">
            <a:noFill/>
            <a:miter lim="800000"/>
            <a:headEnd/>
            <a:tailEnd/>
          </a:ln>
        </p:spPr>
      </p:pic>
      <p:sp>
        <p:nvSpPr>
          <p:cNvPr id="8" name="Oval 7"/>
          <p:cNvSpPr/>
          <p:nvPr/>
        </p:nvSpPr>
        <p:spPr>
          <a:xfrm>
            <a:off x="6553200" y="2438400"/>
            <a:ext cx="762000" cy="5334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4" name="Picture 2"/>
          <p:cNvPicPr>
            <a:picLocks noChangeAspect="1" noChangeArrowheads="1"/>
          </p:cNvPicPr>
          <p:nvPr/>
        </p:nvPicPr>
        <p:blipFill>
          <a:blip r:embed="rId3" cstate="print"/>
          <a:srcRect/>
          <a:stretch>
            <a:fillRect/>
          </a:stretch>
        </p:blipFill>
        <p:spPr bwMode="auto">
          <a:xfrm>
            <a:off x="287020" y="1082040"/>
            <a:ext cx="8674100" cy="5486400"/>
          </a:xfrm>
          <a:prstGeom prst="rect">
            <a:avLst/>
          </a:prstGeom>
          <a:noFill/>
          <a:ln w="9525">
            <a:noFill/>
            <a:miter lim="800000"/>
            <a:headEnd/>
            <a:tailEnd/>
          </a:ln>
        </p:spPr>
      </p:pic>
      <p:sp>
        <p:nvSpPr>
          <p:cNvPr id="6" name="Oval 5"/>
          <p:cNvSpPr/>
          <p:nvPr/>
        </p:nvSpPr>
        <p:spPr>
          <a:xfrm>
            <a:off x="6858000" y="2286000"/>
            <a:ext cx="1524000" cy="5334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96200" y="3581400"/>
            <a:ext cx="762000" cy="5334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28600" y="38100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9154"/>
                                        </p:tgtEl>
                                        <p:attrNameLst>
                                          <p:attrName>style.visibility</p:attrName>
                                        </p:attrNameLst>
                                      </p:cBhvr>
                                      <p:to>
                                        <p:strVal val="visible"/>
                                      </p:to>
                                    </p:set>
                                    <p:anim calcmode="lin" valueType="num">
                                      <p:cBhvr additive="base">
                                        <p:cTn id="11" dur="500" fill="hold"/>
                                        <p:tgtEl>
                                          <p:spTgt spid="49154"/>
                                        </p:tgtEl>
                                        <p:attrNameLst>
                                          <p:attrName>ppt_x</p:attrName>
                                        </p:attrNameLst>
                                      </p:cBhvr>
                                      <p:tavLst>
                                        <p:tav tm="0">
                                          <p:val>
                                            <p:strVal val="#ppt_x"/>
                                          </p:val>
                                        </p:tav>
                                        <p:tav tm="100000">
                                          <p:val>
                                            <p:strVal val="#ppt_x"/>
                                          </p:val>
                                        </p:tav>
                                      </p:tavLst>
                                    </p:anim>
                                    <p:anim calcmode="lin" valueType="num">
                                      <p:cBhvr additive="base">
                                        <p:cTn id="12"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6083"/>
                                        </p:tgtEl>
                                        <p:attrNameLst>
                                          <p:attrName>ppt_x</p:attrName>
                                        </p:attrNameLst>
                                      </p:cBhvr>
                                      <p:tavLst>
                                        <p:tav tm="0">
                                          <p:val>
                                            <p:strVal val="ppt_x"/>
                                          </p:val>
                                        </p:tav>
                                        <p:tav tm="100000">
                                          <p:val>
                                            <p:strVal val="ppt_x"/>
                                          </p:val>
                                        </p:tav>
                                      </p:tavLst>
                                    </p:anim>
                                    <p:anim calcmode="lin" valueType="num">
                                      <p:cBhvr additive="base">
                                        <p:cTn id="19" dur="500"/>
                                        <p:tgtEl>
                                          <p:spTgt spid="46083"/>
                                        </p:tgtEl>
                                        <p:attrNameLst>
                                          <p:attrName>ppt_y</p:attrName>
                                        </p:attrNameLst>
                                      </p:cBhvr>
                                      <p:tavLst>
                                        <p:tav tm="0">
                                          <p:val>
                                            <p:strVal val="ppt_y"/>
                                          </p:val>
                                        </p:tav>
                                        <p:tav tm="100000">
                                          <p:val>
                                            <p:strVal val="1+ppt_h/2"/>
                                          </p:val>
                                        </p:tav>
                                      </p:tavLst>
                                    </p:anim>
                                    <p:set>
                                      <p:cBhvr>
                                        <p:cTn id="20" dur="1" fill="hold">
                                          <p:stCondLst>
                                            <p:cond delay="499"/>
                                          </p:stCondLst>
                                        </p:cTn>
                                        <p:tgtEl>
                                          <p:spTgt spid="4608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696200" cy="1143000"/>
          </a:xfrm>
        </p:spPr>
        <p:txBody>
          <a:bodyPr/>
          <a:lstStyle/>
          <a:p>
            <a:r>
              <a:rPr lang="en-US" dirty="0" smtClean="0"/>
              <a:t>How many oceans are there?</a:t>
            </a:r>
            <a:endParaRPr lang="en-US" dirty="0"/>
          </a:p>
        </p:txBody>
      </p:sp>
      <p:sp>
        <p:nvSpPr>
          <p:cNvPr id="6" name="TextBox 5"/>
          <p:cNvSpPr txBox="1"/>
          <p:nvPr/>
        </p:nvSpPr>
        <p:spPr>
          <a:xfrm>
            <a:off x="211812" y="685800"/>
            <a:ext cx="7315200" cy="4555093"/>
          </a:xfrm>
          <a:prstGeom prst="rect">
            <a:avLst/>
          </a:prstGeom>
          <a:noFill/>
        </p:spPr>
        <p:txBody>
          <a:bodyPr wrap="square" rtlCol="0">
            <a:spAutoFit/>
          </a:bodyPr>
          <a:lstStyle/>
          <a:p>
            <a:r>
              <a:rPr lang="en-US" sz="2600" dirty="0" smtClean="0"/>
              <a:t>Some ancient civilizations used the phrase “seven seas” to describe the bodies of water known at that time. In medieval times these seas were known as: </a:t>
            </a:r>
          </a:p>
          <a:p>
            <a:pPr marL="400050" lvl="1"/>
            <a:endParaRPr lang="en-US" sz="1050" dirty="0" smtClean="0"/>
          </a:p>
          <a:p>
            <a:pPr marL="400050" lvl="1"/>
            <a:r>
              <a:rPr lang="en-US" sz="2600" dirty="0" smtClean="0"/>
              <a:t>Mediterranean Sea</a:t>
            </a:r>
          </a:p>
          <a:p>
            <a:pPr marL="400050" lvl="1" indent="0">
              <a:spcBef>
                <a:spcPts val="0"/>
              </a:spcBef>
              <a:buNone/>
            </a:pPr>
            <a:r>
              <a:rPr lang="en-US" sz="2600" dirty="0" smtClean="0"/>
              <a:t>Indian Ocean</a:t>
            </a:r>
          </a:p>
          <a:p>
            <a:pPr marL="400050" lvl="1" indent="0">
              <a:spcBef>
                <a:spcPts val="0"/>
              </a:spcBef>
              <a:buNone/>
            </a:pPr>
            <a:r>
              <a:rPr lang="en-US" sz="2600" dirty="0" smtClean="0"/>
              <a:t>Black Sea</a:t>
            </a:r>
          </a:p>
          <a:p>
            <a:pPr marL="400050" lvl="1" indent="0">
              <a:spcBef>
                <a:spcPts val="0"/>
              </a:spcBef>
              <a:buNone/>
            </a:pPr>
            <a:r>
              <a:rPr lang="en-US" sz="2600" dirty="0" smtClean="0"/>
              <a:t>Caspian Sea</a:t>
            </a:r>
          </a:p>
          <a:p>
            <a:pPr marL="400050" lvl="1" indent="0">
              <a:spcBef>
                <a:spcPts val="0"/>
              </a:spcBef>
              <a:buNone/>
            </a:pPr>
            <a:r>
              <a:rPr lang="en-US" sz="2600" dirty="0" smtClean="0"/>
              <a:t>Adriatic Sea</a:t>
            </a:r>
          </a:p>
          <a:p>
            <a:pPr marL="400050" lvl="1" indent="0">
              <a:spcBef>
                <a:spcPts val="0"/>
              </a:spcBef>
              <a:buNone/>
            </a:pPr>
            <a:r>
              <a:rPr lang="en-US" sz="2600" dirty="0" smtClean="0"/>
              <a:t>Persian Gulf</a:t>
            </a:r>
          </a:p>
          <a:p>
            <a:pPr marL="400050" lvl="1" indent="0">
              <a:spcBef>
                <a:spcPts val="0"/>
              </a:spcBef>
              <a:buNone/>
            </a:pPr>
            <a:r>
              <a:rPr lang="en-US" sz="2600" dirty="0" smtClean="0"/>
              <a:t>Red Sea </a:t>
            </a:r>
          </a:p>
          <a:p>
            <a:endParaRPr lang="en-US" dirty="0"/>
          </a:p>
        </p:txBody>
      </p:sp>
      <p:pic>
        <p:nvPicPr>
          <p:cNvPr id="18436" name="Picture 4" descr="http://mapsys.info/wp-content/uploads/2011/01/Old-Maps-Petro-Plancio-1594.jpg"/>
          <p:cNvPicPr>
            <a:picLocks noChangeAspect="1" noChangeArrowheads="1"/>
          </p:cNvPicPr>
          <p:nvPr/>
        </p:nvPicPr>
        <p:blipFill>
          <a:blip r:embed="rId2" cstate="print"/>
          <a:srcRect/>
          <a:stretch>
            <a:fillRect/>
          </a:stretch>
        </p:blipFill>
        <p:spPr bwMode="auto">
          <a:xfrm>
            <a:off x="2790670" y="2388430"/>
            <a:ext cx="6248400" cy="44481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Have 5 Oceans</a:t>
            </a:r>
            <a:endParaRPr lang="en-US" dirty="0"/>
          </a:p>
        </p:txBody>
      </p:sp>
      <p:sp>
        <p:nvSpPr>
          <p:cNvPr id="3" name="Content Placeholder 2"/>
          <p:cNvSpPr>
            <a:spLocks noGrp="1"/>
          </p:cNvSpPr>
          <p:nvPr>
            <p:ph idx="1"/>
          </p:nvPr>
        </p:nvSpPr>
        <p:spPr>
          <a:xfrm>
            <a:off x="457200" y="2931637"/>
            <a:ext cx="8229600" cy="4525963"/>
          </a:xfrm>
        </p:spPr>
        <p:txBody>
          <a:bodyPr/>
          <a:lstStyle/>
          <a:p>
            <a:r>
              <a:rPr lang="en-US" dirty="0" smtClean="0"/>
              <a:t>Atlantic</a:t>
            </a:r>
          </a:p>
          <a:p>
            <a:r>
              <a:rPr lang="en-US" dirty="0" smtClean="0"/>
              <a:t>Pacific</a:t>
            </a:r>
          </a:p>
          <a:p>
            <a:r>
              <a:rPr lang="en-US" dirty="0" smtClean="0"/>
              <a:t>Indian</a:t>
            </a:r>
          </a:p>
          <a:p>
            <a:r>
              <a:rPr lang="en-US" dirty="0" smtClean="0"/>
              <a:t>Arctic</a:t>
            </a:r>
          </a:p>
          <a:p>
            <a:r>
              <a:rPr lang="en-US" dirty="0" smtClean="0"/>
              <a:t>Southern (a newer listing set in 2000, referring to the ocean around Antarctica)</a:t>
            </a:r>
            <a:endParaRPr lang="en-US" dirty="0"/>
          </a:p>
        </p:txBody>
      </p:sp>
      <p:pic>
        <p:nvPicPr>
          <p:cNvPr id="17414" name="Picture 6" descr="http://theworldsoceans.com/oceans.jpg"/>
          <p:cNvPicPr>
            <a:picLocks noChangeAspect="1" noChangeArrowheads="1"/>
          </p:cNvPicPr>
          <p:nvPr/>
        </p:nvPicPr>
        <p:blipFill>
          <a:blip r:embed="rId2" cstate="print"/>
          <a:srcRect/>
          <a:stretch>
            <a:fillRect/>
          </a:stretch>
        </p:blipFill>
        <p:spPr bwMode="auto">
          <a:xfrm>
            <a:off x="2564710" y="1295400"/>
            <a:ext cx="5814391" cy="3962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Know About the Ocean Floor</a:t>
            </a:r>
            <a:endParaRPr lang="en-US" dirty="0"/>
          </a:p>
        </p:txBody>
      </p:sp>
      <p:sp>
        <p:nvSpPr>
          <p:cNvPr id="3" name="Content Placeholder 2"/>
          <p:cNvSpPr>
            <a:spLocks noGrp="1"/>
          </p:cNvSpPr>
          <p:nvPr>
            <p:ph idx="1"/>
          </p:nvPr>
        </p:nvSpPr>
        <p:spPr>
          <a:xfrm>
            <a:off x="-41220" y="1600200"/>
            <a:ext cx="4079820" cy="5029200"/>
          </a:xfrm>
        </p:spPr>
        <p:txBody>
          <a:bodyPr>
            <a:normAutofit fontScale="92500" lnSpcReduction="10000"/>
          </a:bodyPr>
          <a:lstStyle/>
          <a:p>
            <a:pPr indent="0">
              <a:buNone/>
            </a:pPr>
            <a:r>
              <a:rPr lang="en-US" dirty="0" smtClean="0"/>
              <a:t>Oceanographers use ocean floor sediments to answer questions about the organisms in them, about the currents that carried them, about climate changes over time, and about the formation of the ocean crust.</a:t>
            </a:r>
          </a:p>
        </p:txBody>
      </p:sp>
      <p:pic>
        <p:nvPicPr>
          <p:cNvPr id="15364" name="Picture 4" descr="http://oceanexplorer.noaa.gov/technology/subs/ropos/media/10core_sediment_500.jpg"/>
          <p:cNvPicPr>
            <a:picLocks noChangeAspect="1" noChangeArrowheads="1"/>
          </p:cNvPicPr>
          <p:nvPr/>
        </p:nvPicPr>
        <p:blipFill>
          <a:blip r:embed="rId2" cstate="print"/>
          <a:srcRect/>
          <a:stretch>
            <a:fillRect/>
          </a:stretch>
        </p:blipFill>
        <p:spPr bwMode="auto">
          <a:xfrm>
            <a:off x="4038600" y="2743200"/>
            <a:ext cx="4762500" cy="35718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28"/>
            <a:ext cx="8229600" cy="639762"/>
          </a:xfrm>
        </p:spPr>
        <p:txBody>
          <a:bodyPr>
            <a:normAutofit fontScale="90000"/>
          </a:bodyPr>
          <a:lstStyle/>
          <a:p>
            <a:r>
              <a:rPr lang="en-US" dirty="0" smtClean="0"/>
              <a:t>The Clues Are in the Sediment</a:t>
            </a:r>
            <a:endParaRPr lang="en-US" dirty="0"/>
          </a:p>
        </p:txBody>
      </p:sp>
      <p:sp>
        <p:nvSpPr>
          <p:cNvPr id="3" name="Content Placeholder 2"/>
          <p:cNvSpPr>
            <a:spLocks noGrp="1"/>
          </p:cNvSpPr>
          <p:nvPr>
            <p:ph idx="1"/>
          </p:nvPr>
        </p:nvSpPr>
        <p:spPr>
          <a:xfrm>
            <a:off x="228600" y="4001120"/>
            <a:ext cx="8686800" cy="2925763"/>
          </a:xfrm>
        </p:spPr>
        <p:txBody>
          <a:bodyPr>
            <a:normAutofit fontScale="85000" lnSpcReduction="10000"/>
          </a:bodyPr>
          <a:lstStyle/>
          <a:p>
            <a:pPr indent="0"/>
            <a:r>
              <a:rPr lang="en-US" dirty="0" smtClean="0"/>
              <a:t> Different kinds of sediments are found in varying amounts on different parts of the ocean floor. </a:t>
            </a:r>
          </a:p>
          <a:p>
            <a:pPr indent="0"/>
            <a:r>
              <a:rPr lang="en-US" dirty="0" smtClean="0"/>
              <a:t> Some of this sediment is </a:t>
            </a:r>
            <a:r>
              <a:rPr lang="en-US" b="1" dirty="0" smtClean="0"/>
              <a:t>soil and rock particles </a:t>
            </a:r>
            <a:r>
              <a:rPr lang="en-US" dirty="0" smtClean="0"/>
              <a:t>carried from shore and some is a </a:t>
            </a:r>
            <a:r>
              <a:rPr lang="en-US" b="1" dirty="0" smtClean="0"/>
              <a:t>biogenic ooze </a:t>
            </a:r>
            <a:r>
              <a:rPr lang="en-US" dirty="0" smtClean="0"/>
              <a:t>consisting of 70 percent mud and 30 percent skeletal debris of microscopic organisms, such as phytoplankton (plants) or zooplankton (animals), the major food source for life in the ocean. </a:t>
            </a:r>
            <a:endParaRPr lang="en-US" dirty="0"/>
          </a:p>
        </p:txBody>
      </p:sp>
      <p:pic>
        <p:nvPicPr>
          <p:cNvPr id="4" name="Picture 2" descr="http://pubs.usgs.gov/gip/dynamic/graphics/smoker.gif"/>
          <p:cNvPicPr>
            <a:picLocks noChangeAspect="1" noChangeArrowheads="1"/>
          </p:cNvPicPr>
          <p:nvPr/>
        </p:nvPicPr>
        <p:blipFill>
          <a:blip r:embed="rId2" cstate="print"/>
          <a:srcRect/>
          <a:stretch>
            <a:fillRect/>
          </a:stretch>
        </p:blipFill>
        <p:spPr bwMode="auto">
          <a:xfrm>
            <a:off x="3048000" y="915650"/>
            <a:ext cx="3333750" cy="29432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22"/>
            <a:ext cx="9144000" cy="848694"/>
          </a:xfrm>
        </p:spPr>
        <p:txBody>
          <a:bodyPr>
            <a:noAutofit/>
          </a:bodyPr>
          <a:lstStyle/>
          <a:p>
            <a:pPr indent="0"/>
            <a:r>
              <a:rPr lang="en-US" sz="3600" dirty="0" smtClean="0"/>
              <a:t>Sea water is 220 times saltier than fresh water.</a:t>
            </a:r>
          </a:p>
        </p:txBody>
      </p:sp>
      <p:pic>
        <p:nvPicPr>
          <p:cNvPr id="14338" name="Picture 2" descr="http://sepetjian.files.wordpress.com/2012/07/water_flow_patterns_coastal_aquifer.gif"/>
          <p:cNvPicPr>
            <a:picLocks noChangeAspect="1" noChangeArrowheads="1"/>
          </p:cNvPicPr>
          <p:nvPr/>
        </p:nvPicPr>
        <p:blipFill>
          <a:blip r:embed="rId2" cstate="print"/>
          <a:srcRect/>
          <a:stretch>
            <a:fillRect/>
          </a:stretch>
        </p:blipFill>
        <p:spPr bwMode="auto">
          <a:xfrm>
            <a:off x="1012728" y="916860"/>
            <a:ext cx="7010400" cy="3971925"/>
          </a:xfrm>
          <a:prstGeom prst="rect">
            <a:avLst/>
          </a:prstGeom>
          <a:noFill/>
        </p:spPr>
      </p:pic>
      <p:sp>
        <p:nvSpPr>
          <p:cNvPr id="5" name="TextBox 4"/>
          <p:cNvSpPr txBox="1"/>
          <p:nvPr/>
        </p:nvSpPr>
        <p:spPr>
          <a:xfrm>
            <a:off x="0" y="4844832"/>
            <a:ext cx="9144000" cy="2062103"/>
          </a:xfrm>
          <a:prstGeom prst="rect">
            <a:avLst/>
          </a:prstGeom>
          <a:noFill/>
        </p:spPr>
        <p:txBody>
          <a:bodyPr wrap="square" rtlCol="0">
            <a:spAutoFit/>
          </a:bodyPr>
          <a:lstStyle/>
          <a:p>
            <a:pPr marL="342900" lvl="0">
              <a:spcBef>
                <a:spcPct val="20000"/>
              </a:spcBef>
            </a:pPr>
            <a:r>
              <a:rPr lang="en-US" sz="3200" dirty="0" smtClean="0">
                <a:solidFill>
                  <a:prstClr val="black"/>
                </a:solidFill>
              </a:rPr>
              <a:t>The ocean is salty because of the gradual concentration of dissolved chemicals and decayed biologic matter eroded from the Earth's crust and washed into the sea.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07370"/>
            <a:ext cx="5791200" cy="1935162"/>
          </a:xfrm>
        </p:spPr>
        <p:txBody>
          <a:bodyPr>
            <a:normAutofit fontScale="90000"/>
          </a:bodyPr>
          <a:lstStyle/>
          <a:p>
            <a:r>
              <a:rPr lang="en-US" dirty="0" smtClean="0"/>
              <a:t>Ocean currents and winds affect sailing and ocean industries</a:t>
            </a:r>
            <a:br>
              <a:rPr lang="en-US" dirty="0" smtClean="0"/>
            </a:br>
            <a:endParaRPr lang="en-US" dirty="0"/>
          </a:p>
        </p:txBody>
      </p:sp>
      <p:sp>
        <p:nvSpPr>
          <p:cNvPr id="3" name="Content Placeholder 2"/>
          <p:cNvSpPr>
            <a:spLocks noGrp="1"/>
          </p:cNvSpPr>
          <p:nvPr>
            <p:ph idx="1"/>
          </p:nvPr>
        </p:nvSpPr>
        <p:spPr>
          <a:xfrm>
            <a:off x="457200" y="2322852"/>
            <a:ext cx="8229600" cy="4876800"/>
          </a:xfrm>
        </p:spPr>
        <p:txBody>
          <a:bodyPr>
            <a:normAutofit fontScale="85000" lnSpcReduction="10000"/>
          </a:bodyPr>
          <a:lstStyle/>
          <a:p>
            <a:pPr indent="0">
              <a:buNone/>
            </a:pPr>
            <a:r>
              <a:rPr lang="en-US" dirty="0" smtClean="0"/>
              <a:t>Current, the movement of the water, is influenced by three things: tides, winds, and differences in density.</a:t>
            </a:r>
          </a:p>
          <a:p>
            <a:pPr indent="0">
              <a:buNone/>
            </a:pPr>
            <a:r>
              <a:rPr lang="en-US" dirty="0" smtClean="0"/>
              <a:t>The water at the ocean surface is moved primarily by </a:t>
            </a:r>
            <a:r>
              <a:rPr lang="en-US" b="1" dirty="0" smtClean="0"/>
              <a:t>winds</a:t>
            </a:r>
            <a:r>
              <a:rPr lang="en-US" dirty="0" smtClean="0"/>
              <a:t> that blow in certain patterns because of the Earth’s spin.</a:t>
            </a:r>
          </a:p>
          <a:p>
            <a:pPr indent="0">
              <a:buNone/>
            </a:pPr>
            <a:r>
              <a:rPr lang="en-US" b="1" smtClean="0"/>
              <a:t>Tides</a:t>
            </a:r>
            <a:r>
              <a:rPr lang="en-US" smtClean="0"/>
              <a:t> move the </a:t>
            </a:r>
            <a:r>
              <a:rPr lang="en-US" dirty="0" smtClean="0"/>
              <a:t>water below the surface of the oceans.</a:t>
            </a:r>
          </a:p>
          <a:p>
            <a:pPr indent="0">
              <a:buNone/>
            </a:pPr>
            <a:r>
              <a:rPr lang="en-US" dirty="0" smtClean="0"/>
              <a:t>A third factor that drives currents is </a:t>
            </a:r>
            <a:r>
              <a:rPr lang="en-US" dirty="0" err="1" smtClean="0"/>
              <a:t>thermohaline</a:t>
            </a:r>
            <a:r>
              <a:rPr lang="en-US" dirty="0" smtClean="0"/>
              <a:t> circulation - a process driven by </a:t>
            </a:r>
            <a:r>
              <a:rPr lang="en-US" b="1" dirty="0" smtClean="0"/>
              <a:t>density</a:t>
            </a:r>
            <a:r>
              <a:rPr lang="en-US" dirty="0" smtClean="0"/>
              <a:t> differences in water due to temperature (thermo) and salinity (</a:t>
            </a:r>
            <a:r>
              <a:rPr lang="en-US" dirty="0" err="1" smtClean="0"/>
              <a:t>haline</a:t>
            </a:r>
            <a:r>
              <a:rPr lang="en-US" dirty="0" smtClean="0"/>
              <a:t>) in different parts of the ocean. </a:t>
            </a:r>
            <a:endParaRPr lang="en-US" dirty="0"/>
          </a:p>
        </p:txBody>
      </p:sp>
      <p:pic>
        <p:nvPicPr>
          <p:cNvPr id="13314" name="Picture 2" descr="http://www.asme.org/getmedia/0ac62e81-d503-4d6b-9ad0-2dcde68b7f3a/harnessing_the_wind_sails-Renewable_Energy-hero.jpg.aspx?width=456"/>
          <p:cNvPicPr>
            <a:picLocks noChangeAspect="1" noChangeArrowheads="1"/>
          </p:cNvPicPr>
          <p:nvPr/>
        </p:nvPicPr>
        <p:blipFill>
          <a:blip r:embed="rId2" cstate="print"/>
          <a:srcRect/>
          <a:stretch>
            <a:fillRect/>
          </a:stretch>
        </p:blipFill>
        <p:spPr bwMode="auto">
          <a:xfrm>
            <a:off x="304800" y="304801"/>
            <a:ext cx="2456873"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3"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1"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2"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0"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1"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2"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r>
              <a:rPr lang="en-US" dirty="0" smtClean="0"/>
              <a:t>Riddle: How is the ocean like life?</a:t>
            </a:r>
            <a:br>
              <a:rPr lang="en-US" dirty="0" smtClean="0"/>
            </a:br>
            <a:endParaRPr lang="en-US" dirty="0"/>
          </a:p>
        </p:txBody>
      </p:sp>
      <p:sp>
        <p:nvSpPr>
          <p:cNvPr id="4" name="TextBox 3"/>
          <p:cNvSpPr txBox="1"/>
          <p:nvPr/>
        </p:nvSpPr>
        <p:spPr>
          <a:xfrm>
            <a:off x="1143000" y="117693"/>
            <a:ext cx="7239000" cy="6740307"/>
          </a:xfrm>
          <a:prstGeom prst="rect">
            <a:avLst/>
          </a:prstGeom>
          <a:noFill/>
        </p:spPr>
        <p:txBody>
          <a:bodyPr wrap="square" rtlCol="0">
            <a:spAutoFit/>
          </a:bodyPr>
          <a:lstStyle/>
          <a:p>
            <a:pPr>
              <a:buFont typeface="Arial" pitchFamily="34" charset="0"/>
              <a:buChar char="•"/>
            </a:pPr>
            <a:r>
              <a:rPr lang="en-US" sz="3600" dirty="0" smtClean="0"/>
              <a:t> Draw a vertical line down the middle of your index card. On the left side, list things that you know about the ocean.</a:t>
            </a:r>
          </a:p>
          <a:p>
            <a:pPr>
              <a:buFont typeface="Arial" pitchFamily="34" charset="0"/>
              <a:buChar char="•"/>
            </a:pPr>
            <a:endParaRPr lang="en-US" sz="3600" dirty="0" smtClean="0"/>
          </a:p>
          <a:p>
            <a:pPr>
              <a:buFont typeface="Arial" pitchFamily="34" charset="0"/>
              <a:buChar char="•"/>
            </a:pPr>
            <a:endParaRPr lang="en-US" sz="3600" dirty="0" smtClean="0"/>
          </a:p>
          <a:p>
            <a:pPr>
              <a:buFont typeface="Arial" pitchFamily="34" charset="0"/>
              <a:buChar char="•"/>
            </a:pPr>
            <a:r>
              <a:rPr lang="en-US" sz="3600" dirty="0" smtClean="0"/>
              <a:t> Then on the right side, list things you experienced that involve the ocean.</a:t>
            </a:r>
          </a:p>
          <a:p>
            <a:pPr>
              <a:buFont typeface="Arial" pitchFamily="34" charset="0"/>
              <a:buChar char="•"/>
            </a:pPr>
            <a:endParaRPr lang="en-US" sz="3600" dirty="0" smtClean="0"/>
          </a:p>
          <a:p>
            <a:pPr>
              <a:buFont typeface="Arial" pitchFamily="34" charset="0"/>
              <a:buChar char="•"/>
            </a:pPr>
            <a:r>
              <a:rPr lang="en-US" sz="3600" dirty="0" smtClean="0"/>
              <a:t> Turn the card over and on the back, list things that you learn today.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xit" presetSubtype="4" fill="hold" nodeType="withEffect">
                                  <p:stCondLst>
                                    <p:cond delay="0"/>
                                  </p:stCondLst>
                                  <p:childTnLst>
                                    <p:anim calcmode="lin" valueType="num">
                                      <p:cBhvr additive="base">
                                        <p:cTn id="22"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p:tgtEl>
                                          <p:spTgt spid="4">
                                            <p:txEl>
                                              <p:pRg st="0" end="0"/>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4">
                                            <p:txEl>
                                              <p:pRg st="0" end="0"/>
                                            </p:txEl>
                                          </p:spTgt>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p:tgtEl>
                                          <p:spTgt spid="4">
                                            <p:txEl>
                                              <p:pRg st="3" end="3"/>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xit" presetSubtype="4" fill="hold" nodeType="withEffect">
                                  <p:stCondLst>
                                    <p:cond delay="0"/>
                                  </p:stCondLst>
                                  <p:childTnLst>
                                    <p:anim calcmode="lin" valueType="num">
                                      <p:cBhvr additive="base">
                                        <p:cTn id="36" dur="500"/>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p:tgtEl>
                                          <p:spTgt spid="4">
                                            <p:txEl>
                                              <p:pRg st="5" end="5"/>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indows2universe.org/earth/Water/images/surface_currents_lg.jpg"/>
          <p:cNvPicPr>
            <a:picLocks noChangeAspect="1" noChangeArrowheads="1"/>
          </p:cNvPicPr>
          <p:nvPr/>
        </p:nvPicPr>
        <p:blipFill>
          <a:blip r:embed="rId2" cstate="print"/>
          <a:srcRect/>
          <a:stretch>
            <a:fillRect/>
          </a:stretch>
        </p:blipFill>
        <p:spPr bwMode="auto">
          <a:xfrm>
            <a:off x="671988" y="776760"/>
            <a:ext cx="7585254" cy="3947640"/>
          </a:xfrm>
          <a:prstGeom prst="rect">
            <a:avLst/>
          </a:prstGeom>
          <a:noFill/>
        </p:spPr>
      </p:pic>
      <p:sp>
        <p:nvSpPr>
          <p:cNvPr id="5" name="TextBox 4"/>
          <p:cNvSpPr txBox="1"/>
          <p:nvPr/>
        </p:nvSpPr>
        <p:spPr>
          <a:xfrm>
            <a:off x="95868" y="4748988"/>
            <a:ext cx="8915400" cy="2062103"/>
          </a:xfrm>
          <a:prstGeom prst="rect">
            <a:avLst/>
          </a:prstGeom>
          <a:noFill/>
        </p:spPr>
        <p:txBody>
          <a:bodyPr wrap="square" rtlCol="0">
            <a:spAutoFit/>
          </a:bodyPr>
          <a:lstStyle/>
          <a:p>
            <a:r>
              <a:rPr lang="en-US" sz="3200" dirty="0" smtClean="0"/>
              <a:t>“The water of the ocean surface moves in a regular pattern called surface ocean currents.  The currents are named.  In this map, warm currents are shown in red and cold currents are shown in blue.”</a:t>
            </a:r>
            <a:endParaRPr lang="en-US" sz="3200" dirty="0"/>
          </a:p>
        </p:txBody>
      </p:sp>
      <p:sp>
        <p:nvSpPr>
          <p:cNvPr id="4" name="TextBox 3"/>
          <p:cNvSpPr txBox="1"/>
          <p:nvPr/>
        </p:nvSpPr>
        <p:spPr>
          <a:xfrm>
            <a:off x="1295400" y="54084"/>
            <a:ext cx="6096000" cy="707886"/>
          </a:xfrm>
          <a:prstGeom prst="rect">
            <a:avLst/>
          </a:prstGeom>
          <a:noFill/>
        </p:spPr>
        <p:txBody>
          <a:bodyPr wrap="square" rtlCol="0">
            <a:spAutoFit/>
          </a:bodyPr>
          <a:lstStyle/>
          <a:p>
            <a:pPr algn="ctr"/>
            <a:r>
              <a:rPr lang="en-US" sz="4000" dirty="0" smtClean="0"/>
              <a:t>The Ocean’s Currents</a:t>
            </a:r>
            <a:endParaRPr lang="en-US" sz="4000" dirty="0"/>
          </a:p>
        </p:txBody>
      </p:sp>
      <p:sp>
        <p:nvSpPr>
          <p:cNvPr id="6" name="Oval 5"/>
          <p:cNvSpPr/>
          <p:nvPr/>
        </p:nvSpPr>
        <p:spPr>
          <a:xfrm>
            <a:off x="-1066800" y="2133600"/>
            <a:ext cx="838200" cy="762000"/>
          </a:xfrm>
          <a:prstGeom prst="ellipse">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39896 -0.05648 C 0.39271 -0.05672 0.3868 -0.05672 0.38125 -0.05741 C 0.37864 -0.05764 0.37691 -0.0588 0.37465 -0.05926 C 0.36666 -0.06111 0.36007 -0.06181 0.35225 -0.06273 C 0.34114 -0.06227 0.33038 -0.0625 0.31944 -0.06181 C 0.31406 -0.06135 0.31336 -0.05903 0.31024 -0.05741 C 0.30451 -0.05463 0.30382 -0.05486 0.29635 -0.05371 C 0.28524 -0.05047 0.27152 -0.04908 0.26215 -0.04422 C 0.25868 -0.03889 0.25364 -0.03727 0.24496 -0.03449 C 0.23646 -0.03195 0.23003 -0.02917 0.22083 -0.02755 C 0.20972 -0.02778 0.19896 -0.02801 0.18784 -0.02848 C 0.17934 -0.02871 0.1717 -0.03218 0.16354 -0.0338 C 0.15017 -0.03241 0.13958 -0.02894 0.12725 -0.02639 C 0.12465 -0.02593 0.10989 -0.025 0.10816 -0.02477 C 0.08889 -0.02292 0.0842 -0.02199 0.06076 -0.0213 C 0.05711 -0.02014 0.0533 -0.01922 0.05034 -0.0176 C 0.04861 -0.0169 0.04687 -0.01574 0.04514 -0.01505 C 0.04218 -0.01389 0.03802 -0.01273 0.03472 -0.01158 C 0.03298 -0.01111 0.02968 -0.00996 0.02968 -0.01019 C 0.02465 -0.00625 0.01788 -0.00417 0.01041 -0.00186 C 0.00503 3.33333E-6 0.00729 3.33333E-6 0.00312 3.33333E-6 " pathEditMode="relative" rAng="0" ptsTypes="ffffffffffffffffffffA">
                                      <p:cBhvr>
                                        <p:cTn id="10" dur="2000" spd="-100000" fill="hold"/>
                                        <p:tgtEl>
                                          <p:spTgt spid="6"/>
                                        </p:tgtEl>
                                        <p:attrNameLst>
                                          <p:attrName>ppt_x</p:attrName>
                                          <p:attrName>ppt_y</p:attrName>
                                        </p:attrNameLst>
                                      </p:cBhvr>
                                      <p:rCtr x="-1980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of the Benefits of Knowing the Currents?</a:t>
            </a:r>
            <a:endParaRPr lang="en-US" dirty="0"/>
          </a:p>
        </p:txBody>
      </p:sp>
      <p:sp>
        <p:nvSpPr>
          <p:cNvPr id="3" name="Content Placeholder 2"/>
          <p:cNvSpPr>
            <a:spLocks noGrp="1"/>
          </p:cNvSpPr>
          <p:nvPr>
            <p:ph idx="1"/>
          </p:nvPr>
        </p:nvSpPr>
        <p:spPr>
          <a:xfrm>
            <a:off x="457200" y="1371600"/>
            <a:ext cx="8229600" cy="5257800"/>
          </a:xfrm>
        </p:spPr>
        <p:txBody>
          <a:bodyPr>
            <a:normAutofit fontScale="85000" lnSpcReduction="10000"/>
          </a:bodyPr>
          <a:lstStyle/>
          <a:p>
            <a:r>
              <a:rPr lang="en-US" dirty="0" smtClean="0"/>
              <a:t>Traveling along a current </a:t>
            </a:r>
            <a:r>
              <a:rPr lang="en-US" b="1" dirty="0" smtClean="0"/>
              <a:t>saves fuel</a:t>
            </a:r>
            <a:r>
              <a:rPr lang="en-US" dirty="0" smtClean="0"/>
              <a:t>. Ship routing for safe transport and efficient use of fuel is critical for worldwide commerce.</a:t>
            </a:r>
          </a:p>
          <a:p>
            <a:r>
              <a:rPr lang="en-US" dirty="0" smtClean="0"/>
              <a:t>Ship routers use environmental information to find routes that </a:t>
            </a:r>
            <a:r>
              <a:rPr lang="en-US" b="1" dirty="0" smtClean="0"/>
              <a:t>minimize transit time</a:t>
            </a:r>
            <a:r>
              <a:rPr lang="en-US" dirty="0" smtClean="0"/>
              <a:t>, avoid waves over a specific height, or balance travel time and fuel economy against risks to the ship.  </a:t>
            </a:r>
          </a:p>
          <a:p>
            <a:r>
              <a:rPr lang="en-US" dirty="0" smtClean="0"/>
              <a:t>Knowing the currents allow us to </a:t>
            </a:r>
            <a:r>
              <a:rPr lang="en-US" b="1" dirty="0" smtClean="0"/>
              <a:t>predict where chemical drums, spilt oil or other hazardous materials may turn up,</a:t>
            </a:r>
            <a:r>
              <a:rPr lang="en-US" dirty="0" smtClean="0"/>
              <a:t> and take action to clean up, or protect vulnerable areas.</a:t>
            </a:r>
          </a:p>
          <a:p>
            <a:r>
              <a:rPr lang="en-US" dirty="0" smtClean="0"/>
              <a:t>Currents are also important for </a:t>
            </a:r>
            <a:r>
              <a:rPr lang="en-US" b="1" dirty="0" smtClean="0"/>
              <a:t>leisure activities </a:t>
            </a:r>
            <a:r>
              <a:rPr lang="en-US" dirty="0" smtClean="0"/>
              <a:t>such as sailing, scuba diving, sports fishing, and swimming.</a:t>
            </a:r>
            <a:endParaRPr lang="en-US" dirty="0"/>
          </a:p>
        </p:txBody>
      </p:sp>
      <p:pic>
        <p:nvPicPr>
          <p:cNvPr id="11266" name="Picture 2" descr="http://www.mof.gov.tl/wp-content/uploads/2011/07/import-cargo.jpg"/>
          <p:cNvPicPr>
            <a:picLocks noChangeAspect="1" noChangeArrowheads="1"/>
          </p:cNvPicPr>
          <p:nvPr/>
        </p:nvPicPr>
        <p:blipFill>
          <a:blip r:embed="rId2" cstate="print"/>
          <a:srcRect/>
          <a:stretch>
            <a:fillRect/>
          </a:stretch>
        </p:blipFill>
        <p:spPr bwMode="auto">
          <a:xfrm>
            <a:off x="685800" y="1600200"/>
            <a:ext cx="3333750" cy="2552700"/>
          </a:xfrm>
          <a:prstGeom prst="rect">
            <a:avLst/>
          </a:prstGeom>
          <a:noFill/>
        </p:spPr>
      </p:pic>
      <p:pic>
        <p:nvPicPr>
          <p:cNvPr id="11268" name="Picture 4" descr="http://earthjustice.org/sites/default/files/feature_expanded/2011/report-dispersants-img2.jpg"/>
          <p:cNvPicPr>
            <a:picLocks noChangeAspect="1" noChangeArrowheads="1"/>
          </p:cNvPicPr>
          <p:nvPr/>
        </p:nvPicPr>
        <p:blipFill>
          <a:blip r:embed="rId3" cstate="print"/>
          <a:srcRect/>
          <a:stretch>
            <a:fillRect/>
          </a:stretch>
        </p:blipFill>
        <p:spPr bwMode="auto">
          <a:xfrm>
            <a:off x="4572000" y="4343400"/>
            <a:ext cx="3962400" cy="2141838"/>
          </a:xfrm>
          <a:prstGeom prst="rect">
            <a:avLst/>
          </a:prstGeom>
          <a:noFill/>
        </p:spPr>
      </p:pic>
      <p:pic>
        <p:nvPicPr>
          <p:cNvPr id="11270" name="Picture 6" descr="http://sublifedivers.com/wp-content/uploads/2011/07/scuba_diving_divers.jpg"/>
          <p:cNvPicPr>
            <a:picLocks noChangeAspect="1" noChangeArrowheads="1"/>
          </p:cNvPicPr>
          <p:nvPr/>
        </p:nvPicPr>
        <p:blipFill>
          <a:blip r:embed="rId4" cstate="print"/>
          <a:srcRect/>
          <a:stretch>
            <a:fillRect/>
          </a:stretch>
        </p:blipFill>
        <p:spPr bwMode="auto">
          <a:xfrm>
            <a:off x="5562600" y="1600200"/>
            <a:ext cx="2476500" cy="2581276"/>
          </a:xfrm>
          <a:prstGeom prst="rect">
            <a:avLst/>
          </a:prstGeom>
          <a:noFill/>
        </p:spPr>
      </p:pic>
      <p:pic>
        <p:nvPicPr>
          <p:cNvPr id="11272" name="Picture 8" descr="http://www.sailingchartersaltspring.com/wp-content/uploads/2009/05/sailing_to_the_sunrise.jpg"/>
          <p:cNvPicPr>
            <a:picLocks noChangeAspect="1" noChangeArrowheads="1"/>
          </p:cNvPicPr>
          <p:nvPr/>
        </p:nvPicPr>
        <p:blipFill>
          <a:blip r:embed="rId5" cstate="print"/>
          <a:srcRect/>
          <a:stretch>
            <a:fillRect/>
          </a:stretch>
        </p:blipFill>
        <p:spPr bwMode="auto">
          <a:xfrm>
            <a:off x="1066800" y="4572000"/>
            <a:ext cx="27432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par>
                                <p:cTn id="11" presetID="31" presetClass="entr" presetSubtype="0" fill="hold" nodeType="withEffect">
                                  <p:stCondLst>
                                    <p:cond delay="400"/>
                                  </p:stCondLst>
                                  <p:iterate type="lt">
                                    <p:tmPct val="5000"/>
                                  </p:iterate>
                                  <p:childTnLst>
                                    <p:set>
                                      <p:cBhvr>
                                        <p:cTn id="12" dur="1" fill="hold">
                                          <p:stCondLst>
                                            <p:cond delay="0"/>
                                          </p:stCondLst>
                                        </p:cTn>
                                        <p:tgtEl>
                                          <p:spTgt spid="11270"/>
                                        </p:tgtEl>
                                        <p:attrNameLst>
                                          <p:attrName>style.visibility</p:attrName>
                                        </p:attrNameLst>
                                      </p:cBhvr>
                                      <p:to>
                                        <p:strVal val="visible"/>
                                      </p:to>
                                    </p:set>
                                    <p:anim calcmode="lin" valueType="num">
                                      <p:cBhvr>
                                        <p:cTn id="13" dur="1000" fill="hold"/>
                                        <p:tgtEl>
                                          <p:spTgt spid="11270"/>
                                        </p:tgtEl>
                                        <p:attrNameLst>
                                          <p:attrName>ppt_w</p:attrName>
                                        </p:attrNameLst>
                                      </p:cBhvr>
                                      <p:tavLst>
                                        <p:tav tm="0">
                                          <p:val>
                                            <p:fltVal val="0"/>
                                          </p:val>
                                        </p:tav>
                                        <p:tav tm="100000">
                                          <p:val>
                                            <p:strVal val="#ppt_w"/>
                                          </p:val>
                                        </p:tav>
                                      </p:tavLst>
                                    </p:anim>
                                    <p:anim calcmode="lin" valueType="num">
                                      <p:cBhvr>
                                        <p:cTn id="14" dur="1000" fill="hold"/>
                                        <p:tgtEl>
                                          <p:spTgt spid="11270"/>
                                        </p:tgtEl>
                                        <p:attrNameLst>
                                          <p:attrName>ppt_h</p:attrName>
                                        </p:attrNameLst>
                                      </p:cBhvr>
                                      <p:tavLst>
                                        <p:tav tm="0">
                                          <p:val>
                                            <p:fltVal val="0"/>
                                          </p:val>
                                        </p:tav>
                                        <p:tav tm="100000">
                                          <p:val>
                                            <p:strVal val="#ppt_h"/>
                                          </p:val>
                                        </p:tav>
                                      </p:tavLst>
                                    </p:anim>
                                    <p:anim calcmode="lin" valueType="num">
                                      <p:cBhvr>
                                        <p:cTn id="15" dur="1000" fill="hold"/>
                                        <p:tgtEl>
                                          <p:spTgt spid="11270"/>
                                        </p:tgtEl>
                                        <p:attrNameLst>
                                          <p:attrName>style.rotation</p:attrName>
                                        </p:attrNameLst>
                                      </p:cBhvr>
                                      <p:tavLst>
                                        <p:tav tm="0">
                                          <p:val>
                                            <p:fltVal val="90"/>
                                          </p:val>
                                        </p:tav>
                                        <p:tav tm="100000">
                                          <p:val>
                                            <p:fltVal val="0"/>
                                          </p:val>
                                        </p:tav>
                                      </p:tavLst>
                                    </p:anim>
                                    <p:animEffect transition="in" filter="fade">
                                      <p:cBhvr>
                                        <p:cTn id="16" dur="1000"/>
                                        <p:tgtEl>
                                          <p:spTgt spid="11270"/>
                                        </p:tgtEl>
                                      </p:cBhvr>
                                    </p:animEffect>
                                  </p:childTnLst>
                                </p:cTn>
                              </p:par>
                              <p:par>
                                <p:cTn id="17" presetID="31" presetClass="entr" presetSubtype="0" fill="hold" nodeType="withEffect">
                                  <p:stCondLst>
                                    <p:cond delay="600"/>
                                  </p:stCondLst>
                                  <p:iterate type="lt">
                                    <p:tmPct val="5000"/>
                                  </p:iterate>
                                  <p:childTnLst>
                                    <p:set>
                                      <p:cBhvr>
                                        <p:cTn id="18" dur="1" fill="hold">
                                          <p:stCondLst>
                                            <p:cond delay="0"/>
                                          </p:stCondLst>
                                        </p:cTn>
                                        <p:tgtEl>
                                          <p:spTgt spid="11272"/>
                                        </p:tgtEl>
                                        <p:attrNameLst>
                                          <p:attrName>style.visibility</p:attrName>
                                        </p:attrNameLst>
                                      </p:cBhvr>
                                      <p:to>
                                        <p:strVal val="visible"/>
                                      </p:to>
                                    </p:set>
                                    <p:anim calcmode="lin" valueType="num">
                                      <p:cBhvr>
                                        <p:cTn id="19" dur="1000" fill="hold"/>
                                        <p:tgtEl>
                                          <p:spTgt spid="11272"/>
                                        </p:tgtEl>
                                        <p:attrNameLst>
                                          <p:attrName>ppt_w</p:attrName>
                                        </p:attrNameLst>
                                      </p:cBhvr>
                                      <p:tavLst>
                                        <p:tav tm="0">
                                          <p:val>
                                            <p:fltVal val="0"/>
                                          </p:val>
                                        </p:tav>
                                        <p:tav tm="100000">
                                          <p:val>
                                            <p:strVal val="#ppt_w"/>
                                          </p:val>
                                        </p:tav>
                                      </p:tavLst>
                                    </p:anim>
                                    <p:anim calcmode="lin" valueType="num">
                                      <p:cBhvr>
                                        <p:cTn id="20" dur="1000" fill="hold"/>
                                        <p:tgtEl>
                                          <p:spTgt spid="11272"/>
                                        </p:tgtEl>
                                        <p:attrNameLst>
                                          <p:attrName>ppt_h</p:attrName>
                                        </p:attrNameLst>
                                      </p:cBhvr>
                                      <p:tavLst>
                                        <p:tav tm="0">
                                          <p:val>
                                            <p:fltVal val="0"/>
                                          </p:val>
                                        </p:tav>
                                        <p:tav tm="100000">
                                          <p:val>
                                            <p:strVal val="#ppt_h"/>
                                          </p:val>
                                        </p:tav>
                                      </p:tavLst>
                                    </p:anim>
                                    <p:anim calcmode="lin" valueType="num">
                                      <p:cBhvr>
                                        <p:cTn id="21" dur="1000" fill="hold"/>
                                        <p:tgtEl>
                                          <p:spTgt spid="11272"/>
                                        </p:tgtEl>
                                        <p:attrNameLst>
                                          <p:attrName>style.rotation</p:attrName>
                                        </p:attrNameLst>
                                      </p:cBhvr>
                                      <p:tavLst>
                                        <p:tav tm="0">
                                          <p:val>
                                            <p:fltVal val="90"/>
                                          </p:val>
                                        </p:tav>
                                        <p:tav tm="100000">
                                          <p:val>
                                            <p:fltVal val="0"/>
                                          </p:val>
                                        </p:tav>
                                      </p:tavLst>
                                    </p:anim>
                                    <p:animEffect transition="in" filter="fade">
                                      <p:cBhvr>
                                        <p:cTn id="22" dur="1000"/>
                                        <p:tgtEl>
                                          <p:spTgt spid="11272"/>
                                        </p:tgtEl>
                                      </p:cBhvr>
                                    </p:animEffect>
                                  </p:childTnLst>
                                </p:cTn>
                              </p:par>
                              <p:par>
                                <p:cTn id="23" presetID="31" presetClass="entr" presetSubtype="0" fill="hold" nodeType="withEffect">
                                  <p:stCondLst>
                                    <p:cond delay="800"/>
                                  </p:stCondLst>
                                  <p:iterate type="lt">
                                    <p:tmPct val="5000"/>
                                  </p:iterate>
                                  <p:childTnLst>
                                    <p:set>
                                      <p:cBhvr>
                                        <p:cTn id="24" dur="1" fill="hold">
                                          <p:stCondLst>
                                            <p:cond delay="0"/>
                                          </p:stCondLst>
                                        </p:cTn>
                                        <p:tgtEl>
                                          <p:spTgt spid="11268"/>
                                        </p:tgtEl>
                                        <p:attrNameLst>
                                          <p:attrName>style.visibility</p:attrName>
                                        </p:attrNameLst>
                                      </p:cBhvr>
                                      <p:to>
                                        <p:strVal val="visible"/>
                                      </p:to>
                                    </p:set>
                                    <p:anim calcmode="lin" valueType="num">
                                      <p:cBhvr>
                                        <p:cTn id="25" dur="1000" fill="hold"/>
                                        <p:tgtEl>
                                          <p:spTgt spid="11268"/>
                                        </p:tgtEl>
                                        <p:attrNameLst>
                                          <p:attrName>ppt_w</p:attrName>
                                        </p:attrNameLst>
                                      </p:cBhvr>
                                      <p:tavLst>
                                        <p:tav tm="0">
                                          <p:val>
                                            <p:fltVal val="0"/>
                                          </p:val>
                                        </p:tav>
                                        <p:tav tm="100000">
                                          <p:val>
                                            <p:strVal val="#ppt_w"/>
                                          </p:val>
                                        </p:tav>
                                      </p:tavLst>
                                    </p:anim>
                                    <p:anim calcmode="lin" valueType="num">
                                      <p:cBhvr>
                                        <p:cTn id="26" dur="1000" fill="hold"/>
                                        <p:tgtEl>
                                          <p:spTgt spid="11268"/>
                                        </p:tgtEl>
                                        <p:attrNameLst>
                                          <p:attrName>ppt_h</p:attrName>
                                        </p:attrNameLst>
                                      </p:cBhvr>
                                      <p:tavLst>
                                        <p:tav tm="0">
                                          <p:val>
                                            <p:fltVal val="0"/>
                                          </p:val>
                                        </p:tav>
                                        <p:tav tm="100000">
                                          <p:val>
                                            <p:strVal val="#ppt_h"/>
                                          </p:val>
                                        </p:tav>
                                      </p:tavLst>
                                    </p:anim>
                                    <p:anim calcmode="lin" valueType="num">
                                      <p:cBhvr>
                                        <p:cTn id="27" dur="1000" fill="hold"/>
                                        <p:tgtEl>
                                          <p:spTgt spid="11268"/>
                                        </p:tgtEl>
                                        <p:attrNameLst>
                                          <p:attrName>style.rotation</p:attrName>
                                        </p:attrNameLst>
                                      </p:cBhvr>
                                      <p:tavLst>
                                        <p:tav tm="0">
                                          <p:val>
                                            <p:fltVal val="90"/>
                                          </p:val>
                                        </p:tav>
                                        <p:tav tm="100000">
                                          <p:val>
                                            <p:fltVal val="0"/>
                                          </p:val>
                                        </p:tav>
                                      </p:tavLst>
                                    </p:anim>
                                    <p:animEffect transition="in" filter="fade">
                                      <p:cBhvr>
                                        <p:cTn id="28" dur="1000"/>
                                        <p:tgtEl>
                                          <p:spTgt spid="11268"/>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37" presetID="12" presetClass="exit" presetSubtype="4" fill="hold" nodeType="withEffect">
                                  <p:stCondLst>
                                    <p:cond delay="0"/>
                                  </p:stCondLst>
                                  <p:iterate type="lt">
                                    <p:tmPct val="0"/>
                                  </p:iterate>
                                  <p:childTnLst>
                                    <p:animEffect transition="out" filter="slide(fromBottom)">
                                      <p:cBhvr>
                                        <p:cTn id="38" dur="500"/>
                                        <p:tgtEl>
                                          <p:spTgt spid="11266"/>
                                        </p:tgtEl>
                                      </p:cBhvr>
                                    </p:animEffect>
                                    <p:set>
                                      <p:cBhvr>
                                        <p:cTn id="39" dur="1" fill="hold">
                                          <p:stCondLst>
                                            <p:cond delay="499"/>
                                          </p:stCondLst>
                                        </p:cTn>
                                        <p:tgtEl>
                                          <p:spTgt spid="11266"/>
                                        </p:tgtEl>
                                        <p:attrNameLst>
                                          <p:attrName>style.visibility</p:attrName>
                                        </p:attrNameLst>
                                      </p:cBhvr>
                                      <p:to>
                                        <p:strVal val="hidden"/>
                                      </p:to>
                                    </p:set>
                                  </p:childTnLst>
                                </p:cTn>
                              </p:par>
                              <p:par>
                                <p:cTn id="40" presetID="12" presetClass="exit" presetSubtype="4" fill="hold" nodeType="withEffect">
                                  <p:stCondLst>
                                    <p:cond delay="0"/>
                                  </p:stCondLst>
                                  <p:iterate type="lt">
                                    <p:tmPct val="0"/>
                                  </p:iterate>
                                  <p:childTnLst>
                                    <p:animEffect transition="out" filter="slide(fromBottom)">
                                      <p:cBhvr>
                                        <p:cTn id="41" dur="500"/>
                                        <p:tgtEl>
                                          <p:spTgt spid="11270"/>
                                        </p:tgtEl>
                                      </p:cBhvr>
                                    </p:animEffect>
                                    <p:set>
                                      <p:cBhvr>
                                        <p:cTn id="42" dur="1" fill="hold">
                                          <p:stCondLst>
                                            <p:cond delay="499"/>
                                          </p:stCondLst>
                                        </p:cTn>
                                        <p:tgtEl>
                                          <p:spTgt spid="11270"/>
                                        </p:tgtEl>
                                        <p:attrNameLst>
                                          <p:attrName>style.visibility</p:attrName>
                                        </p:attrNameLst>
                                      </p:cBhvr>
                                      <p:to>
                                        <p:strVal val="hidden"/>
                                      </p:to>
                                    </p:set>
                                  </p:childTnLst>
                                </p:cTn>
                              </p:par>
                              <p:par>
                                <p:cTn id="43" presetID="12" presetClass="exit" presetSubtype="4" fill="hold" nodeType="withEffect">
                                  <p:stCondLst>
                                    <p:cond delay="0"/>
                                  </p:stCondLst>
                                  <p:iterate type="lt">
                                    <p:tmPct val="0"/>
                                  </p:iterate>
                                  <p:childTnLst>
                                    <p:animEffect transition="out" filter="slide(fromBottom)">
                                      <p:cBhvr>
                                        <p:cTn id="44" dur="500"/>
                                        <p:tgtEl>
                                          <p:spTgt spid="11272"/>
                                        </p:tgtEl>
                                      </p:cBhvr>
                                    </p:animEffect>
                                    <p:set>
                                      <p:cBhvr>
                                        <p:cTn id="45" dur="1" fill="hold">
                                          <p:stCondLst>
                                            <p:cond delay="499"/>
                                          </p:stCondLst>
                                        </p:cTn>
                                        <p:tgtEl>
                                          <p:spTgt spid="11272"/>
                                        </p:tgtEl>
                                        <p:attrNameLst>
                                          <p:attrName>style.visibility</p:attrName>
                                        </p:attrNameLst>
                                      </p:cBhvr>
                                      <p:to>
                                        <p:strVal val="hidden"/>
                                      </p:to>
                                    </p:set>
                                  </p:childTnLst>
                                </p:cTn>
                              </p:par>
                              <p:par>
                                <p:cTn id="46" presetID="12" presetClass="exit" presetSubtype="4" fill="hold" nodeType="withEffect">
                                  <p:stCondLst>
                                    <p:cond delay="0"/>
                                  </p:stCondLst>
                                  <p:iterate type="lt">
                                    <p:tmPct val="0"/>
                                  </p:iterate>
                                  <p:childTnLst>
                                    <p:animEffect transition="out" filter="slide(fromBottom)">
                                      <p:cBhvr>
                                        <p:cTn id="47" dur="500"/>
                                        <p:tgtEl>
                                          <p:spTgt spid="11268"/>
                                        </p:tgtEl>
                                      </p:cBhvr>
                                    </p:animEffect>
                                    <p:set>
                                      <p:cBhvr>
                                        <p:cTn id="48" dur="1" fill="hold">
                                          <p:stCondLst>
                                            <p:cond delay="499"/>
                                          </p:stCondLst>
                                        </p:cTn>
                                        <p:tgtEl>
                                          <p:spTgt spid="1126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 calcmode="lin" valueType="num">
                                      <p:cBhvr>
                                        <p:cTn id="5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 calcmode="lin" valueType="num">
                                      <p:cBhvr>
                                        <p:cTn id="6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 calcmode="lin" valueType="num">
                                      <p:cBhvr>
                                        <p:cTn id="6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7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71"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52" y="274638"/>
            <a:ext cx="9906000" cy="1143000"/>
          </a:xfrm>
        </p:spPr>
        <p:txBody>
          <a:bodyPr>
            <a:normAutofit fontScale="90000"/>
          </a:bodyPr>
          <a:lstStyle/>
          <a:p>
            <a:r>
              <a:rPr lang="en-US" dirty="0" smtClean="0"/>
              <a:t>Plotting Ocean Currents, Winds, and Depths</a:t>
            </a:r>
            <a:endParaRPr lang="en-US" dirty="0"/>
          </a:p>
        </p:txBody>
      </p:sp>
      <p:sp>
        <p:nvSpPr>
          <p:cNvPr id="3" name="Content Placeholder 2"/>
          <p:cNvSpPr>
            <a:spLocks noGrp="1"/>
          </p:cNvSpPr>
          <p:nvPr>
            <p:ph idx="1"/>
          </p:nvPr>
        </p:nvSpPr>
        <p:spPr>
          <a:xfrm>
            <a:off x="457200" y="1850916"/>
            <a:ext cx="8229600" cy="4525963"/>
          </a:xfrm>
        </p:spPr>
        <p:txBody>
          <a:bodyPr>
            <a:normAutofit fontScale="92500" lnSpcReduction="10000"/>
          </a:bodyPr>
          <a:lstStyle/>
          <a:p>
            <a:pPr>
              <a:buNone/>
            </a:pPr>
            <a:r>
              <a:rPr lang="en-US" dirty="0" smtClean="0"/>
              <a:t>Marine navigation charts </a:t>
            </a:r>
            <a:r>
              <a:rPr lang="en-US" b="1" dirty="0" smtClean="0"/>
              <a:t>historically </a:t>
            </a:r>
            <a:r>
              <a:rPr lang="en-US" dirty="0" smtClean="0"/>
              <a:t>were often produced by a country's Navy and possibly also civil defense bodies and/or port management authorities</a:t>
            </a:r>
          </a:p>
          <a:p>
            <a:pPr>
              <a:buNone/>
            </a:pPr>
            <a:r>
              <a:rPr lang="en-US" dirty="0" smtClean="0"/>
              <a:t>In the United States </a:t>
            </a:r>
            <a:r>
              <a:rPr lang="en-US" b="1" dirty="0" smtClean="0"/>
              <a:t>today</a:t>
            </a:r>
            <a:r>
              <a:rPr lang="en-US" dirty="0" smtClean="0"/>
              <a:t>, NOAA hydrographic survey ships scan the seafloor to identify navigational hazards and obstructions while also acquiring water depth data, in order to create accurate and up-to-date nautical charts.</a:t>
            </a:r>
          </a:p>
          <a:p>
            <a:pPr>
              <a:buNone/>
            </a:pPr>
            <a:r>
              <a:rPr lang="en-US" dirty="0" smtClean="0"/>
              <a:t> </a:t>
            </a:r>
          </a:p>
          <a:p>
            <a:pPr>
              <a:buNone/>
            </a:pPr>
            <a:endParaRPr lang="en-US" dirty="0" smtClean="0"/>
          </a:p>
        </p:txBody>
      </p:sp>
      <p:pic>
        <p:nvPicPr>
          <p:cNvPr id="9218" name="Picture 2" descr="http://www.charterworld.com/news/wp-content/uploads/2011/06/A-Nautical-Chart.jpg">
            <a:hlinkClick r:id="rId2"/>
          </p:cNvPr>
          <p:cNvPicPr>
            <a:picLocks noChangeAspect="1" noChangeArrowheads="1"/>
          </p:cNvPicPr>
          <p:nvPr/>
        </p:nvPicPr>
        <p:blipFill>
          <a:blip r:embed="rId3" cstate="print"/>
          <a:srcRect/>
          <a:stretch>
            <a:fillRect/>
          </a:stretch>
        </p:blipFill>
        <p:spPr bwMode="auto">
          <a:xfrm>
            <a:off x="1371600" y="1752600"/>
            <a:ext cx="6343650" cy="43910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aachartrev"/>
          <p:cNvPicPr>
            <a:picLocks noChangeAspect="1" noChangeArrowheads="1"/>
          </p:cNvPicPr>
          <p:nvPr/>
        </p:nvPicPr>
        <p:blipFill>
          <a:blip r:embed="rId2" cstate="print"/>
          <a:srcRect/>
          <a:stretch>
            <a:fillRect/>
          </a:stretch>
        </p:blipFill>
        <p:spPr bwMode="auto">
          <a:xfrm>
            <a:off x="2514600" y="2057400"/>
            <a:ext cx="6378575" cy="4602163"/>
          </a:xfrm>
          <a:prstGeom prst="rect">
            <a:avLst/>
          </a:prstGeom>
          <a:noFill/>
          <a:ln w="9525">
            <a:noFill/>
            <a:miter lim="800000"/>
            <a:headEnd/>
            <a:tailEnd/>
          </a:ln>
        </p:spPr>
      </p:pic>
      <p:sp>
        <p:nvSpPr>
          <p:cNvPr id="5" name="TextBox 4"/>
          <p:cNvSpPr txBox="1"/>
          <p:nvPr/>
        </p:nvSpPr>
        <p:spPr>
          <a:xfrm>
            <a:off x="228600" y="56545"/>
            <a:ext cx="8686800" cy="2215991"/>
          </a:xfrm>
          <a:prstGeom prst="rect">
            <a:avLst/>
          </a:prstGeom>
          <a:noFill/>
        </p:spPr>
        <p:txBody>
          <a:bodyPr wrap="square" rtlCol="0">
            <a:spAutoFit/>
          </a:bodyPr>
          <a:lstStyle/>
          <a:p>
            <a:pPr lvl="0"/>
            <a:r>
              <a:rPr lang="en-US" sz="2400" dirty="0" smtClean="0"/>
              <a:t>Look at the top right of the chart to find the major water channel that lies between the coastal land areas of Fort Point and Rocky Neck.   </a:t>
            </a:r>
          </a:p>
          <a:p>
            <a:r>
              <a:rPr lang="en-US" sz="2400" dirty="0" smtClean="0"/>
              <a:t>	How many feet does the chart say the channel measures? </a:t>
            </a:r>
          </a:p>
          <a:p>
            <a:r>
              <a:rPr lang="en-US" sz="2400" dirty="0" smtClean="0"/>
              <a:t>	What year was this measurement taken? </a:t>
            </a:r>
          </a:p>
          <a:p>
            <a:endParaRPr lang="en-US" dirty="0"/>
          </a:p>
        </p:txBody>
      </p:sp>
      <p:sp>
        <p:nvSpPr>
          <p:cNvPr id="6" name="TextBox 5"/>
          <p:cNvSpPr txBox="1"/>
          <p:nvPr/>
        </p:nvSpPr>
        <p:spPr>
          <a:xfrm>
            <a:off x="246090" y="2438400"/>
            <a:ext cx="2057400" cy="2554545"/>
          </a:xfrm>
          <a:prstGeom prst="rect">
            <a:avLst/>
          </a:prstGeom>
          <a:noFill/>
        </p:spPr>
        <p:txBody>
          <a:bodyPr wrap="square" rtlCol="0">
            <a:spAutoFit/>
          </a:bodyPr>
          <a:lstStyle/>
          <a:p>
            <a:pPr algn="ctr"/>
            <a:r>
              <a:rPr lang="en-US" sz="4000" b="1" dirty="0" smtClean="0"/>
              <a:t>Reading a Nautical Chart</a:t>
            </a:r>
            <a:endParaRPr lang="en-US" sz="4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Google Images for Pictures</a:t>
            </a:r>
            <a:endParaRPr lang="en-US" dirty="0"/>
          </a:p>
        </p:txBody>
      </p:sp>
      <p:pic>
        <p:nvPicPr>
          <p:cNvPr id="51203" name="Picture 3"/>
          <p:cNvPicPr>
            <a:picLocks noChangeAspect="1" noChangeArrowheads="1"/>
          </p:cNvPicPr>
          <p:nvPr/>
        </p:nvPicPr>
        <p:blipFill>
          <a:blip r:embed="rId2" cstate="print"/>
          <a:srcRect t="15625" b="6250"/>
          <a:stretch>
            <a:fillRect/>
          </a:stretch>
        </p:blipFill>
        <p:spPr bwMode="auto">
          <a:xfrm>
            <a:off x="228600" y="2057400"/>
            <a:ext cx="8674100" cy="3810000"/>
          </a:xfrm>
          <a:prstGeom prst="rect">
            <a:avLst/>
          </a:prstGeom>
          <a:noFill/>
          <a:ln w="9525">
            <a:noFill/>
            <a:miter lim="800000"/>
            <a:headEnd/>
            <a:tailEnd/>
          </a:ln>
        </p:spPr>
      </p:pic>
      <p:pic>
        <p:nvPicPr>
          <p:cNvPr id="51206" name="Picture 6"/>
          <p:cNvPicPr>
            <a:picLocks noChangeAspect="1" noChangeArrowheads="1"/>
          </p:cNvPicPr>
          <p:nvPr/>
        </p:nvPicPr>
        <p:blipFill>
          <a:blip r:embed="rId3" cstate="print"/>
          <a:srcRect/>
          <a:stretch>
            <a:fillRect/>
          </a:stretch>
        </p:blipFill>
        <p:spPr bwMode="auto">
          <a:xfrm>
            <a:off x="231060" y="1524000"/>
            <a:ext cx="86741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12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36000" r="-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02780" cy="1143000"/>
          </a:xfrm>
        </p:spPr>
        <p:txBody>
          <a:bodyPr>
            <a:noAutofit/>
          </a:bodyPr>
          <a:lstStyle/>
          <a:p>
            <a:r>
              <a:rPr lang="en-US" sz="3600" dirty="0" smtClean="0">
                <a:solidFill>
                  <a:srgbClr val="0070C0"/>
                </a:solidFill>
                <a:effectLst>
                  <a:outerShdw blurRad="38100" dist="38100" dir="2700000" algn="tl">
                    <a:srgbClr val="000000">
                      <a:alpha val="43137"/>
                    </a:srgbClr>
                  </a:outerShdw>
                </a:effectLst>
              </a:rPr>
              <a:t>Reasons Why It is Important to Study the Ocean</a:t>
            </a:r>
            <a:endParaRPr lang="en-US" sz="3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144000" cy="5029200"/>
          </a:xfrm>
        </p:spPr>
        <p:txBody>
          <a:bodyPr>
            <a:normAutofit/>
          </a:bodyPr>
          <a:lstStyle/>
          <a:p>
            <a:pPr marL="640080" indent="-457200"/>
            <a:r>
              <a:rPr lang="en-US" dirty="0" smtClean="0"/>
              <a:t> The ocean influences our climate.  Most of the oxygen in the atmosphere comes from the ocean.</a:t>
            </a:r>
          </a:p>
          <a:p>
            <a:pPr marL="640080" indent="-457200"/>
            <a:r>
              <a:rPr lang="en-US" dirty="0" smtClean="0"/>
              <a:t> The ocean can change our weather patterns.</a:t>
            </a:r>
          </a:p>
          <a:p>
            <a:pPr marL="640080" indent="-457200"/>
            <a:r>
              <a:rPr lang="en-US" dirty="0" smtClean="0"/>
              <a:t> 25% of the protein used by people comes from fish.</a:t>
            </a:r>
          </a:p>
          <a:p>
            <a:pPr marL="640080" indent="-457200"/>
            <a:r>
              <a:rPr lang="en-US" dirty="0" smtClean="0"/>
              <a:t> Oceans affect beach structure</a:t>
            </a:r>
          </a:p>
          <a:p>
            <a:pPr marL="640080" indent="-457200"/>
            <a:r>
              <a:rPr lang="en-US" dirty="0" smtClean="0"/>
              <a:t> Every process that is taking place on the ocean floor tells us about the processes that were responsible for the shaping of the earth’s surface.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Coming Soon!</a:t>
            </a:r>
          </a:p>
        </p:txBody>
      </p:sp>
      <p:sp>
        <p:nvSpPr>
          <p:cNvPr id="55298" name="Content Placeholder 2"/>
          <p:cNvSpPr>
            <a:spLocks noGrp="1"/>
          </p:cNvSpPr>
          <p:nvPr>
            <p:ph idx="1"/>
          </p:nvPr>
        </p:nvSpPr>
        <p:spPr>
          <a:xfrm>
            <a:off x="863592" y="2050135"/>
            <a:ext cx="7467600" cy="1447799"/>
          </a:xfrm>
        </p:spPr>
        <p:txBody>
          <a:bodyPr numCol="2">
            <a:normAutofit fontScale="85000" lnSpcReduction="10000"/>
          </a:bodyPr>
          <a:lstStyle/>
          <a:p>
            <a:pPr eaLnBrk="1" hangingPunct="1"/>
            <a:r>
              <a:rPr lang="en-US" dirty="0" smtClean="0"/>
              <a:t>Oceans: Creatures and Dangers at Sea</a:t>
            </a:r>
          </a:p>
          <a:p>
            <a:pPr eaLnBrk="1" hangingPunct="1"/>
            <a:endParaRPr lang="en-US" dirty="0" smtClean="0"/>
          </a:p>
          <a:p>
            <a:pPr eaLnBrk="1" hangingPunct="1"/>
            <a:r>
              <a:rPr lang="en-US" dirty="0" smtClean="0"/>
              <a:t>Oceans: Conservation and Our Future</a:t>
            </a:r>
          </a:p>
          <a:p>
            <a:pPr eaLnBrk="1" hangingPunct="1"/>
            <a:endParaRPr lang="en-US" dirty="0" smtClean="0"/>
          </a:p>
        </p:txBody>
      </p:sp>
      <p:pic>
        <p:nvPicPr>
          <p:cNvPr id="53250" name="Picture 2" descr="http://static.ddmcdn.com/gif/survive-at-sea-2.jpg"/>
          <p:cNvPicPr>
            <a:picLocks noChangeAspect="1" noChangeArrowheads="1"/>
          </p:cNvPicPr>
          <p:nvPr/>
        </p:nvPicPr>
        <p:blipFill>
          <a:blip r:embed="rId2" cstate="print"/>
          <a:srcRect/>
          <a:stretch>
            <a:fillRect/>
          </a:stretch>
        </p:blipFill>
        <p:spPr bwMode="auto">
          <a:xfrm>
            <a:off x="990600" y="3200400"/>
            <a:ext cx="3505200" cy="2304669"/>
          </a:xfrm>
          <a:prstGeom prst="rect">
            <a:avLst/>
          </a:prstGeom>
          <a:noFill/>
        </p:spPr>
      </p:pic>
      <p:pic>
        <p:nvPicPr>
          <p:cNvPr id="53252" name="Picture 4" descr="http://www.ourbreathingplanet.com/wp-content/uploads/2010/10/OceanConservation.jpg"/>
          <p:cNvPicPr>
            <a:picLocks noChangeAspect="1" noChangeArrowheads="1"/>
          </p:cNvPicPr>
          <p:nvPr/>
        </p:nvPicPr>
        <p:blipFill>
          <a:blip r:embed="rId3" cstate="print"/>
          <a:srcRect/>
          <a:stretch>
            <a:fillRect/>
          </a:stretch>
        </p:blipFill>
        <p:spPr bwMode="auto">
          <a:xfrm>
            <a:off x="4876800" y="3124200"/>
            <a:ext cx="3323266" cy="2362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33400"/>
            <a:ext cx="7696200" cy="646331"/>
          </a:xfrm>
          <a:prstGeom prst="rect">
            <a:avLst/>
          </a:prstGeom>
          <a:noFill/>
        </p:spPr>
        <p:txBody>
          <a:bodyPr wrap="square" rtlCol="0">
            <a:spAutoFit/>
          </a:bodyPr>
          <a:lstStyle/>
          <a:p>
            <a:r>
              <a:rPr lang="en-US" dirty="0" smtClean="0"/>
              <a:t/>
            </a:r>
            <a:br>
              <a:rPr lang="en-US" dirty="0" smtClean="0"/>
            </a:br>
            <a:endParaRPr lang="en-US" dirty="0"/>
          </a:p>
        </p:txBody>
      </p:sp>
      <p:sp>
        <p:nvSpPr>
          <p:cNvPr id="5" name="Title 4"/>
          <p:cNvSpPr>
            <a:spLocks noGrp="1"/>
          </p:cNvSpPr>
          <p:nvPr>
            <p:ph type="title"/>
          </p:nvPr>
        </p:nvSpPr>
        <p:spPr>
          <a:xfrm>
            <a:off x="1600200" y="4724400"/>
            <a:ext cx="5715000" cy="1143000"/>
          </a:xfrm>
        </p:spPr>
        <p:txBody>
          <a:bodyPr/>
          <a:lstStyle/>
          <a:p>
            <a:r>
              <a:rPr lang="en-US" dirty="0" smtClean="0"/>
              <a:t>Begin your research!</a:t>
            </a:r>
            <a:endParaRPr lang="en-US" dirty="0"/>
          </a:p>
        </p:txBody>
      </p:sp>
      <p:pic>
        <p:nvPicPr>
          <p:cNvPr id="17414" name="Picture 6" descr="http://www.discount-florida-vacations.com/images/florida_beaches.jpg"/>
          <p:cNvPicPr>
            <a:picLocks noChangeAspect="1" noChangeArrowheads="1"/>
          </p:cNvPicPr>
          <p:nvPr/>
        </p:nvPicPr>
        <p:blipFill>
          <a:blip r:embed="rId2" cstate="print"/>
          <a:srcRect/>
          <a:stretch>
            <a:fillRect/>
          </a:stretch>
        </p:blipFill>
        <p:spPr bwMode="auto">
          <a:xfrm>
            <a:off x="1600200" y="533400"/>
            <a:ext cx="5638800" cy="3576612"/>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Soundings</a:t>
            </a:r>
          </a:p>
          <a:p>
            <a:r>
              <a:rPr lang="en-US" dirty="0" smtClean="0"/>
              <a:t>Fathoms</a:t>
            </a:r>
          </a:p>
          <a:p>
            <a:r>
              <a:rPr lang="en-US" dirty="0" smtClean="0"/>
              <a:t>Sediment</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609600"/>
            <a:ext cx="5791200" cy="369332"/>
          </a:xfrm>
          <a:prstGeom prst="rect">
            <a:avLst/>
          </a:prstGeom>
          <a:noFill/>
        </p:spPr>
        <p:txBody>
          <a:bodyPr wrap="square" rtlCol="0">
            <a:spAutoFit/>
          </a:bodyPr>
          <a:lstStyle/>
          <a:p>
            <a:pPr algn="ctr"/>
            <a:r>
              <a:rPr lang="en-US" dirty="0" smtClean="0"/>
              <a:t>Works Cited</a:t>
            </a:r>
            <a:endParaRPr lang="en-US" dirty="0"/>
          </a:p>
        </p:txBody>
      </p:sp>
      <p:sp>
        <p:nvSpPr>
          <p:cNvPr id="3" name="TextBox 2"/>
          <p:cNvSpPr txBox="1"/>
          <p:nvPr/>
        </p:nvSpPr>
        <p:spPr>
          <a:xfrm>
            <a:off x="1143000" y="1752600"/>
            <a:ext cx="7239000" cy="646331"/>
          </a:xfrm>
          <a:prstGeom prst="rect">
            <a:avLst/>
          </a:prstGeom>
          <a:noFill/>
        </p:spPr>
        <p:txBody>
          <a:bodyPr wrap="square" rtlCol="0">
            <a:spAutoFit/>
          </a:bodyPr>
          <a:lstStyle/>
          <a:p>
            <a:r>
              <a:rPr lang="en-US" dirty="0" smtClean="0">
                <a:hlinkClick r:id="rId2"/>
              </a:rPr>
              <a:t>http://www.motherearthnews.com/Nature-Community/Fun-Surprising-Facts-About-The-Oceans.aspx#ixzz2Gk5Z3l15</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381000"/>
            <a:ext cx="3429000" cy="2514600"/>
          </a:xfrm>
        </p:spPr>
        <p:txBody>
          <a:bodyPr>
            <a:normAutofit/>
          </a:bodyPr>
          <a:lstStyle/>
          <a:p>
            <a:r>
              <a:rPr lang="en-US" b="1" dirty="0" smtClean="0">
                <a:solidFill>
                  <a:srgbClr val="0070C0"/>
                </a:solidFill>
              </a:rPr>
              <a:t>Our Oceans – Composition and Behavior</a:t>
            </a:r>
            <a:endParaRPr lang="en-US" b="1" dirty="0">
              <a:solidFill>
                <a:srgbClr val="0070C0"/>
              </a:solidFill>
            </a:endParaRPr>
          </a:p>
        </p:txBody>
      </p:sp>
      <p:pic>
        <p:nvPicPr>
          <p:cNvPr id="23554" name="Picture 2" descr="lighthouse beacon animated gif"/>
          <p:cNvPicPr>
            <a:picLocks noChangeAspect="1" noChangeArrowheads="1" noCrop="1"/>
          </p:cNvPicPr>
          <p:nvPr/>
        </p:nvPicPr>
        <p:blipFill>
          <a:blip r:embed="rId3" cstate="print"/>
          <a:srcRect/>
          <a:stretch>
            <a:fillRect/>
          </a:stretch>
        </p:blipFill>
        <p:spPr bwMode="auto">
          <a:xfrm>
            <a:off x="5181600" y="2724117"/>
            <a:ext cx="3781973" cy="3484959"/>
          </a:xfrm>
          <a:prstGeom prst="rect">
            <a:avLst/>
          </a:prstGeom>
          <a:noFill/>
        </p:spPr>
      </p:pic>
      <p:sp>
        <p:nvSpPr>
          <p:cNvPr id="5" name="TextBox 4"/>
          <p:cNvSpPr txBox="1"/>
          <p:nvPr/>
        </p:nvSpPr>
        <p:spPr>
          <a:xfrm>
            <a:off x="457200" y="339780"/>
            <a:ext cx="4495800" cy="5693866"/>
          </a:xfrm>
          <a:prstGeom prst="rect">
            <a:avLst/>
          </a:prstGeom>
          <a:noFill/>
        </p:spPr>
        <p:txBody>
          <a:bodyPr wrap="square" rtlCol="0">
            <a:spAutoFit/>
          </a:bodyPr>
          <a:lstStyle/>
          <a:p>
            <a:r>
              <a:rPr lang="en-US" sz="2800" dirty="0" smtClean="0"/>
              <a:t>There's nothing wrong with enjoying looking at the surface of the ocean itself, except that when you finally see what goes on underwater, you realize that you've been missing the whole point of the ocean. Staying on the surface all the time is like going to the circus and staring at the outside of the tent.”</a:t>
            </a:r>
            <a:br>
              <a:rPr lang="en-US" sz="2800" dirty="0" smtClean="0"/>
            </a:br>
            <a:r>
              <a:rPr lang="en-US" sz="2800" dirty="0" smtClean="0"/>
              <a:t>― </a:t>
            </a:r>
            <a:r>
              <a:rPr lang="en-US" sz="2800" dirty="0" smtClean="0">
                <a:hlinkClick r:id="rId4" action="ppaction://hlinkfile"/>
              </a:rPr>
              <a:t>Dave Barry</a:t>
            </a:r>
            <a:endParaRPr lang="en-US" sz="2800" dirty="0"/>
          </a:p>
        </p:txBody>
      </p:sp>
      <p:pic>
        <p:nvPicPr>
          <p:cNvPr id="6" name="ocean-waves-1.wav">
            <a:hlinkClick r:id="" action="ppaction://media"/>
          </p:cNvPr>
          <p:cNvPicPr>
            <a:picLocks noRot="1" noChangeAspect="1"/>
          </p:cNvPicPr>
          <p:nvPr>
            <a:audioFile r:link="rId1"/>
          </p:nvPr>
        </p:nvPicPr>
        <p:blipFill>
          <a:blip r:embed="rId5" cstate="print"/>
          <a:stretch>
            <a:fillRect/>
          </a:stretch>
        </p:blipFill>
        <p:spPr>
          <a:xfrm>
            <a:off x="4648200" y="3200400"/>
            <a:ext cx="244475" cy="244475"/>
          </a:xfrm>
          <a:prstGeom prst="rect">
            <a:avLst/>
          </a:prstGeom>
        </p:spPr>
      </p:pic>
      <p:sp>
        <p:nvSpPr>
          <p:cNvPr id="8" name="TextBox 7"/>
          <p:cNvSpPr txBox="1"/>
          <p:nvPr/>
        </p:nvSpPr>
        <p:spPr>
          <a:xfrm>
            <a:off x="228600" y="6096000"/>
            <a:ext cx="6324600" cy="523220"/>
          </a:xfrm>
          <a:prstGeom prst="rect">
            <a:avLst/>
          </a:prstGeom>
          <a:noFill/>
        </p:spPr>
        <p:txBody>
          <a:bodyPr wrap="square" rtlCol="0">
            <a:spAutoFit/>
          </a:bodyPr>
          <a:lstStyle/>
          <a:p>
            <a:r>
              <a:rPr lang="en-US" sz="2800" b="1" dirty="0" smtClean="0">
                <a:solidFill>
                  <a:srgbClr val="FF0000"/>
                </a:solidFill>
              </a:rPr>
              <a:t>Identify the simile – using “like” or “as”</a:t>
            </a:r>
            <a:endParaRPr lang="en-US" sz="2800" b="1" dirty="0">
              <a:solidFill>
                <a:srgbClr val="FF0000"/>
              </a:solidFill>
            </a:endParaRPr>
          </a:p>
        </p:txBody>
      </p:sp>
      <p:sp>
        <p:nvSpPr>
          <p:cNvPr id="9" name="TextBox 8"/>
          <p:cNvSpPr txBox="1"/>
          <p:nvPr/>
        </p:nvSpPr>
        <p:spPr>
          <a:xfrm>
            <a:off x="199104" y="6096000"/>
            <a:ext cx="7543800" cy="523220"/>
          </a:xfrm>
          <a:prstGeom prst="rect">
            <a:avLst/>
          </a:prstGeom>
          <a:noFill/>
        </p:spPr>
        <p:txBody>
          <a:bodyPr wrap="square" rtlCol="0">
            <a:spAutoFit/>
          </a:bodyPr>
          <a:lstStyle/>
          <a:p>
            <a:r>
              <a:rPr lang="en-US" sz="2800" b="1" dirty="0" smtClean="0">
                <a:solidFill>
                  <a:srgbClr val="FF0000"/>
                </a:solidFill>
              </a:rPr>
              <a:t>What is Dave Barry saying about life in general?</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xit" presetSubtype="4" fill="hold" grpId="1" nodeType="with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3"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8" grpId="0"/>
      <p:bldP spid="8"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p>
            <a:r>
              <a:rPr lang="en-US" dirty="0" smtClean="0"/>
              <a:t>Facts About the Ocean</a:t>
            </a:r>
            <a:endParaRPr lang="en-US" dirty="0"/>
          </a:p>
        </p:txBody>
      </p:sp>
      <p:sp>
        <p:nvSpPr>
          <p:cNvPr id="3" name="Content Placeholder 2"/>
          <p:cNvSpPr>
            <a:spLocks noGrp="1"/>
          </p:cNvSpPr>
          <p:nvPr>
            <p:ph idx="1"/>
          </p:nvPr>
        </p:nvSpPr>
        <p:spPr>
          <a:xfrm>
            <a:off x="457200" y="1905000"/>
            <a:ext cx="8458200" cy="4500799"/>
          </a:xfrm>
        </p:spPr>
        <p:txBody>
          <a:bodyPr>
            <a:noAutofit/>
          </a:bodyPr>
          <a:lstStyle/>
          <a:p>
            <a:pPr indent="0"/>
            <a:r>
              <a:rPr lang="en-US" dirty="0" smtClean="0"/>
              <a:t>The ocean has an average depth of more than ________ feet.</a:t>
            </a:r>
          </a:p>
          <a:p>
            <a:pPr indent="0"/>
            <a:r>
              <a:rPr lang="en-US" u="sng" dirty="0" smtClean="0"/>
              <a:t>_____</a:t>
            </a:r>
            <a:r>
              <a:rPr lang="en-US" dirty="0" smtClean="0"/>
              <a:t> percent of the United States (in terms of our complete legal jurisdiction, which includes ocean territory) lies below the ocean.</a:t>
            </a:r>
          </a:p>
          <a:p>
            <a:pPr indent="0"/>
            <a:r>
              <a:rPr lang="en-US" dirty="0" smtClean="0"/>
              <a:t>We have only explored less than __ percent of the Earth’s oceans. In fact, we have better maps of Mars than we do of the ocean floor (even the submerged half of the United States). </a:t>
            </a:r>
          </a:p>
          <a:p>
            <a:pPr indent="0">
              <a:buNone/>
            </a:pPr>
            <a:endParaRPr lang="en-US" dirty="0" smtClean="0"/>
          </a:p>
          <a:p>
            <a:pPr indent="0">
              <a:buNone/>
            </a:pPr>
            <a:endParaRPr lang="en-US" dirty="0"/>
          </a:p>
        </p:txBody>
      </p:sp>
      <p:pic>
        <p:nvPicPr>
          <p:cNvPr id="19457" name="Picture 1" descr="C:\Users\shepardl\AppData\Local\Microsoft\Windows\Temporary Internet Files\Content.IE5\QF8381TT\MC900292204[1].wmf"/>
          <p:cNvPicPr>
            <a:picLocks noChangeAspect="1" noChangeArrowheads="1"/>
          </p:cNvPicPr>
          <p:nvPr/>
        </p:nvPicPr>
        <p:blipFill>
          <a:blip r:embed="rId2" cstate="print"/>
          <a:srcRect/>
          <a:stretch>
            <a:fillRect/>
          </a:stretch>
        </p:blipFill>
        <p:spPr bwMode="auto">
          <a:xfrm>
            <a:off x="304800" y="228600"/>
            <a:ext cx="1824228" cy="1530706"/>
          </a:xfrm>
          <a:prstGeom prst="rect">
            <a:avLst/>
          </a:prstGeom>
          <a:noFill/>
        </p:spPr>
      </p:pic>
      <p:sp>
        <p:nvSpPr>
          <p:cNvPr id="5" name="TextBox 4"/>
          <p:cNvSpPr txBox="1"/>
          <p:nvPr/>
        </p:nvSpPr>
        <p:spPr>
          <a:xfrm>
            <a:off x="1066800" y="2362200"/>
            <a:ext cx="1524000" cy="584775"/>
          </a:xfrm>
          <a:prstGeom prst="rect">
            <a:avLst/>
          </a:prstGeom>
          <a:noFill/>
        </p:spPr>
        <p:txBody>
          <a:bodyPr wrap="square" rtlCol="0">
            <a:spAutoFit/>
          </a:bodyPr>
          <a:lstStyle/>
          <a:p>
            <a:r>
              <a:rPr lang="en-US" sz="3200" dirty="0" smtClean="0"/>
              <a:t>12,400</a:t>
            </a:r>
            <a:endParaRPr lang="en-US" sz="3200" dirty="0"/>
          </a:p>
        </p:txBody>
      </p:sp>
      <p:sp>
        <p:nvSpPr>
          <p:cNvPr id="7" name="TextBox 6"/>
          <p:cNvSpPr txBox="1"/>
          <p:nvPr/>
        </p:nvSpPr>
        <p:spPr>
          <a:xfrm>
            <a:off x="1309140" y="2981635"/>
            <a:ext cx="762000" cy="584775"/>
          </a:xfrm>
          <a:prstGeom prst="rect">
            <a:avLst/>
          </a:prstGeom>
          <a:noFill/>
        </p:spPr>
        <p:txBody>
          <a:bodyPr wrap="square" rtlCol="0">
            <a:spAutoFit/>
          </a:bodyPr>
          <a:lstStyle/>
          <a:p>
            <a:r>
              <a:rPr lang="en-US" sz="3200" dirty="0" smtClean="0"/>
              <a:t>50</a:t>
            </a:r>
            <a:endParaRPr lang="en-US" sz="3200" dirty="0"/>
          </a:p>
        </p:txBody>
      </p:sp>
      <p:sp>
        <p:nvSpPr>
          <p:cNvPr id="8" name="TextBox 7"/>
          <p:cNvSpPr txBox="1"/>
          <p:nvPr/>
        </p:nvSpPr>
        <p:spPr>
          <a:xfrm>
            <a:off x="6477000" y="4520625"/>
            <a:ext cx="393056" cy="584775"/>
          </a:xfrm>
          <a:prstGeom prst="rect">
            <a:avLst/>
          </a:prstGeom>
          <a:noFill/>
        </p:spPr>
        <p:txBody>
          <a:bodyPr wrap="none" rtlCol="0">
            <a:spAutoFit/>
          </a:bodyPr>
          <a:lstStyle/>
          <a:p>
            <a:r>
              <a:rPr lang="en-US" sz="3200" dirty="0" smtClean="0"/>
              <a:t>5</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edg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334000" cy="2087562"/>
          </a:xfrm>
        </p:spPr>
        <p:txBody>
          <a:bodyPr>
            <a:normAutofit/>
          </a:bodyPr>
          <a:lstStyle/>
          <a:p>
            <a:r>
              <a:rPr lang="en-US" dirty="0" smtClean="0"/>
              <a:t>How Do We Define Oceans?</a:t>
            </a:r>
            <a:endParaRPr lang="en-US" dirty="0"/>
          </a:p>
        </p:txBody>
      </p:sp>
      <p:sp>
        <p:nvSpPr>
          <p:cNvPr id="3" name="Content Placeholder 2"/>
          <p:cNvSpPr>
            <a:spLocks noGrp="1"/>
          </p:cNvSpPr>
          <p:nvPr>
            <p:ph idx="1"/>
          </p:nvPr>
        </p:nvSpPr>
        <p:spPr>
          <a:xfrm>
            <a:off x="533400" y="2590800"/>
            <a:ext cx="8229600" cy="1143000"/>
          </a:xfrm>
        </p:spPr>
        <p:txBody>
          <a:bodyPr>
            <a:noAutofit/>
          </a:bodyPr>
          <a:lstStyle/>
          <a:p>
            <a:pPr indent="0">
              <a:buNone/>
            </a:pPr>
            <a:r>
              <a:rPr lang="en-US" dirty="0" smtClean="0"/>
              <a:t>The oceans are a very </a:t>
            </a:r>
            <a:r>
              <a:rPr lang="en-US" dirty="0"/>
              <a:t>large </a:t>
            </a:r>
            <a:r>
              <a:rPr lang="en-US" dirty="0" smtClean="0"/>
              <a:t>mass </a:t>
            </a:r>
            <a:r>
              <a:rPr lang="en-US" dirty="0"/>
              <a:t>of </a:t>
            </a:r>
            <a:r>
              <a:rPr lang="en-US" dirty="0" smtClean="0"/>
              <a:t>salt water that covers most of the earth. They cover 70% of the globe but we know little about them compared to the land masses. With all the technology that we have, amazingly 95% of Earth’s oceans remains unexplored. </a:t>
            </a:r>
            <a:endParaRPr lang="en-US" dirty="0"/>
          </a:p>
        </p:txBody>
      </p:sp>
      <p:pic>
        <p:nvPicPr>
          <p:cNvPr id="22530" name="Picture 2" descr="sailing ship sails from right to left animated gif"/>
          <p:cNvPicPr>
            <a:picLocks noChangeAspect="1" noChangeArrowheads="1" noCrop="1"/>
          </p:cNvPicPr>
          <p:nvPr/>
        </p:nvPicPr>
        <p:blipFill>
          <a:blip r:embed="rId3" cstate="print"/>
          <a:srcRect/>
          <a:stretch>
            <a:fillRect/>
          </a:stretch>
        </p:blipFill>
        <p:spPr bwMode="auto">
          <a:xfrm>
            <a:off x="2667000" y="5791200"/>
            <a:ext cx="4667250" cy="800100"/>
          </a:xfrm>
          <a:prstGeom prst="rect">
            <a:avLst/>
          </a:prstGeom>
          <a:noFill/>
        </p:spPr>
      </p:pic>
      <p:pic>
        <p:nvPicPr>
          <p:cNvPr id="4" name="Picture 2" descr="http://upload.wikimedia.org/wikipedia/commons/2/22/Earth_Western_Hemisphere_transparent_background.png"/>
          <p:cNvPicPr>
            <a:picLocks noChangeAspect="1" noChangeArrowheads="1"/>
          </p:cNvPicPr>
          <p:nvPr/>
        </p:nvPicPr>
        <p:blipFill>
          <a:blip r:embed="rId4" cstate="print"/>
          <a:srcRect/>
          <a:stretch>
            <a:fillRect/>
          </a:stretch>
        </p:blipFill>
        <p:spPr bwMode="auto">
          <a:xfrm>
            <a:off x="457200" y="228600"/>
            <a:ext cx="2209800" cy="2209800"/>
          </a:xfrm>
          <a:prstGeom prst="rect">
            <a:avLst/>
          </a:prstGeom>
          <a:noFill/>
        </p:spPr>
      </p:pic>
      <p:pic>
        <p:nvPicPr>
          <p:cNvPr id="6" name="66395__110110010__wind.wav">
            <a:hlinkClick r:id="" action="ppaction://media"/>
          </p:cNvPr>
          <p:cNvPicPr>
            <a:picLocks noRot="1" noChangeAspect="1"/>
          </p:cNvPicPr>
          <p:nvPr>
            <a:audioFile r:link="rId1"/>
          </p:nvPr>
        </p:nvPicPr>
        <p:blipFill>
          <a:blip r:embed="rId5" cstate="print"/>
          <a:stretch>
            <a:fillRect/>
          </a:stretch>
        </p:blipFill>
        <p:spPr>
          <a:xfrm>
            <a:off x="3276600" y="1752600"/>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100112"/>
            <a:ext cx="9448800" cy="715962"/>
          </a:xfrm>
        </p:spPr>
        <p:txBody>
          <a:bodyPr>
            <a:normAutofit fontScale="90000"/>
          </a:bodyPr>
          <a:lstStyle/>
          <a:p>
            <a:r>
              <a:rPr lang="en-US" smtClean="0"/>
              <a:t>To Search </a:t>
            </a:r>
            <a:r>
              <a:rPr lang="en-US" dirty="0" smtClean="0"/>
              <a:t>the Destiny Catalog for Books</a:t>
            </a:r>
            <a:endParaRPr lang="en-US" dirty="0"/>
          </a:p>
        </p:txBody>
      </p:sp>
      <p:pic>
        <p:nvPicPr>
          <p:cNvPr id="46082" name="Picture 2"/>
          <p:cNvPicPr>
            <a:picLocks noChangeAspect="1" noChangeArrowheads="1"/>
          </p:cNvPicPr>
          <p:nvPr/>
        </p:nvPicPr>
        <p:blipFill>
          <a:blip r:embed="rId2" cstate="print"/>
          <a:srcRect t="17188" b="6250"/>
          <a:stretch>
            <a:fillRect/>
          </a:stretch>
        </p:blipFill>
        <p:spPr bwMode="auto">
          <a:xfrm>
            <a:off x="381000" y="762000"/>
            <a:ext cx="6616700" cy="2848184"/>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t="17187" b="7813"/>
          <a:stretch>
            <a:fillRect/>
          </a:stretch>
        </p:blipFill>
        <p:spPr bwMode="auto">
          <a:xfrm>
            <a:off x="1752600" y="3563910"/>
            <a:ext cx="7086600" cy="2988200"/>
          </a:xfrm>
          <a:prstGeom prst="rect">
            <a:avLst/>
          </a:prstGeom>
          <a:noFill/>
          <a:ln w="9525">
            <a:noFill/>
            <a:miter lim="800000"/>
            <a:headEnd/>
            <a:tailEnd/>
          </a:ln>
        </p:spPr>
      </p:pic>
      <p:sp>
        <p:nvSpPr>
          <p:cNvPr id="6" name="Oval 5"/>
          <p:cNvSpPr/>
          <p:nvPr/>
        </p:nvSpPr>
        <p:spPr>
          <a:xfrm>
            <a:off x="2362200" y="1295400"/>
            <a:ext cx="762000" cy="5334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24600" y="3962400"/>
            <a:ext cx="762000" cy="5334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48000" y="4648200"/>
            <a:ext cx="762000" cy="5334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Measure the Ocean?</a:t>
            </a:r>
            <a:endParaRPr lang="en-US" dirty="0"/>
          </a:p>
        </p:txBody>
      </p:sp>
      <p:sp>
        <p:nvSpPr>
          <p:cNvPr id="3" name="Content Placeholder 2"/>
          <p:cNvSpPr>
            <a:spLocks noGrp="1"/>
          </p:cNvSpPr>
          <p:nvPr>
            <p:ph idx="1"/>
          </p:nvPr>
        </p:nvSpPr>
        <p:spPr>
          <a:xfrm>
            <a:off x="457200" y="1600200"/>
            <a:ext cx="8229600" cy="5562600"/>
          </a:xfrm>
        </p:spPr>
        <p:txBody>
          <a:bodyPr>
            <a:normAutofit/>
          </a:bodyPr>
          <a:lstStyle/>
          <a:p>
            <a:r>
              <a:rPr lang="en-US" dirty="0" smtClean="0"/>
              <a:t>First, there were few oceanographic tools more sophisticated than a bucket, a thermometer, and a plumb line.</a:t>
            </a:r>
          </a:p>
          <a:p>
            <a:pPr>
              <a:buNone/>
            </a:pPr>
            <a:r>
              <a:rPr lang="en-US" dirty="0" smtClean="0"/>
              <a:t> </a:t>
            </a:r>
          </a:p>
          <a:p>
            <a:pPr>
              <a:buNone/>
            </a:pPr>
            <a:endParaRPr lang="en-US" dirty="0" smtClean="0"/>
          </a:p>
          <a:p>
            <a:endParaRPr lang="en-US" dirty="0" smtClean="0"/>
          </a:p>
          <a:p>
            <a:pPr lvl="0"/>
            <a:r>
              <a:rPr lang="en-US" dirty="0" smtClean="0"/>
              <a:t>Beginning around 1939, oceanography rapidly began to be revolutionized with radar, sonar, and electronic navigation devices.</a:t>
            </a:r>
          </a:p>
          <a:p>
            <a:endParaRPr lang="en-US" dirty="0"/>
          </a:p>
        </p:txBody>
      </p:sp>
      <p:pic>
        <p:nvPicPr>
          <p:cNvPr id="38914" name="Picture 2" descr="C:\Users\shepardl\AppData\Local\Microsoft\Windows\Temporary Internet Files\Content.IE5\URQLTEME\MC900250391[1].wmf"/>
          <p:cNvPicPr>
            <a:picLocks noChangeAspect="1" noChangeArrowheads="1"/>
          </p:cNvPicPr>
          <p:nvPr/>
        </p:nvPicPr>
        <p:blipFill>
          <a:blip r:embed="rId3" cstate="print"/>
          <a:srcRect/>
          <a:stretch>
            <a:fillRect/>
          </a:stretch>
        </p:blipFill>
        <p:spPr bwMode="auto">
          <a:xfrm>
            <a:off x="990600" y="3124200"/>
            <a:ext cx="2670772" cy="2246768"/>
          </a:xfrm>
          <a:prstGeom prst="rect">
            <a:avLst/>
          </a:prstGeom>
          <a:noFill/>
        </p:spPr>
      </p:pic>
      <p:pic>
        <p:nvPicPr>
          <p:cNvPr id="38915" name="Picture 3"/>
          <p:cNvPicPr>
            <a:picLocks noChangeAspect="1" noChangeArrowheads="1"/>
          </p:cNvPicPr>
          <p:nvPr/>
        </p:nvPicPr>
        <p:blipFill>
          <a:blip r:embed="rId4" cstate="print"/>
          <a:srcRect/>
          <a:stretch>
            <a:fillRect/>
          </a:stretch>
        </p:blipFill>
        <p:spPr bwMode="auto">
          <a:xfrm>
            <a:off x="3581400" y="4572000"/>
            <a:ext cx="1981200" cy="1608880"/>
          </a:xfrm>
          <a:prstGeom prst="rect">
            <a:avLst/>
          </a:prstGeom>
          <a:noFill/>
          <a:ln w="9525">
            <a:noFill/>
            <a:miter lim="800000"/>
            <a:headEnd/>
            <a:tailEnd/>
          </a:ln>
          <a:effectLst/>
        </p:spPr>
      </p:pic>
      <p:pic>
        <p:nvPicPr>
          <p:cNvPr id="38916" name="Picture 4"/>
          <p:cNvPicPr>
            <a:picLocks noChangeAspect="1" noChangeArrowheads="1"/>
          </p:cNvPicPr>
          <p:nvPr/>
        </p:nvPicPr>
        <p:blipFill>
          <a:blip r:embed="rId5" cstate="print"/>
          <a:srcRect/>
          <a:stretch>
            <a:fillRect/>
          </a:stretch>
        </p:blipFill>
        <p:spPr bwMode="auto">
          <a:xfrm>
            <a:off x="6553200" y="3124200"/>
            <a:ext cx="1243381" cy="1757361"/>
          </a:xfrm>
          <a:prstGeom prst="rect">
            <a:avLst/>
          </a:prstGeom>
          <a:noFill/>
          <a:ln w="9525">
            <a:noFill/>
            <a:miter lim="800000"/>
            <a:headEnd/>
            <a:tailEnd/>
          </a:ln>
          <a:effectLst/>
        </p:spPr>
      </p:pic>
      <p:pic>
        <p:nvPicPr>
          <p:cNvPr id="38919" name="Picture 7" descr="C:\Users\shepardl\AppData\Local\Microsoft\Windows\Temporary Internet Files\Content.IE5\QF8381TT\MC900334206[1].wmf"/>
          <p:cNvPicPr>
            <a:picLocks noChangeAspect="1" noChangeArrowheads="1"/>
          </p:cNvPicPr>
          <p:nvPr/>
        </p:nvPicPr>
        <p:blipFill>
          <a:blip r:embed="rId6" cstate="print"/>
          <a:srcRect/>
          <a:stretch>
            <a:fillRect/>
          </a:stretch>
        </p:blipFill>
        <p:spPr bwMode="auto">
          <a:xfrm>
            <a:off x="7391400" y="1371600"/>
            <a:ext cx="1442923" cy="1817827"/>
          </a:xfrm>
          <a:prstGeom prst="rect">
            <a:avLst/>
          </a:prstGeom>
          <a:noFill/>
        </p:spPr>
      </p:pic>
      <p:pic>
        <p:nvPicPr>
          <p:cNvPr id="10" name="70299__kizilsungur__sonar.wav">
            <a:hlinkClick r:id="" action="ppaction://media"/>
          </p:cNvPr>
          <p:cNvPicPr>
            <a:picLocks noRot="1" noChangeAspect="1"/>
          </p:cNvPicPr>
          <p:nvPr>
            <a:audioFile r:link="rId1"/>
          </p:nvPr>
        </p:nvPicPr>
        <p:blipFill>
          <a:blip r:embed="rId7" cstate="print"/>
          <a:stretch>
            <a:fillRect/>
          </a:stretch>
        </p:blipFill>
        <p:spPr>
          <a:xfrm>
            <a:off x="8229600" y="3048000"/>
            <a:ext cx="152400" cy="152400"/>
          </a:xfrm>
          <a:prstGeom prst="rect">
            <a:avLst/>
          </a:prstGeom>
        </p:spPr>
      </p:pic>
      <p:pic>
        <p:nvPicPr>
          <p:cNvPr id="38921" name="Picture 9" descr="http://teacheratsea.files.wordpress.com/2012/07/hydroacoustics-animated.gif?w=530"/>
          <p:cNvPicPr>
            <a:picLocks noChangeAspect="1" noChangeArrowheads="1" noCrop="1"/>
          </p:cNvPicPr>
          <p:nvPr/>
        </p:nvPicPr>
        <p:blipFill>
          <a:blip r:embed="rId8" cstate="print"/>
          <a:srcRect/>
          <a:stretch>
            <a:fillRect/>
          </a:stretch>
        </p:blipFill>
        <p:spPr bwMode="auto">
          <a:xfrm>
            <a:off x="2286000" y="1371600"/>
            <a:ext cx="4381500" cy="3048001"/>
          </a:xfrm>
          <a:prstGeom prst="rect">
            <a:avLst/>
          </a:prstGeom>
          <a:noFill/>
        </p:spPr>
      </p:pic>
      <p:sp>
        <p:nvSpPr>
          <p:cNvPr id="12" name="TextBox 11"/>
          <p:cNvSpPr txBox="1"/>
          <p:nvPr/>
        </p:nvSpPr>
        <p:spPr>
          <a:xfrm>
            <a:off x="6553200" y="5892225"/>
            <a:ext cx="2286000" cy="584775"/>
          </a:xfrm>
          <a:prstGeom prst="rect">
            <a:avLst/>
          </a:prstGeom>
          <a:noFill/>
        </p:spPr>
        <p:txBody>
          <a:bodyPr wrap="square" rtlCol="0">
            <a:spAutoFit/>
          </a:bodyPr>
          <a:lstStyle/>
          <a:p>
            <a:r>
              <a:rPr lang="en-US" sz="3200" dirty="0" smtClean="0">
                <a:solidFill>
                  <a:srgbClr val="FF0000"/>
                </a:solidFill>
              </a:rPr>
              <a:t>Why then?</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80">
                                          <p:stCondLst>
                                            <p:cond delay="0"/>
                                          </p:stCondLst>
                                        </p:cTn>
                                        <p:tgtEl>
                                          <p:spTgt spid="38914"/>
                                        </p:tgtEl>
                                      </p:cBhvr>
                                    </p:animEffect>
                                    <p:anim calcmode="lin" valueType="num">
                                      <p:cBhvr>
                                        <p:cTn id="8" dur="1822" tmFilter="0,0; 0.14,0.36; 0.43,0.73; 0.71,0.91; 1.0,1.0">
                                          <p:stCondLst>
                                            <p:cond delay="0"/>
                                          </p:stCondLst>
                                        </p:cTn>
                                        <p:tgtEl>
                                          <p:spTgt spid="389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4"/>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4"/>
                                        </p:tgtEl>
                                      </p:cBhvr>
                                      <p:to x="100000" y="60000"/>
                                    </p:animScale>
                                    <p:animScale>
                                      <p:cBhvr>
                                        <p:cTn id="14" dur="166" decel="50000">
                                          <p:stCondLst>
                                            <p:cond delay="676"/>
                                          </p:stCondLst>
                                        </p:cTn>
                                        <p:tgtEl>
                                          <p:spTgt spid="38914"/>
                                        </p:tgtEl>
                                      </p:cBhvr>
                                      <p:to x="100000" y="100000"/>
                                    </p:animScale>
                                    <p:animScale>
                                      <p:cBhvr>
                                        <p:cTn id="15" dur="26">
                                          <p:stCondLst>
                                            <p:cond delay="1312"/>
                                          </p:stCondLst>
                                        </p:cTn>
                                        <p:tgtEl>
                                          <p:spTgt spid="38914"/>
                                        </p:tgtEl>
                                      </p:cBhvr>
                                      <p:to x="100000" y="80000"/>
                                    </p:animScale>
                                    <p:animScale>
                                      <p:cBhvr>
                                        <p:cTn id="16" dur="166" decel="50000">
                                          <p:stCondLst>
                                            <p:cond delay="1338"/>
                                          </p:stCondLst>
                                        </p:cTn>
                                        <p:tgtEl>
                                          <p:spTgt spid="38914"/>
                                        </p:tgtEl>
                                      </p:cBhvr>
                                      <p:to x="100000" y="100000"/>
                                    </p:animScale>
                                    <p:animScale>
                                      <p:cBhvr>
                                        <p:cTn id="17" dur="26">
                                          <p:stCondLst>
                                            <p:cond delay="1642"/>
                                          </p:stCondLst>
                                        </p:cTn>
                                        <p:tgtEl>
                                          <p:spTgt spid="38914"/>
                                        </p:tgtEl>
                                      </p:cBhvr>
                                      <p:to x="100000" y="90000"/>
                                    </p:animScale>
                                    <p:animScale>
                                      <p:cBhvr>
                                        <p:cTn id="18" dur="166" decel="50000">
                                          <p:stCondLst>
                                            <p:cond delay="1668"/>
                                          </p:stCondLst>
                                        </p:cTn>
                                        <p:tgtEl>
                                          <p:spTgt spid="38914"/>
                                        </p:tgtEl>
                                      </p:cBhvr>
                                      <p:to x="100000" y="100000"/>
                                    </p:animScale>
                                    <p:animScale>
                                      <p:cBhvr>
                                        <p:cTn id="19" dur="26">
                                          <p:stCondLst>
                                            <p:cond delay="1808"/>
                                          </p:stCondLst>
                                        </p:cTn>
                                        <p:tgtEl>
                                          <p:spTgt spid="38914"/>
                                        </p:tgtEl>
                                      </p:cBhvr>
                                      <p:to x="100000" y="95000"/>
                                    </p:animScale>
                                    <p:animScale>
                                      <p:cBhvr>
                                        <p:cTn id="20" dur="166" decel="50000">
                                          <p:stCondLst>
                                            <p:cond delay="1834"/>
                                          </p:stCondLst>
                                        </p:cTn>
                                        <p:tgtEl>
                                          <p:spTgt spid="38914"/>
                                        </p:tgtEl>
                                      </p:cBhvr>
                                      <p:to x="100000" y="100000"/>
                                    </p:animScale>
                                  </p:childTnLst>
                                </p:cTn>
                              </p:par>
                            </p:childTnLst>
                          </p:cTn>
                        </p:par>
                        <p:par>
                          <p:cTn id="21" fill="hold">
                            <p:stCondLst>
                              <p:cond delay="2500"/>
                            </p:stCondLst>
                            <p:childTnLst>
                              <p:par>
                                <p:cTn id="22" presetID="26" presetClass="entr" presetSubtype="0" fill="hold" nodeType="afterEffect">
                                  <p:stCondLst>
                                    <p:cond delay="800"/>
                                  </p:stCondLst>
                                  <p:childTnLst>
                                    <p:set>
                                      <p:cBhvr>
                                        <p:cTn id="23" dur="1" fill="hold">
                                          <p:stCondLst>
                                            <p:cond delay="0"/>
                                          </p:stCondLst>
                                        </p:cTn>
                                        <p:tgtEl>
                                          <p:spTgt spid="38915"/>
                                        </p:tgtEl>
                                        <p:attrNameLst>
                                          <p:attrName>style.visibility</p:attrName>
                                        </p:attrNameLst>
                                      </p:cBhvr>
                                      <p:to>
                                        <p:strVal val="visible"/>
                                      </p:to>
                                    </p:set>
                                    <p:animEffect transition="in" filter="wipe(down)">
                                      <p:cBhvr>
                                        <p:cTn id="24" dur="580">
                                          <p:stCondLst>
                                            <p:cond delay="0"/>
                                          </p:stCondLst>
                                        </p:cTn>
                                        <p:tgtEl>
                                          <p:spTgt spid="38915"/>
                                        </p:tgtEl>
                                      </p:cBhvr>
                                    </p:animEffect>
                                    <p:anim calcmode="lin" valueType="num">
                                      <p:cBhvr>
                                        <p:cTn id="25" dur="1822" tmFilter="0,0; 0.14,0.36; 0.43,0.73; 0.71,0.91; 1.0,1.0">
                                          <p:stCondLst>
                                            <p:cond delay="0"/>
                                          </p:stCondLst>
                                        </p:cTn>
                                        <p:tgtEl>
                                          <p:spTgt spid="389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89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89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89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8915"/>
                                        </p:tgtEl>
                                        <p:attrNameLst>
                                          <p:attrName>ppt_y</p:attrName>
                                        </p:attrNameLst>
                                      </p:cBhvr>
                                      <p:tavLst>
                                        <p:tav tm="0" fmla="#ppt_y-sin(pi*$)/81">
                                          <p:val>
                                            <p:fltVal val="0"/>
                                          </p:val>
                                        </p:tav>
                                        <p:tav tm="100000">
                                          <p:val>
                                            <p:fltVal val="1"/>
                                          </p:val>
                                        </p:tav>
                                      </p:tavLst>
                                    </p:anim>
                                    <p:animScale>
                                      <p:cBhvr>
                                        <p:cTn id="30" dur="26">
                                          <p:stCondLst>
                                            <p:cond delay="650"/>
                                          </p:stCondLst>
                                        </p:cTn>
                                        <p:tgtEl>
                                          <p:spTgt spid="38915"/>
                                        </p:tgtEl>
                                      </p:cBhvr>
                                      <p:to x="100000" y="60000"/>
                                    </p:animScale>
                                    <p:animScale>
                                      <p:cBhvr>
                                        <p:cTn id="31" dur="166" decel="50000">
                                          <p:stCondLst>
                                            <p:cond delay="676"/>
                                          </p:stCondLst>
                                        </p:cTn>
                                        <p:tgtEl>
                                          <p:spTgt spid="38915"/>
                                        </p:tgtEl>
                                      </p:cBhvr>
                                      <p:to x="100000" y="100000"/>
                                    </p:animScale>
                                    <p:animScale>
                                      <p:cBhvr>
                                        <p:cTn id="32" dur="26">
                                          <p:stCondLst>
                                            <p:cond delay="1312"/>
                                          </p:stCondLst>
                                        </p:cTn>
                                        <p:tgtEl>
                                          <p:spTgt spid="38915"/>
                                        </p:tgtEl>
                                      </p:cBhvr>
                                      <p:to x="100000" y="80000"/>
                                    </p:animScale>
                                    <p:animScale>
                                      <p:cBhvr>
                                        <p:cTn id="33" dur="166" decel="50000">
                                          <p:stCondLst>
                                            <p:cond delay="1338"/>
                                          </p:stCondLst>
                                        </p:cTn>
                                        <p:tgtEl>
                                          <p:spTgt spid="38915"/>
                                        </p:tgtEl>
                                      </p:cBhvr>
                                      <p:to x="100000" y="100000"/>
                                    </p:animScale>
                                    <p:animScale>
                                      <p:cBhvr>
                                        <p:cTn id="34" dur="26">
                                          <p:stCondLst>
                                            <p:cond delay="1642"/>
                                          </p:stCondLst>
                                        </p:cTn>
                                        <p:tgtEl>
                                          <p:spTgt spid="38915"/>
                                        </p:tgtEl>
                                      </p:cBhvr>
                                      <p:to x="100000" y="90000"/>
                                    </p:animScale>
                                    <p:animScale>
                                      <p:cBhvr>
                                        <p:cTn id="35" dur="166" decel="50000">
                                          <p:stCondLst>
                                            <p:cond delay="1668"/>
                                          </p:stCondLst>
                                        </p:cTn>
                                        <p:tgtEl>
                                          <p:spTgt spid="38915"/>
                                        </p:tgtEl>
                                      </p:cBhvr>
                                      <p:to x="100000" y="100000"/>
                                    </p:animScale>
                                    <p:animScale>
                                      <p:cBhvr>
                                        <p:cTn id="36" dur="26">
                                          <p:stCondLst>
                                            <p:cond delay="1808"/>
                                          </p:stCondLst>
                                        </p:cTn>
                                        <p:tgtEl>
                                          <p:spTgt spid="38915"/>
                                        </p:tgtEl>
                                      </p:cBhvr>
                                      <p:to x="100000" y="95000"/>
                                    </p:animScale>
                                    <p:animScale>
                                      <p:cBhvr>
                                        <p:cTn id="37" dur="166" decel="50000">
                                          <p:stCondLst>
                                            <p:cond delay="1834"/>
                                          </p:stCondLst>
                                        </p:cTn>
                                        <p:tgtEl>
                                          <p:spTgt spid="38915"/>
                                        </p:tgtEl>
                                      </p:cBhvr>
                                      <p:to x="100000" y="100000"/>
                                    </p:animScale>
                                  </p:childTnLst>
                                </p:cTn>
                              </p:par>
                            </p:childTnLst>
                          </p:cTn>
                        </p:par>
                        <p:par>
                          <p:cTn id="38" fill="hold">
                            <p:stCondLst>
                              <p:cond delay="5300"/>
                            </p:stCondLst>
                            <p:childTnLst>
                              <p:par>
                                <p:cTn id="39" presetID="26" presetClass="entr" presetSubtype="0" fill="hold" nodeType="afterEffect">
                                  <p:stCondLst>
                                    <p:cond delay="1000"/>
                                  </p:stCondLst>
                                  <p:childTnLst>
                                    <p:set>
                                      <p:cBhvr>
                                        <p:cTn id="40" dur="1" fill="hold">
                                          <p:stCondLst>
                                            <p:cond delay="0"/>
                                          </p:stCondLst>
                                        </p:cTn>
                                        <p:tgtEl>
                                          <p:spTgt spid="38916"/>
                                        </p:tgtEl>
                                        <p:attrNameLst>
                                          <p:attrName>style.visibility</p:attrName>
                                        </p:attrNameLst>
                                      </p:cBhvr>
                                      <p:to>
                                        <p:strVal val="visible"/>
                                      </p:to>
                                    </p:set>
                                    <p:animEffect transition="in" filter="wipe(down)">
                                      <p:cBhvr>
                                        <p:cTn id="41" dur="580">
                                          <p:stCondLst>
                                            <p:cond delay="0"/>
                                          </p:stCondLst>
                                        </p:cTn>
                                        <p:tgtEl>
                                          <p:spTgt spid="38916"/>
                                        </p:tgtEl>
                                      </p:cBhvr>
                                    </p:animEffect>
                                    <p:anim calcmode="lin" valueType="num">
                                      <p:cBhvr>
                                        <p:cTn id="42" dur="1822" tmFilter="0,0; 0.14,0.36; 0.43,0.73; 0.71,0.91; 1.0,1.0">
                                          <p:stCondLst>
                                            <p:cond delay="0"/>
                                          </p:stCondLst>
                                        </p:cTn>
                                        <p:tgtEl>
                                          <p:spTgt spid="3891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891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891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891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8916"/>
                                        </p:tgtEl>
                                        <p:attrNameLst>
                                          <p:attrName>ppt_y</p:attrName>
                                        </p:attrNameLst>
                                      </p:cBhvr>
                                      <p:tavLst>
                                        <p:tav tm="0" fmla="#ppt_y-sin(pi*$)/81">
                                          <p:val>
                                            <p:fltVal val="0"/>
                                          </p:val>
                                        </p:tav>
                                        <p:tav tm="100000">
                                          <p:val>
                                            <p:fltVal val="1"/>
                                          </p:val>
                                        </p:tav>
                                      </p:tavLst>
                                    </p:anim>
                                    <p:animScale>
                                      <p:cBhvr>
                                        <p:cTn id="47" dur="26">
                                          <p:stCondLst>
                                            <p:cond delay="650"/>
                                          </p:stCondLst>
                                        </p:cTn>
                                        <p:tgtEl>
                                          <p:spTgt spid="38916"/>
                                        </p:tgtEl>
                                      </p:cBhvr>
                                      <p:to x="100000" y="60000"/>
                                    </p:animScale>
                                    <p:animScale>
                                      <p:cBhvr>
                                        <p:cTn id="48" dur="166" decel="50000">
                                          <p:stCondLst>
                                            <p:cond delay="676"/>
                                          </p:stCondLst>
                                        </p:cTn>
                                        <p:tgtEl>
                                          <p:spTgt spid="38916"/>
                                        </p:tgtEl>
                                      </p:cBhvr>
                                      <p:to x="100000" y="100000"/>
                                    </p:animScale>
                                    <p:animScale>
                                      <p:cBhvr>
                                        <p:cTn id="49" dur="26">
                                          <p:stCondLst>
                                            <p:cond delay="1312"/>
                                          </p:stCondLst>
                                        </p:cTn>
                                        <p:tgtEl>
                                          <p:spTgt spid="38916"/>
                                        </p:tgtEl>
                                      </p:cBhvr>
                                      <p:to x="100000" y="80000"/>
                                    </p:animScale>
                                    <p:animScale>
                                      <p:cBhvr>
                                        <p:cTn id="50" dur="166" decel="50000">
                                          <p:stCondLst>
                                            <p:cond delay="1338"/>
                                          </p:stCondLst>
                                        </p:cTn>
                                        <p:tgtEl>
                                          <p:spTgt spid="38916"/>
                                        </p:tgtEl>
                                      </p:cBhvr>
                                      <p:to x="100000" y="100000"/>
                                    </p:animScale>
                                    <p:animScale>
                                      <p:cBhvr>
                                        <p:cTn id="51" dur="26">
                                          <p:stCondLst>
                                            <p:cond delay="1642"/>
                                          </p:stCondLst>
                                        </p:cTn>
                                        <p:tgtEl>
                                          <p:spTgt spid="38916"/>
                                        </p:tgtEl>
                                      </p:cBhvr>
                                      <p:to x="100000" y="90000"/>
                                    </p:animScale>
                                    <p:animScale>
                                      <p:cBhvr>
                                        <p:cTn id="52" dur="166" decel="50000">
                                          <p:stCondLst>
                                            <p:cond delay="1668"/>
                                          </p:stCondLst>
                                        </p:cTn>
                                        <p:tgtEl>
                                          <p:spTgt spid="38916"/>
                                        </p:tgtEl>
                                      </p:cBhvr>
                                      <p:to x="100000" y="100000"/>
                                    </p:animScale>
                                    <p:animScale>
                                      <p:cBhvr>
                                        <p:cTn id="53" dur="26">
                                          <p:stCondLst>
                                            <p:cond delay="1808"/>
                                          </p:stCondLst>
                                        </p:cTn>
                                        <p:tgtEl>
                                          <p:spTgt spid="38916"/>
                                        </p:tgtEl>
                                      </p:cBhvr>
                                      <p:to x="100000" y="95000"/>
                                    </p:animScale>
                                    <p:animScale>
                                      <p:cBhvr>
                                        <p:cTn id="54" dur="166" decel="50000">
                                          <p:stCondLst>
                                            <p:cond delay="1834"/>
                                          </p:stCondLst>
                                        </p:cTn>
                                        <p:tgtEl>
                                          <p:spTgt spid="3891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par>
                                <p:cTn id="59" presetID="2" presetClass="exit" presetSubtype="8" fill="hold" nodeType="withEffect">
                                  <p:stCondLst>
                                    <p:cond delay="0"/>
                                  </p:stCondLst>
                                  <p:childTnLst>
                                    <p:anim calcmode="lin" valueType="num">
                                      <p:cBhvr additive="base">
                                        <p:cTn id="60" dur="500"/>
                                        <p:tgtEl>
                                          <p:spTgt spid="38914"/>
                                        </p:tgtEl>
                                        <p:attrNameLst>
                                          <p:attrName>ppt_x</p:attrName>
                                        </p:attrNameLst>
                                      </p:cBhvr>
                                      <p:tavLst>
                                        <p:tav tm="0">
                                          <p:val>
                                            <p:strVal val="ppt_x"/>
                                          </p:val>
                                        </p:tav>
                                        <p:tav tm="100000">
                                          <p:val>
                                            <p:strVal val="0-ppt_w/2"/>
                                          </p:val>
                                        </p:tav>
                                      </p:tavLst>
                                    </p:anim>
                                    <p:anim calcmode="lin" valueType="num">
                                      <p:cBhvr additive="base">
                                        <p:cTn id="61" dur="500"/>
                                        <p:tgtEl>
                                          <p:spTgt spid="38914"/>
                                        </p:tgtEl>
                                        <p:attrNameLst>
                                          <p:attrName>ppt_y</p:attrName>
                                        </p:attrNameLst>
                                      </p:cBhvr>
                                      <p:tavLst>
                                        <p:tav tm="0">
                                          <p:val>
                                            <p:strVal val="ppt_y"/>
                                          </p:val>
                                        </p:tav>
                                        <p:tav tm="100000">
                                          <p:val>
                                            <p:strVal val="ppt_y"/>
                                          </p:val>
                                        </p:tav>
                                      </p:tavLst>
                                    </p:anim>
                                    <p:set>
                                      <p:cBhvr>
                                        <p:cTn id="62" dur="1" fill="hold">
                                          <p:stCondLst>
                                            <p:cond delay="499"/>
                                          </p:stCondLst>
                                        </p:cTn>
                                        <p:tgtEl>
                                          <p:spTgt spid="38914"/>
                                        </p:tgtEl>
                                        <p:attrNameLst>
                                          <p:attrName>style.visibility</p:attrName>
                                        </p:attrNameLst>
                                      </p:cBhvr>
                                      <p:to>
                                        <p:strVal val="hidden"/>
                                      </p:to>
                                    </p:set>
                                  </p:childTnLst>
                                </p:cTn>
                              </p:par>
                              <p:par>
                                <p:cTn id="63" presetID="2" presetClass="exit" presetSubtype="2" fill="hold" nodeType="withEffect">
                                  <p:stCondLst>
                                    <p:cond delay="0"/>
                                  </p:stCondLst>
                                  <p:childTnLst>
                                    <p:anim calcmode="lin" valueType="num">
                                      <p:cBhvr additive="base">
                                        <p:cTn id="64" dur="500"/>
                                        <p:tgtEl>
                                          <p:spTgt spid="38915"/>
                                        </p:tgtEl>
                                        <p:attrNameLst>
                                          <p:attrName>ppt_x</p:attrName>
                                        </p:attrNameLst>
                                      </p:cBhvr>
                                      <p:tavLst>
                                        <p:tav tm="0">
                                          <p:val>
                                            <p:strVal val="ppt_x"/>
                                          </p:val>
                                        </p:tav>
                                        <p:tav tm="100000">
                                          <p:val>
                                            <p:strVal val="1+ppt_w/2"/>
                                          </p:val>
                                        </p:tav>
                                      </p:tavLst>
                                    </p:anim>
                                    <p:anim calcmode="lin" valueType="num">
                                      <p:cBhvr additive="base">
                                        <p:cTn id="65" dur="500"/>
                                        <p:tgtEl>
                                          <p:spTgt spid="38915"/>
                                        </p:tgtEl>
                                        <p:attrNameLst>
                                          <p:attrName>ppt_y</p:attrName>
                                        </p:attrNameLst>
                                      </p:cBhvr>
                                      <p:tavLst>
                                        <p:tav tm="0">
                                          <p:val>
                                            <p:strVal val="ppt_y"/>
                                          </p:val>
                                        </p:tav>
                                        <p:tav tm="100000">
                                          <p:val>
                                            <p:strVal val="ppt_y"/>
                                          </p:val>
                                        </p:tav>
                                      </p:tavLst>
                                    </p:anim>
                                    <p:set>
                                      <p:cBhvr>
                                        <p:cTn id="66" dur="1" fill="hold">
                                          <p:stCondLst>
                                            <p:cond delay="499"/>
                                          </p:stCondLst>
                                        </p:cTn>
                                        <p:tgtEl>
                                          <p:spTgt spid="38915"/>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38916"/>
                                        </p:tgtEl>
                                        <p:attrNameLst>
                                          <p:attrName>ppt_x</p:attrName>
                                        </p:attrNameLst>
                                      </p:cBhvr>
                                      <p:tavLst>
                                        <p:tav tm="0">
                                          <p:val>
                                            <p:strVal val="ppt_x"/>
                                          </p:val>
                                        </p:tav>
                                        <p:tav tm="100000">
                                          <p:val>
                                            <p:strVal val="ppt_x"/>
                                          </p:val>
                                        </p:tav>
                                      </p:tavLst>
                                    </p:anim>
                                    <p:anim calcmode="lin" valueType="num">
                                      <p:cBhvr additive="base">
                                        <p:cTn id="69" dur="500"/>
                                        <p:tgtEl>
                                          <p:spTgt spid="38916"/>
                                        </p:tgtEl>
                                        <p:attrNameLst>
                                          <p:attrName>ppt_y</p:attrName>
                                        </p:attrNameLst>
                                      </p:cBhvr>
                                      <p:tavLst>
                                        <p:tav tm="0">
                                          <p:val>
                                            <p:strVal val="ppt_y"/>
                                          </p:val>
                                        </p:tav>
                                        <p:tav tm="100000">
                                          <p:val>
                                            <p:strVal val="1+ppt_h/2"/>
                                          </p:val>
                                        </p:tav>
                                      </p:tavLst>
                                    </p:anim>
                                    <p:set>
                                      <p:cBhvr>
                                        <p:cTn id="70" dur="1" fill="hold">
                                          <p:stCondLst>
                                            <p:cond delay="499"/>
                                          </p:stCondLst>
                                        </p:cTn>
                                        <p:tgtEl>
                                          <p:spTgt spid="38916"/>
                                        </p:tgtEl>
                                        <p:attrNameLst>
                                          <p:attrName>style.visibility</p:attrName>
                                        </p:attrNameLst>
                                      </p:cBhvr>
                                      <p:to>
                                        <p:strVal val="hidden"/>
                                      </p:to>
                                    </p:set>
                                  </p:childTnLst>
                                </p:cTn>
                              </p:par>
                              <p:par>
                                <p:cTn id="71" presetID="2" presetClass="exit" presetSubtype="2" fill="hold" nodeType="withEffect">
                                  <p:stCondLst>
                                    <p:cond delay="0"/>
                                  </p:stCondLst>
                                  <p:childTnLst>
                                    <p:anim calcmode="lin" valueType="num">
                                      <p:cBhvr additive="base">
                                        <p:cTn id="72" dur="500"/>
                                        <p:tgtEl>
                                          <p:spTgt spid="38919"/>
                                        </p:tgtEl>
                                        <p:attrNameLst>
                                          <p:attrName>ppt_x</p:attrName>
                                        </p:attrNameLst>
                                      </p:cBhvr>
                                      <p:tavLst>
                                        <p:tav tm="0">
                                          <p:val>
                                            <p:strVal val="ppt_x"/>
                                          </p:val>
                                        </p:tav>
                                        <p:tav tm="100000">
                                          <p:val>
                                            <p:strVal val="1+ppt_w/2"/>
                                          </p:val>
                                        </p:tav>
                                      </p:tavLst>
                                    </p:anim>
                                    <p:anim calcmode="lin" valueType="num">
                                      <p:cBhvr additive="base">
                                        <p:cTn id="73" dur="500"/>
                                        <p:tgtEl>
                                          <p:spTgt spid="38919"/>
                                        </p:tgtEl>
                                        <p:attrNameLst>
                                          <p:attrName>ppt_y</p:attrName>
                                        </p:attrNameLst>
                                      </p:cBhvr>
                                      <p:tavLst>
                                        <p:tav tm="0">
                                          <p:val>
                                            <p:strVal val="ppt_y"/>
                                          </p:val>
                                        </p:tav>
                                        <p:tav tm="100000">
                                          <p:val>
                                            <p:strVal val="ppt_y"/>
                                          </p:val>
                                        </p:tav>
                                      </p:tavLst>
                                    </p:anim>
                                    <p:set>
                                      <p:cBhvr>
                                        <p:cTn id="74" dur="1" fill="hold">
                                          <p:stCondLst>
                                            <p:cond delay="499"/>
                                          </p:stCondLst>
                                        </p:cTn>
                                        <p:tgtEl>
                                          <p:spTgt spid="38919"/>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7" dur="500"/>
                                        <p:tgtEl>
                                          <p:spTgt spid="3">
                                            <p:txEl>
                                              <p:pRg st="0" end="0"/>
                                            </p:txEl>
                                          </p:spTgt>
                                        </p:tgtEl>
                                        <p:attrNameLst>
                                          <p:attrName>ppt_y</p:attrName>
                                        </p:attrNameLst>
                                      </p:cBhvr>
                                      <p:tavLst>
                                        <p:tav tm="0">
                                          <p:val>
                                            <p:strVal val="ppt_y"/>
                                          </p:val>
                                        </p:tav>
                                        <p:tav tm="100000">
                                          <p:val>
                                            <p:strVal val="1+ppt_h/2"/>
                                          </p:val>
                                        </p:tav>
                                      </p:tavLst>
                                    </p:anim>
                                    <p:set>
                                      <p:cBhvr>
                                        <p:cTn id="78" dur="1" fill="hold">
                                          <p:stCondLst>
                                            <p:cond delay="499"/>
                                          </p:stCondLst>
                                        </p:cTn>
                                        <p:tgtEl>
                                          <p:spTgt spid="3">
                                            <p:txEl>
                                              <p:pRg st="0" end="0"/>
                                            </p:txEl>
                                          </p:spTgt>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38921"/>
                                        </p:tgtEl>
                                        <p:attrNameLst>
                                          <p:attrName>style.visibility</p:attrName>
                                        </p:attrNameLst>
                                      </p:cBhvr>
                                      <p:to>
                                        <p:strVal val="visible"/>
                                      </p:to>
                                    </p:set>
                                  </p:childTnLst>
                                </p:cTn>
                              </p:par>
                              <p:par>
                                <p:cTn id="81" presetID="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par>
                                <p:cTn id="85" presetID="1" presetClass="mediacall" presetSubtype="0" fill="hold" nodeType="withEffect">
                                  <p:stCondLst>
                                    <p:cond delay="0"/>
                                  </p:stCondLst>
                                  <p:childTnLst>
                                    <p:cmd type="call" cmd="playFrom(0.0)">
                                      <p:cBhvr>
                                        <p:cTn id="8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7"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shepardl\AppData\Local\Microsoft\Windows\Temporary Internet Files\Content.IE5\URQLTEME\MC900149861[1].wmf"/>
          <p:cNvPicPr>
            <a:picLocks noChangeAspect="1" noChangeArrowheads="1"/>
          </p:cNvPicPr>
          <p:nvPr/>
        </p:nvPicPr>
        <p:blipFill>
          <a:blip r:embed="rId2" cstate="print"/>
          <a:srcRect/>
          <a:stretch>
            <a:fillRect/>
          </a:stretch>
        </p:blipFill>
        <p:spPr bwMode="auto">
          <a:xfrm>
            <a:off x="7689318" y="5486400"/>
            <a:ext cx="1106398" cy="1140737"/>
          </a:xfrm>
          <a:prstGeom prst="rect">
            <a:avLst/>
          </a:prstGeom>
          <a:noFill/>
        </p:spPr>
      </p:pic>
      <p:pic>
        <p:nvPicPr>
          <p:cNvPr id="21505" name="Picture 1" descr="C:\Users\shepardl\AppData\Local\Microsoft\Windows\Temporary Internet Files\Content.IE5\UGUN2Y1A\MC900446278[1].wmf"/>
          <p:cNvPicPr>
            <a:picLocks noChangeAspect="1" noChangeArrowheads="1"/>
          </p:cNvPicPr>
          <p:nvPr/>
        </p:nvPicPr>
        <p:blipFill>
          <a:blip r:embed="rId3" cstate="print"/>
          <a:srcRect/>
          <a:stretch>
            <a:fillRect/>
          </a:stretch>
        </p:blipFill>
        <p:spPr bwMode="auto">
          <a:xfrm>
            <a:off x="7162800" y="914400"/>
            <a:ext cx="1646834" cy="1632204"/>
          </a:xfrm>
          <a:prstGeom prst="rect">
            <a:avLst/>
          </a:prstGeom>
          <a:noFill/>
        </p:spPr>
      </p:pic>
      <p:sp>
        <p:nvSpPr>
          <p:cNvPr id="2" name="Title 1"/>
          <p:cNvSpPr>
            <a:spLocks noGrp="1"/>
          </p:cNvSpPr>
          <p:nvPr>
            <p:ph type="title"/>
          </p:nvPr>
        </p:nvSpPr>
        <p:spPr/>
        <p:txBody>
          <a:bodyPr>
            <a:normAutofit fontScale="90000"/>
          </a:bodyPr>
          <a:lstStyle/>
          <a:p>
            <a:r>
              <a:rPr lang="en-US" dirty="0" smtClean="0"/>
              <a:t>Why is It Difficult to Explore the Depths of the Ocean?</a:t>
            </a:r>
            <a:endParaRPr lang="en-US" dirty="0"/>
          </a:p>
        </p:txBody>
      </p:sp>
      <p:sp>
        <p:nvSpPr>
          <p:cNvPr id="3" name="Content Placeholder 2"/>
          <p:cNvSpPr>
            <a:spLocks noGrp="1"/>
          </p:cNvSpPr>
          <p:nvPr>
            <p:ph idx="1"/>
          </p:nvPr>
        </p:nvSpPr>
        <p:spPr>
          <a:xfrm>
            <a:off x="990600" y="2286000"/>
            <a:ext cx="7772400" cy="3962400"/>
          </a:xfrm>
        </p:spPr>
        <p:txBody>
          <a:bodyPr>
            <a:normAutofit lnSpcReduction="10000"/>
          </a:bodyPr>
          <a:lstStyle/>
          <a:p>
            <a:pPr marL="514350" indent="-514350">
              <a:buFont typeface="+mj-lt"/>
              <a:buAutoNum type="arabicPeriod"/>
            </a:pPr>
            <a:r>
              <a:rPr lang="en-US" dirty="0" smtClean="0"/>
              <a:t>Dive down 650 feet and </a:t>
            </a:r>
            <a:r>
              <a:rPr lang="en-US" b="1" dirty="0" smtClean="0"/>
              <a:t>light</a:t>
            </a:r>
            <a:r>
              <a:rPr lang="en-US" dirty="0" smtClean="0"/>
              <a:t> starts fading rapidly.</a:t>
            </a:r>
          </a:p>
          <a:p>
            <a:pPr marL="514350" indent="-514350">
              <a:buFont typeface="+mj-lt"/>
              <a:buAutoNum type="arabicPeriod"/>
            </a:pPr>
            <a:r>
              <a:rPr lang="en-US" dirty="0" smtClean="0"/>
              <a:t>At 13,000 feet, the </a:t>
            </a:r>
            <a:r>
              <a:rPr lang="en-US" b="1" dirty="0" smtClean="0"/>
              <a:t>temperature</a:t>
            </a:r>
            <a:r>
              <a:rPr lang="en-US" dirty="0" smtClean="0"/>
              <a:t> hovers around freezing, and there’s no sunlight at all.</a:t>
            </a:r>
          </a:p>
          <a:p>
            <a:pPr marL="514350" indent="-514350">
              <a:buFont typeface="+mj-lt"/>
              <a:buAutoNum type="arabicPeriod"/>
            </a:pPr>
            <a:r>
              <a:rPr lang="en-US" dirty="0" smtClean="0"/>
              <a:t>People can dive to a depth of 20 meters without gear but the deeper the dive, the higher the </a:t>
            </a:r>
            <a:r>
              <a:rPr lang="en-US" b="1" dirty="0" smtClean="0"/>
              <a:t>pressure</a:t>
            </a:r>
            <a:r>
              <a:rPr lang="en-US" dirty="0" smtClean="0"/>
              <a:t> on the body.</a:t>
            </a:r>
            <a:endParaRPr lang="en-US" dirty="0"/>
          </a:p>
        </p:txBody>
      </p:sp>
      <p:pic>
        <p:nvPicPr>
          <p:cNvPr id="21506" name="Picture 2" descr="C:\Users\shepardl\AppData\Local\Microsoft\Windows\Temporary Internet Files\Content.IE5\QF8381TT\MC900149862[1].wmf"/>
          <p:cNvPicPr>
            <a:picLocks noChangeAspect="1" noChangeArrowheads="1"/>
          </p:cNvPicPr>
          <p:nvPr/>
        </p:nvPicPr>
        <p:blipFill>
          <a:blip r:embed="rId4" cstate="print"/>
          <a:srcRect/>
          <a:stretch>
            <a:fillRect/>
          </a:stretch>
        </p:blipFill>
        <p:spPr bwMode="auto">
          <a:xfrm>
            <a:off x="228600" y="2895600"/>
            <a:ext cx="852432"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Underwater Research Vehicles</a:t>
            </a:r>
            <a:endParaRPr lang="en-US" dirty="0"/>
          </a:p>
        </p:txBody>
      </p:sp>
      <p:sp>
        <p:nvSpPr>
          <p:cNvPr id="3" name="Content Placeholder 2"/>
          <p:cNvSpPr>
            <a:spLocks noGrp="1"/>
          </p:cNvSpPr>
          <p:nvPr>
            <p:ph idx="1"/>
          </p:nvPr>
        </p:nvSpPr>
        <p:spPr>
          <a:xfrm>
            <a:off x="457200" y="1180481"/>
            <a:ext cx="8229600" cy="1676400"/>
          </a:xfrm>
        </p:spPr>
        <p:txBody>
          <a:bodyPr>
            <a:normAutofit fontScale="92500"/>
          </a:bodyPr>
          <a:lstStyle/>
          <a:p>
            <a:pPr indent="0">
              <a:buNone/>
            </a:pPr>
            <a:r>
              <a:rPr lang="en-US" sz="2800" dirty="0" smtClean="0"/>
              <a:t>With the use of these vehicles man has been able to go as deep as a little over 10,000 meters to discover things about the ocean. HOV’s carry scientists themselves to the deep sea to see firsthand what’s there.</a:t>
            </a:r>
            <a:endParaRPr lang="en-US" sz="2800" dirty="0"/>
          </a:p>
        </p:txBody>
      </p:sp>
      <p:pic>
        <p:nvPicPr>
          <p:cNvPr id="1027" name="Picture 3"/>
          <p:cNvPicPr>
            <a:picLocks noChangeAspect="1" noChangeArrowheads="1"/>
          </p:cNvPicPr>
          <p:nvPr/>
        </p:nvPicPr>
        <p:blipFill>
          <a:blip r:embed="rId2" cstate="print"/>
          <a:srcRect l="33236" t="18750" r="22840" b="9375"/>
          <a:stretch>
            <a:fillRect/>
          </a:stretch>
        </p:blipFill>
        <p:spPr bwMode="auto">
          <a:xfrm>
            <a:off x="2971800" y="2924330"/>
            <a:ext cx="3810000" cy="3505200"/>
          </a:xfrm>
          <a:prstGeom prst="rect">
            <a:avLst/>
          </a:prstGeom>
          <a:noFill/>
          <a:ln w="9525">
            <a:noFill/>
            <a:miter lim="800000"/>
            <a:headEnd/>
            <a:tailEnd/>
          </a:ln>
        </p:spPr>
      </p:pic>
      <p:sp>
        <p:nvSpPr>
          <p:cNvPr id="6" name="Rounded Rectangle 5"/>
          <p:cNvSpPr/>
          <p:nvPr/>
        </p:nvSpPr>
        <p:spPr>
          <a:xfrm>
            <a:off x="3200400" y="5562600"/>
            <a:ext cx="457200" cy="228600"/>
          </a:xfrm>
          <a:prstGeom prst="roundRect">
            <a:avLst/>
          </a:prstGeom>
          <a:solidFill>
            <a:srgbClr val="BA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3249</TotalTime>
  <Words>1390</Words>
  <Application>Microsoft Office PowerPoint</Application>
  <PresentationFormat>On-screen Show (4:3)</PresentationFormat>
  <Paragraphs>111</Paragraphs>
  <Slides>29</Slides>
  <Notes>0</Notes>
  <HiddenSlides>2</HiddenSlides>
  <MMClips>5</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Our Oceans</vt:lpstr>
      <vt:lpstr>Riddle: How is the ocean like life? </vt:lpstr>
      <vt:lpstr>Our Oceans – Composition and Behavior</vt:lpstr>
      <vt:lpstr>Facts About the Ocean</vt:lpstr>
      <vt:lpstr>How Do We Define Oceans?</vt:lpstr>
      <vt:lpstr>To Search the Destiny Catalog for Books</vt:lpstr>
      <vt:lpstr>How Do We Measure the Ocean?</vt:lpstr>
      <vt:lpstr>Why is It Difficult to Explore the Depths of the Ocean?</vt:lpstr>
      <vt:lpstr>Underwater Research Vehicles</vt:lpstr>
      <vt:lpstr>The Five Deepest Places on Earth</vt:lpstr>
      <vt:lpstr>Deepest Place on Earth</vt:lpstr>
      <vt:lpstr>Deepest Place on Earth</vt:lpstr>
      <vt:lpstr>Search the Destiny Catalog for Websites</vt:lpstr>
      <vt:lpstr>How many oceans are there?</vt:lpstr>
      <vt:lpstr>Today We Have 5 Oceans</vt:lpstr>
      <vt:lpstr>What We Know About the Ocean Floor</vt:lpstr>
      <vt:lpstr>The Clues Are in the Sediment</vt:lpstr>
      <vt:lpstr>Sea water is 220 times saltier than fresh water.</vt:lpstr>
      <vt:lpstr>Ocean currents and winds affect sailing and ocean industries </vt:lpstr>
      <vt:lpstr>PowerPoint Presentation</vt:lpstr>
      <vt:lpstr>What Are Some of the Benefits of Knowing the Currents?</vt:lpstr>
      <vt:lpstr>Plotting Ocean Currents, Winds, and Depths</vt:lpstr>
      <vt:lpstr>PowerPoint Presentation</vt:lpstr>
      <vt:lpstr>Search Google Images for Pictures</vt:lpstr>
      <vt:lpstr>Reasons Why It is Important to Study the Ocean</vt:lpstr>
      <vt:lpstr>Coming Soon!</vt:lpstr>
      <vt:lpstr>Begin your research!</vt:lpstr>
      <vt:lpstr>Vocabulary</vt:lpstr>
      <vt:lpstr>PowerPoint Presentation</vt:lpstr>
    </vt:vector>
  </TitlesOfParts>
  <Company>School District of Manatee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Fish</dc:title>
  <dc:creator>shepardl</dc:creator>
  <cp:lastModifiedBy>LESLIE B. JONES</cp:lastModifiedBy>
  <cp:revision>20</cp:revision>
  <dcterms:created xsi:type="dcterms:W3CDTF">2013-01-01T15:17:03Z</dcterms:created>
  <dcterms:modified xsi:type="dcterms:W3CDTF">2014-06-19T23:34:20Z</dcterms:modified>
</cp:coreProperties>
</file>