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4"/>
  </p:notesMasterIdLst>
  <p:sldIdLst>
    <p:sldId id="322" r:id="rId3"/>
    <p:sldId id="259" r:id="rId4"/>
    <p:sldId id="325" r:id="rId5"/>
    <p:sldId id="326" r:id="rId6"/>
    <p:sldId id="258" r:id="rId7"/>
    <p:sldId id="260" r:id="rId8"/>
    <p:sldId id="280" r:id="rId9"/>
    <p:sldId id="261" r:id="rId10"/>
    <p:sldId id="281" r:id="rId11"/>
    <p:sldId id="262" r:id="rId12"/>
    <p:sldId id="288" r:id="rId13"/>
    <p:sldId id="291" r:id="rId14"/>
    <p:sldId id="293" r:id="rId15"/>
    <p:sldId id="294" r:id="rId16"/>
    <p:sldId id="295" r:id="rId17"/>
    <p:sldId id="289" r:id="rId18"/>
    <p:sldId id="296" r:id="rId19"/>
    <p:sldId id="298" r:id="rId20"/>
    <p:sldId id="299" r:id="rId21"/>
    <p:sldId id="305" r:id="rId22"/>
    <p:sldId id="328" r:id="rId23"/>
    <p:sldId id="303" r:id="rId24"/>
    <p:sldId id="304" r:id="rId25"/>
    <p:sldId id="306" r:id="rId26"/>
    <p:sldId id="321" r:id="rId27"/>
    <p:sldId id="307" r:id="rId28"/>
    <p:sldId id="308" r:id="rId29"/>
    <p:sldId id="324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7" r:id="rId42"/>
    <p:sldId id="320" r:id="rId4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HUBER" initials="D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98" autoAdjust="0"/>
  </p:normalViewPr>
  <p:slideViewPr>
    <p:cSldViewPr>
      <p:cViewPr varScale="1">
        <p:scale>
          <a:sx n="40" d="100"/>
          <a:sy n="40" d="100"/>
        </p:scale>
        <p:origin x="-13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r">
              <a:defRPr sz="1300"/>
            </a:lvl1pPr>
          </a:lstStyle>
          <a:p>
            <a:fld id="{4B4D0376-D3F9-4ACE-8834-7482EF888ED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1" tIns="46746" rIns="93491" bIns="467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1" tIns="46746" rIns="93491" bIns="467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r">
              <a:defRPr sz="1300"/>
            </a:lvl1pPr>
          </a:lstStyle>
          <a:p>
            <a:fld id="{4F27EDFE-271D-4276-89CF-FB4E1A8A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996" indent="-185305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996" indent="-185305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95" indent="-17529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D702D3-432C-4F4A-BD78-27509B762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0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1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70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48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6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0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654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8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5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71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78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334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1/7/2013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tweb.ut.edu/rwaggett/less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banlab.org/movi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anlab.org/movi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bjones\Documents\Research\Science_and_Math_Masters\dna-st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206154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1" y="29718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Geometric Analysis of </a:t>
            </a:r>
          </a:p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Jaw Protrusion</a:t>
            </a:r>
          </a:p>
        </p:txBody>
      </p:sp>
    </p:spTree>
    <p:extLst>
      <p:ext uri="{BB962C8B-B14F-4D97-AF65-F5344CB8AC3E}">
        <p14:creationId xmlns:p14="http://schemas.microsoft.com/office/powerpoint/2010/main" val="41788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Behavior of interest = jaw protrusion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.k.a., throwing your face at your food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1911" y="5486400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D. Huber </a:t>
            </a:r>
            <a:r>
              <a:rPr lang="en-US" sz="1600" dirty="0" smtClean="0"/>
              <a:t>(2012)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28956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video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sttoothangle.avi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on the website: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http://utweb.ut.edu/rwaggett/lessons.html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7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Evolution of jaws</a:t>
            </a:r>
          </a:p>
          <a:p>
            <a:pPr lvl="2"/>
            <a:r>
              <a:rPr lang="en-US" dirty="0" smtClean="0"/>
              <a:t>Jaws evolved from skeletal arches that supported the pharynx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044625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Ó"/>
            </a:pPr>
            <a:r>
              <a:rPr lang="en-US" sz="1600" dirty="0" smtClean="0">
                <a:sym typeface="Symbol"/>
              </a:rPr>
              <a:t>Mayo Foundation for Medical</a:t>
            </a:r>
          </a:p>
          <a:p>
            <a:r>
              <a:rPr lang="en-US" sz="1600" dirty="0" smtClean="0">
                <a:sym typeface="Symbol"/>
              </a:rPr>
              <a:t>Education and Research </a:t>
            </a:r>
            <a:r>
              <a:rPr lang="en-US" sz="1600" dirty="0" smtClean="0"/>
              <a:t>(2012)</a:t>
            </a:r>
            <a:endParaRPr lang="en-US" sz="1600" dirty="0"/>
          </a:p>
        </p:txBody>
      </p:sp>
      <p:pic>
        <p:nvPicPr>
          <p:cNvPr id="9" name="Picture 2" descr="http://4.bp.blogspot.com/_bAYLalavZ6w/TULoGiUTMHI/AAAAAAAAAFU/FnnAr3084ik/s1600/pharyn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"/>
          <a:stretch/>
        </p:blipFill>
        <p:spPr bwMode="auto">
          <a:xfrm>
            <a:off x="4648200" y="2438400"/>
            <a:ext cx="381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6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1.arkive.org/media/37/37E72D5F-CF38-4446-9B1B-7077F296823E/Presentation.Large/River-lamp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85293"/>
            <a:ext cx="4197800" cy="27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Evolution of jaws</a:t>
            </a:r>
          </a:p>
          <a:p>
            <a:pPr lvl="2"/>
            <a:r>
              <a:rPr lang="en-US" dirty="0" smtClean="0"/>
              <a:t>Jaws evolved from skeletal arches that supported the pharynx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52835" y="5791204"/>
            <a:ext cx="3694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Calibri" pitchFamily="34" charset="0"/>
              </a:rPr>
              <a:t>River Lamprey </a:t>
            </a:r>
            <a:r>
              <a:rPr lang="en-US" sz="1600" i="1" dirty="0" err="1"/>
              <a:t>Lampetra</a:t>
            </a:r>
            <a:r>
              <a:rPr lang="en-US" sz="1600" i="1" dirty="0"/>
              <a:t> </a:t>
            </a:r>
            <a:r>
              <a:rPr lang="en-US" sz="1600" i="1" dirty="0" err="1"/>
              <a:t>fluviatilis</a:t>
            </a:r>
            <a:r>
              <a:rPr lang="en-US" sz="1600" dirty="0" smtClean="0">
                <a:cs typeface="Calibri" pitchFamily="34" charset="0"/>
              </a:rPr>
              <a:t> </a:t>
            </a:r>
            <a:endParaRPr lang="en-US" sz="1600" dirty="0"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1240" y="2985294"/>
            <a:ext cx="3257360" cy="3144460"/>
            <a:chOff x="781240" y="2985294"/>
            <a:chExt cx="3257360" cy="3144460"/>
          </a:xfrm>
        </p:grpSpPr>
        <p:grpSp>
          <p:nvGrpSpPr>
            <p:cNvPr id="8" name="Group 34"/>
            <p:cNvGrpSpPr>
              <a:grpSpLocks noChangeAspect="1"/>
            </p:cNvGrpSpPr>
            <p:nvPr/>
          </p:nvGrpSpPr>
          <p:grpSpPr bwMode="auto">
            <a:xfrm>
              <a:off x="781240" y="2985294"/>
              <a:ext cx="3257360" cy="2805906"/>
              <a:chOff x="960" y="1313"/>
              <a:chExt cx="1195" cy="910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220"/>
              <a:stretch>
                <a:fillRect/>
              </a:stretch>
            </p:blipFill>
            <p:spPr bwMode="auto">
              <a:xfrm>
                <a:off x="960" y="1313"/>
                <a:ext cx="1184" cy="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1855" y="1821"/>
                <a:ext cx="300" cy="213"/>
                <a:chOff x="3143" y="1104"/>
                <a:chExt cx="395" cy="279"/>
              </a:xfrm>
            </p:grpSpPr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>
                  <a:off x="3168" y="110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 sz="2000"/>
                </a:p>
              </p:txBody>
            </p:sp>
            <p:sp>
              <p:nvSpPr>
                <p:cNvPr id="2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43" y="1239"/>
                  <a:ext cx="395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latin typeface="+mn-lt"/>
                    </a:rPr>
                    <a:t>Mouth</a:t>
                  </a:r>
                </a:p>
              </p:txBody>
            </p:sp>
          </p:grp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1079" y="1336"/>
                <a:ext cx="361" cy="446"/>
                <a:chOff x="2126" y="471"/>
                <a:chExt cx="475" cy="585"/>
              </a:xfrm>
            </p:grpSpPr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256" y="624"/>
                  <a:ext cx="96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 sz="2000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2352" y="624"/>
                  <a:ext cx="48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 sz="2000"/>
                </a:p>
              </p:txBody>
            </p:sp>
            <p:sp>
              <p:nvSpPr>
                <p:cNvPr id="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26" y="471"/>
                  <a:ext cx="475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latin typeface="+mn-lt"/>
                    </a:rPr>
                    <a:t>Gill slits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1707" y="1387"/>
                <a:ext cx="378" cy="299"/>
                <a:chOff x="2949" y="536"/>
                <a:chExt cx="497" cy="392"/>
              </a:xfrm>
            </p:grpSpPr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200" y="68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 sz="2000"/>
                </a:p>
              </p:txBody>
            </p:sp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9" y="536"/>
                  <a:ext cx="49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600">
                      <a:latin typeface="+mn-lt"/>
                    </a:rPr>
                    <a:t>Cranium</a:t>
                  </a:r>
                </a:p>
              </p:txBody>
            </p:sp>
          </p:grp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>
                <a:off x="1581" y="1891"/>
                <a:ext cx="37" cy="1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sz="2000"/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 flipH="1">
                <a:off x="1618" y="1855"/>
                <a:ext cx="36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sz="2000"/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1377" y="2062"/>
                <a:ext cx="537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>
                    <a:latin typeface="+mn-lt"/>
                  </a:rPr>
                  <a:t>Skeletal rods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386453" y="5791200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Reece et al. (2009)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16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Evolution of jaws</a:t>
            </a:r>
          </a:p>
          <a:p>
            <a:pPr lvl="2"/>
            <a:r>
              <a:rPr lang="en-US" dirty="0" smtClean="0"/>
              <a:t>Jaws evolved from skeletal arches that supported the pharynx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23948" y="6019800"/>
            <a:ext cx="4062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alibri" pitchFamily="34" charset="0"/>
              </a:rPr>
              <a:t>White shark </a:t>
            </a:r>
            <a:r>
              <a:rPr lang="en-US" sz="1600" i="1" dirty="0" err="1" smtClean="0">
                <a:cs typeface="Calibri" pitchFamily="34" charset="0"/>
              </a:rPr>
              <a:t>Carcharodon</a:t>
            </a:r>
            <a:r>
              <a:rPr lang="en-US" sz="1600" i="1" dirty="0" smtClean="0">
                <a:cs typeface="Calibri" pitchFamily="34" charset="0"/>
              </a:rPr>
              <a:t> </a:t>
            </a:r>
            <a:r>
              <a:rPr lang="en-US" sz="1600" i="1" dirty="0" err="1" smtClean="0">
                <a:cs typeface="Calibri" pitchFamily="34" charset="0"/>
              </a:rPr>
              <a:t>carcharias</a:t>
            </a:r>
            <a:endParaRPr lang="en-US" sz="1600" i="1" dirty="0">
              <a:cs typeface="Calibri" pitchFamily="34" charset="0"/>
            </a:endParaRPr>
          </a:p>
        </p:txBody>
      </p:sp>
      <p:pic>
        <p:nvPicPr>
          <p:cNvPr id="3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1"/>
          <a:stretch>
            <a:fillRect/>
          </a:stretch>
        </p:blipFill>
        <p:spPr bwMode="auto">
          <a:xfrm>
            <a:off x="803761" y="2995228"/>
            <a:ext cx="3207700" cy="210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86453" y="5105400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Reece et al. (2009)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48" y="2995228"/>
            <a:ext cx="4062852" cy="304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7499" y="2971800"/>
            <a:ext cx="2765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Ó"/>
            </a:pPr>
            <a:r>
              <a:rPr lang="en-US" sz="1600" dirty="0" err="1" smtClean="0">
                <a:sym typeface="Symbol"/>
              </a:rPr>
              <a:t>Totalwallpapers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5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Evolution of jaws</a:t>
            </a:r>
          </a:p>
          <a:p>
            <a:pPr lvl="2"/>
            <a:r>
              <a:rPr lang="en-US" dirty="0" smtClean="0"/>
              <a:t>Jaws evolved from skeletal arches that supported the pharynx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23948" y="6019800"/>
            <a:ext cx="4062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alibri" pitchFamily="34" charset="0"/>
              </a:rPr>
              <a:t>White shark </a:t>
            </a:r>
            <a:r>
              <a:rPr lang="en-US" sz="1600" i="1" dirty="0" err="1" smtClean="0">
                <a:cs typeface="Calibri" pitchFamily="34" charset="0"/>
              </a:rPr>
              <a:t>Carcharodon</a:t>
            </a:r>
            <a:r>
              <a:rPr lang="en-US" sz="1600" i="1" dirty="0" smtClean="0">
                <a:cs typeface="Calibri" pitchFamily="34" charset="0"/>
              </a:rPr>
              <a:t> </a:t>
            </a:r>
            <a:r>
              <a:rPr lang="en-US" sz="1600" i="1" dirty="0" err="1" smtClean="0">
                <a:cs typeface="Calibri" pitchFamily="34" charset="0"/>
              </a:rPr>
              <a:t>carcharias</a:t>
            </a:r>
            <a:endParaRPr lang="en-US" sz="1600" i="1" dirty="0">
              <a:cs typeface="Calibri" pitchFamily="34" charset="0"/>
            </a:endParaRPr>
          </a:p>
        </p:txBody>
      </p:sp>
      <p:pic>
        <p:nvPicPr>
          <p:cNvPr id="3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1"/>
          <a:stretch>
            <a:fillRect/>
          </a:stretch>
        </p:blipFill>
        <p:spPr bwMode="auto">
          <a:xfrm>
            <a:off x="803761" y="2995228"/>
            <a:ext cx="3207700" cy="210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86453" y="5105400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Reece et al. (2009)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623948" y="2995227"/>
            <a:ext cx="4062851" cy="3047140"/>
            <a:chOff x="4623948" y="2995227"/>
            <a:chExt cx="4062851" cy="3047140"/>
          </a:xfrm>
        </p:grpSpPr>
        <p:sp>
          <p:nvSpPr>
            <p:cNvPr id="8" name="Rectangle 7"/>
            <p:cNvSpPr/>
            <p:nvPr/>
          </p:nvSpPr>
          <p:spPr>
            <a:xfrm>
              <a:off x="4623948" y="2995227"/>
              <a:ext cx="4062851" cy="3047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White shark grab 080907.BMP"/>
            <p:cNvPicPr>
              <a:picLocks noChangeAspect="1"/>
            </p:cNvPicPr>
            <p:nvPr/>
          </p:nvPicPr>
          <p:blipFill>
            <a:blip r:embed="rId4" cstate="print"/>
            <a:srcRect l="4097" t="6774" r="6471" b="4408"/>
            <a:stretch>
              <a:fillRect/>
            </a:stretch>
          </p:blipFill>
          <p:spPr>
            <a:xfrm>
              <a:off x="4724400" y="2995227"/>
              <a:ext cx="3805540" cy="304713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858000" y="5757446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/>
              </a:rPr>
              <a:t> S. </a:t>
            </a:r>
            <a:r>
              <a:rPr lang="en-US" sz="1600" dirty="0" err="1" smtClean="0">
                <a:solidFill>
                  <a:schemeClr val="bg1"/>
                </a:solidFill>
                <a:sym typeface="Symbol"/>
              </a:rPr>
              <a:t>Wroe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(2012)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Evolution of jaws</a:t>
            </a:r>
          </a:p>
          <a:p>
            <a:pPr lvl="2"/>
            <a:r>
              <a:rPr lang="en-US" dirty="0" smtClean="0"/>
              <a:t>Jaws evolved from skeletal arches that supported the pharynx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85646"/>
            <a:ext cx="4953000" cy="3256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1" y="60622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cs typeface="Calibri" pitchFamily="34" charset="0"/>
              </a:rPr>
              <a:t>Slingjaw</a:t>
            </a:r>
            <a:r>
              <a:rPr lang="en-US" sz="1600" dirty="0" smtClean="0">
                <a:cs typeface="Calibri" pitchFamily="34" charset="0"/>
              </a:rPr>
              <a:t> wrasse </a:t>
            </a:r>
            <a:r>
              <a:rPr lang="en-US" sz="1600" i="1" dirty="0" err="1" smtClean="0">
                <a:cs typeface="Calibri" pitchFamily="34" charset="0"/>
              </a:rPr>
              <a:t>Epibulus</a:t>
            </a:r>
            <a:r>
              <a:rPr lang="en-US" sz="1600" i="1" dirty="0" smtClean="0">
                <a:cs typeface="Calibri" pitchFamily="34" charset="0"/>
              </a:rPr>
              <a:t> </a:t>
            </a:r>
            <a:r>
              <a:rPr lang="en-US" sz="1600" i="1" dirty="0" err="1" smtClean="0">
                <a:cs typeface="Calibri" pitchFamily="34" charset="0"/>
              </a:rPr>
              <a:t>insidiator</a:t>
            </a:r>
            <a:endParaRPr lang="en-US" sz="1600" i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Evolution of jaws</a:t>
            </a:r>
          </a:p>
          <a:p>
            <a:pPr lvl="2"/>
            <a:r>
              <a:rPr lang="en-US" dirty="0" smtClean="0"/>
              <a:t>Jaws evolved from skeletal arches that supported the pharynx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Transition from suspension feeding to active predation in vertebrate evolutionary history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upper jaw became fused to the cranium in </a:t>
            </a:r>
            <a:r>
              <a:rPr lang="en-US" dirty="0" smtClean="0"/>
              <a:t>terrestrial </a:t>
            </a:r>
            <a:r>
              <a:rPr lang="en-US" dirty="0"/>
              <a:t>vertebrates</a:t>
            </a:r>
          </a:p>
          <a:p>
            <a:pPr lvl="2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43489"/>
            <a:ext cx="9129712" cy="34145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However…</a:t>
            </a:r>
          </a:p>
          <a:p>
            <a:pPr lvl="2"/>
            <a:r>
              <a:rPr lang="en-US" dirty="0" smtClean="0"/>
              <a:t>Tongue protrusion in amphibians and reptiles</a:t>
            </a:r>
          </a:p>
          <a:p>
            <a:pPr lvl="3"/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www.debanlab.org/movies</a:t>
            </a:r>
            <a:r>
              <a:rPr lang="en-US" dirty="0" smtClean="0"/>
              <a:t> for feeding videos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1911" y="3471446"/>
            <a:ext cx="20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/>
              </a:rPr>
              <a:t> S. </a:t>
            </a:r>
            <a:r>
              <a:rPr lang="en-US" sz="1600" dirty="0" err="1" smtClean="0">
                <a:solidFill>
                  <a:schemeClr val="bg1"/>
                </a:solidFill>
                <a:sym typeface="Symbol"/>
              </a:rPr>
              <a:t>Deban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(2012)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/>
              <a:t>However…</a:t>
            </a:r>
          </a:p>
          <a:p>
            <a:pPr lvl="2"/>
            <a:r>
              <a:rPr lang="en-US" dirty="0"/>
              <a:t>Tongue protrusion in amphibians and </a:t>
            </a:r>
            <a:r>
              <a:rPr lang="en-US" dirty="0" smtClean="0"/>
              <a:t>reptiles</a:t>
            </a:r>
          </a:p>
          <a:p>
            <a:pPr lvl="3"/>
            <a:r>
              <a:rPr lang="en-US" dirty="0"/>
              <a:t>Visit </a:t>
            </a:r>
            <a:r>
              <a:rPr lang="en-US" dirty="0">
                <a:hlinkClick r:id="rId3"/>
              </a:rPr>
              <a:t>www.debanlab.org/movies</a:t>
            </a:r>
            <a:r>
              <a:rPr lang="en-US" dirty="0"/>
              <a:t> for feeding </a:t>
            </a:r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 b="11388"/>
          <a:stretch/>
        </p:blipFill>
        <p:spPr>
          <a:xfrm flipH="1">
            <a:off x="-1" y="3443489"/>
            <a:ext cx="9144000" cy="3414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31911" y="3471446"/>
            <a:ext cx="20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/>
              </a:rPr>
              <a:t> S. </a:t>
            </a:r>
            <a:r>
              <a:rPr lang="en-US" sz="1600" dirty="0" err="1" smtClean="0">
                <a:solidFill>
                  <a:schemeClr val="bg1"/>
                </a:solidFill>
                <a:sym typeface="Symbol"/>
              </a:rPr>
              <a:t>Deban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(2012)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Batoid</a:t>
            </a:r>
            <a:r>
              <a:rPr lang="en-US" dirty="0" smtClean="0"/>
              <a:t> jaw protrusion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batoids</a:t>
            </a:r>
            <a:r>
              <a:rPr lang="en-US" dirty="0" smtClean="0"/>
              <a:t> (stingrays and their relatives) protrude their jaws in a manner analogous to a “scissor-jack”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Lesser electric ray                                                      </a:t>
            </a:r>
            <a:r>
              <a:rPr lang="en-US" i="1" dirty="0" err="1" smtClean="0"/>
              <a:t>Narcine</a:t>
            </a:r>
            <a:r>
              <a:rPr lang="en-US" i="1" dirty="0" smtClean="0"/>
              <a:t> </a:t>
            </a:r>
            <a:r>
              <a:rPr lang="en-US" i="1" dirty="0" err="1" smtClean="0"/>
              <a:t>brasiliensis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"/>
          <a:stretch/>
        </p:blipFill>
        <p:spPr bwMode="auto">
          <a:xfrm>
            <a:off x="4191000" y="3124200"/>
            <a:ext cx="4762500" cy="29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The universe is written in the language of mathematics</a:t>
            </a:r>
          </a:p>
          <a:p>
            <a:pPr lvl="1"/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r>
              <a:rPr lang="en-US" dirty="0" smtClean="0"/>
              <a:t>, 1623</a:t>
            </a:r>
          </a:p>
          <a:p>
            <a:endParaRPr lang="en-US" dirty="0" smtClean="0"/>
          </a:p>
          <a:p>
            <a:r>
              <a:rPr lang="en-US" dirty="0" smtClean="0"/>
              <a:t>Quantitative analysis of natural phenomena is at the heart of scientific inquiry</a:t>
            </a:r>
          </a:p>
          <a:p>
            <a:endParaRPr lang="en-US" dirty="0" smtClean="0"/>
          </a:p>
          <a:p>
            <a:r>
              <a:rPr lang="en-US" dirty="0" smtClean="0"/>
              <a:t>Nature provides a tangible context for mathematics instruction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 protrusion</a:t>
            </a:r>
          </a:p>
          <a:p>
            <a:pPr lvl="1"/>
            <a:r>
              <a:rPr lang="en-US" dirty="0"/>
              <a:t>Some </a:t>
            </a:r>
            <a:r>
              <a:rPr lang="en-US" dirty="0" err="1"/>
              <a:t>batoids</a:t>
            </a:r>
            <a:r>
              <a:rPr lang="en-US" dirty="0"/>
              <a:t> (stingrays and their relatives) protrude their jaws in a manner analogous to a “scissor-jack”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Lesser electric ray                                                      </a:t>
            </a:r>
            <a:r>
              <a:rPr lang="en-US" i="1" dirty="0" err="1" smtClean="0"/>
              <a:t>Narcine</a:t>
            </a:r>
            <a:r>
              <a:rPr lang="en-US" i="1" dirty="0" smtClean="0"/>
              <a:t> </a:t>
            </a:r>
            <a:r>
              <a:rPr lang="en-US" i="1" dirty="0" err="1" smtClean="0"/>
              <a:t>brasiliensis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61" y="3095625"/>
            <a:ext cx="4810539" cy="3457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3124200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/>
              </a:rPr>
              <a:t> M. Dean </a:t>
            </a:r>
            <a:r>
              <a:rPr lang="en-US" sz="1600" dirty="0" smtClean="0">
                <a:solidFill>
                  <a:schemeClr val="bg1"/>
                </a:solidFill>
              </a:rPr>
              <a:t>(2012)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61" y="3092125"/>
            <a:ext cx="4815408" cy="34610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 protrusion</a:t>
            </a:r>
          </a:p>
          <a:p>
            <a:pPr lvl="1"/>
            <a:r>
              <a:rPr lang="en-US" dirty="0"/>
              <a:t>Some </a:t>
            </a:r>
            <a:r>
              <a:rPr lang="en-US" dirty="0" err="1"/>
              <a:t>batoids</a:t>
            </a:r>
            <a:r>
              <a:rPr lang="en-US" dirty="0"/>
              <a:t> (stingrays and their relatives) protrude their jaws in a manner analogous to a “scissor-jack”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Lesser electric ray                                                      </a:t>
            </a:r>
            <a:r>
              <a:rPr lang="en-US" i="1" dirty="0" err="1" smtClean="0"/>
              <a:t>Narcine</a:t>
            </a:r>
            <a:r>
              <a:rPr lang="en-US" i="1" dirty="0" smtClean="0"/>
              <a:t> </a:t>
            </a:r>
            <a:r>
              <a:rPr lang="en-US" i="1" dirty="0" err="1" smtClean="0"/>
              <a:t>brasiliensis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124200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/>
              </a:rPr>
              <a:t> M. Dean </a:t>
            </a:r>
            <a:r>
              <a:rPr lang="en-US" sz="1600" dirty="0" smtClean="0">
                <a:solidFill>
                  <a:schemeClr val="bg1"/>
                </a:solidFill>
              </a:rPr>
              <a:t>(2012)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 protrusion</a:t>
            </a:r>
          </a:p>
          <a:p>
            <a:pPr lvl="1"/>
            <a:r>
              <a:rPr lang="en-US" dirty="0"/>
              <a:t>Some </a:t>
            </a:r>
            <a:r>
              <a:rPr lang="en-US" dirty="0" err="1"/>
              <a:t>batoids</a:t>
            </a:r>
            <a:r>
              <a:rPr lang="en-US" dirty="0"/>
              <a:t> (stingrays and their relatives) protrude their jaws in a manner analogous to a “scissor-jack”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Lesser electric ray                                                      </a:t>
            </a:r>
            <a:r>
              <a:rPr lang="en-US" i="1" dirty="0" err="1" smtClean="0"/>
              <a:t>Narcine</a:t>
            </a:r>
            <a:r>
              <a:rPr lang="en-US" i="1" dirty="0" smtClean="0"/>
              <a:t> </a:t>
            </a:r>
            <a:r>
              <a:rPr lang="en-US" i="1" dirty="0" err="1" smtClean="0"/>
              <a:t>brasiliensis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6595646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M. Dean </a:t>
            </a:r>
            <a:r>
              <a:rPr lang="en-US" sz="1600" dirty="0" smtClean="0"/>
              <a:t>(2012)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43400" y="2454783"/>
            <a:ext cx="4590288" cy="4174617"/>
            <a:chOff x="4343400" y="2454783"/>
            <a:chExt cx="4590288" cy="4174617"/>
          </a:xfrm>
        </p:grpSpPr>
        <p:grpSp>
          <p:nvGrpSpPr>
            <p:cNvPr id="11" name="Group 10"/>
            <p:cNvGrpSpPr/>
            <p:nvPr/>
          </p:nvGrpSpPr>
          <p:grpSpPr>
            <a:xfrm>
              <a:off x="4343400" y="2454783"/>
              <a:ext cx="4590288" cy="4174617"/>
              <a:chOff x="4343400" y="2454783"/>
              <a:chExt cx="4590288" cy="417461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2454783"/>
                <a:ext cx="4590288" cy="4174617"/>
              </a:xfrm>
              <a:prstGeom prst="rect">
                <a:avLst/>
              </a:prstGeom>
            </p:spPr>
          </p:pic>
          <p:cxnSp>
            <p:nvCxnSpPr>
              <p:cNvPr id="3" name="Straight Connector 2"/>
              <p:cNvCxnSpPr/>
              <p:nvPr/>
            </p:nvCxnSpPr>
            <p:spPr>
              <a:xfrm flipH="1" flipV="1">
                <a:off x="5962918" y="3657600"/>
                <a:ext cx="218942" cy="60530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6336406" y="3296992"/>
                <a:ext cx="128789" cy="15454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H="1" flipV="1">
              <a:off x="7353837" y="3773510"/>
              <a:ext cx="418563" cy="41319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44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 protrusion</a:t>
            </a:r>
          </a:p>
          <a:p>
            <a:pPr lvl="1"/>
            <a:r>
              <a:rPr lang="en-US" dirty="0"/>
              <a:t>Some </a:t>
            </a:r>
            <a:r>
              <a:rPr lang="en-US" dirty="0" err="1"/>
              <a:t>batoids</a:t>
            </a:r>
            <a:r>
              <a:rPr lang="en-US" dirty="0"/>
              <a:t> (stingrays and their relatives) protrude their jaws in a manner analogous to a “scissor-jack”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Lesser electric ray                                                      </a:t>
            </a:r>
            <a:r>
              <a:rPr lang="en-US" i="1" dirty="0" err="1" smtClean="0"/>
              <a:t>Narcine</a:t>
            </a:r>
            <a:r>
              <a:rPr lang="en-US" i="1" dirty="0" smtClean="0"/>
              <a:t> </a:t>
            </a:r>
            <a:r>
              <a:rPr lang="en-US" i="1" dirty="0" err="1" smtClean="0"/>
              <a:t>brasiliensis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454783"/>
            <a:ext cx="4592782" cy="4160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0400" y="6595646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M. Dean </a:t>
            </a:r>
            <a:r>
              <a:rPr lang="en-US" sz="1600" dirty="0" smtClean="0"/>
              <a:t>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2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Batoid</a:t>
            </a:r>
            <a:r>
              <a:rPr lang="en-US" dirty="0" smtClean="0"/>
              <a:t> jaw protrusion</a:t>
            </a:r>
          </a:p>
          <a:p>
            <a:pPr lvl="1"/>
            <a:r>
              <a:rPr lang="en-US" dirty="0" smtClean="0"/>
              <a:t>“Scissor-jack” mechanism can be modeled as a pair of isosceles trapezoids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7432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Jaws in resting state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7432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Jaws in protruded state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4" b="46634"/>
          <a:stretch/>
        </p:blipFill>
        <p:spPr>
          <a:xfrm>
            <a:off x="4979793" y="3200400"/>
            <a:ext cx="2868807" cy="2553348"/>
          </a:xfrm>
          <a:prstGeom prst="rect">
            <a:avLst/>
          </a:prstGeom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185069" y="3200400"/>
            <a:ext cx="2853531" cy="2553284"/>
            <a:chOff x="4343400" y="2454783"/>
            <a:chExt cx="2481330" cy="222024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44" b="46815"/>
            <a:stretch/>
          </p:blipFill>
          <p:spPr>
            <a:xfrm>
              <a:off x="4343400" y="2454783"/>
              <a:ext cx="2481330" cy="2220247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H="1" flipV="1">
              <a:off x="5962918" y="3657600"/>
              <a:ext cx="218942" cy="6053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336406" y="3296992"/>
              <a:ext cx="128789" cy="1545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943600" y="5715000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M. Dean </a:t>
            </a:r>
            <a:r>
              <a:rPr lang="en-US" sz="1600" dirty="0" smtClean="0"/>
              <a:t>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80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 protrusion</a:t>
            </a:r>
            <a:endParaRPr lang="en-US" dirty="0" smtClean="0"/>
          </a:p>
          <a:p>
            <a:pPr lvl="1"/>
            <a:r>
              <a:rPr lang="en-US" dirty="0" smtClean="0"/>
              <a:t>“Scissor-jack” mechanism can be modeled as a pair of isosceles trapezoids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7432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Jaws in resting state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27432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Jaws in protruded state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368" r="60204" b="60893"/>
          <a:stretch/>
        </p:blipFill>
        <p:spPr bwMode="auto">
          <a:xfrm>
            <a:off x="944880" y="3429000"/>
            <a:ext cx="2926080" cy="210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13469" r="53803" b="34033"/>
          <a:stretch/>
        </p:blipFill>
        <p:spPr bwMode="auto">
          <a:xfrm>
            <a:off x="5191834" y="3143310"/>
            <a:ext cx="2590800" cy="32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368" r="60204" b="60893"/>
          <a:stretch/>
        </p:blipFill>
        <p:spPr bwMode="auto">
          <a:xfrm>
            <a:off x="4724400" y="3581400"/>
            <a:ext cx="4343400" cy="31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Batoid</a:t>
            </a:r>
            <a:r>
              <a:rPr lang="en-US" dirty="0" smtClean="0"/>
              <a:t> jaws in the resting state</a:t>
            </a:r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ABCF and DEFC </a:t>
            </a:r>
            <a:r>
              <a:rPr lang="en-US" dirty="0" smtClean="0"/>
              <a:t>are isosceles trapezoids.  </a:t>
            </a:r>
            <a:endParaRPr lang="en-US" dirty="0"/>
          </a:p>
          <a:p>
            <a:pPr lvl="2"/>
            <a:r>
              <a:rPr lang="en-US" dirty="0"/>
              <a:t>FC bisects angle </a:t>
            </a:r>
            <a:r>
              <a:rPr lang="en-US" dirty="0" smtClean="0"/>
              <a:t>AFE and </a:t>
            </a:r>
            <a:r>
              <a:rPr lang="en-US" dirty="0"/>
              <a:t>angle </a:t>
            </a:r>
            <a:r>
              <a:rPr lang="en-US" dirty="0" smtClean="0"/>
              <a:t>BCD.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dirty="0" smtClean="0"/>
              <a:t>Find the measurement </a:t>
            </a:r>
            <a:r>
              <a:rPr lang="en-US" dirty="0"/>
              <a:t>of </a:t>
            </a:r>
            <a:r>
              <a:rPr lang="en-US" dirty="0" smtClean="0"/>
              <a:t>each angle </a:t>
            </a:r>
            <a:r>
              <a:rPr lang="en-US" dirty="0"/>
              <a:t>not already </a:t>
            </a:r>
            <a:r>
              <a:rPr lang="en-US" dirty="0" smtClean="0"/>
              <a:t>given.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384479" y="2477037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Batoid</a:t>
            </a:r>
            <a:r>
              <a:rPr lang="en-US" dirty="0" smtClean="0"/>
              <a:t> </a:t>
            </a:r>
            <a:r>
              <a:rPr lang="en-US" dirty="0"/>
              <a:t>jaws in the resting state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ABCF and DEFC </a:t>
            </a:r>
            <a:r>
              <a:rPr lang="en-US" dirty="0" smtClean="0"/>
              <a:t>are isosceles trapezoids.  </a:t>
            </a:r>
            <a:endParaRPr lang="en-US" dirty="0"/>
          </a:p>
          <a:p>
            <a:pPr lvl="2"/>
            <a:r>
              <a:rPr lang="en-US" dirty="0"/>
              <a:t>FC bisects angle </a:t>
            </a:r>
            <a:r>
              <a:rPr lang="en-US" dirty="0" smtClean="0"/>
              <a:t>AFE and </a:t>
            </a:r>
            <a:r>
              <a:rPr lang="en-US" dirty="0"/>
              <a:t>angle </a:t>
            </a:r>
            <a:r>
              <a:rPr lang="en-US" dirty="0" smtClean="0"/>
              <a:t>BCD.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dirty="0"/>
              <a:t>Find the </a:t>
            </a:r>
            <a:r>
              <a:rPr lang="en-US" dirty="0" smtClean="0"/>
              <a:t>measurement </a:t>
            </a:r>
            <a:r>
              <a:rPr lang="en-US" dirty="0"/>
              <a:t>of each angle not already given.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2115" r="60285" b="60715"/>
          <a:stretch/>
        </p:blipFill>
        <p:spPr bwMode="auto">
          <a:xfrm>
            <a:off x="4754450" y="3639356"/>
            <a:ext cx="4293704" cy="30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84479" y="2477037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resting state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ABCF and DEFC </a:t>
            </a:r>
            <a:r>
              <a:rPr lang="en-US" dirty="0" smtClean="0"/>
              <a:t>are isosceles trapezoids.  </a:t>
            </a:r>
            <a:endParaRPr lang="en-US" dirty="0"/>
          </a:p>
          <a:p>
            <a:pPr lvl="2"/>
            <a:r>
              <a:rPr lang="en-US" dirty="0"/>
              <a:t>FC bisects angle </a:t>
            </a:r>
            <a:r>
              <a:rPr lang="en-US" dirty="0" smtClean="0"/>
              <a:t>AFE and </a:t>
            </a:r>
            <a:r>
              <a:rPr lang="en-US" dirty="0"/>
              <a:t>angle </a:t>
            </a:r>
            <a:r>
              <a:rPr lang="en-US" dirty="0" smtClean="0"/>
              <a:t>BCD.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2"/>
            </a:pPr>
            <a:r>
              <a:rPr lang="en-US" dirty="0"/>
              <a:t>Are quadrilaterals ABCF and DEFC similar</a:t>
            </a:r>
            <a:r>
              <a:rPr lang="en-US" dirty="0" smtClean="0"/>
              <a:t>? Explain.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2115" r="60285" b="60715"/>
          <a:stretch/>
        </p:blipFill>
        <p:spPr bwMode="auto">
          <a:xfrm>
            <a:off x="4754450" y="3639356"/>
            <a:ext cx="4293704" cy="30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84479" y="2477037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resting state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ABCF and DEFC </a:t>
            </a:r>
            <a:r>
              <a:rPr lang="en-US" dirty="0" smtClean="0"/>
              <a:t>are isosceles trapezoids.  </a:t>
            </a:r>
            <a:endParaRPr lang="en-US" dirty="0"/>
          </a:p>
          <a:p>
            <a:pPr lvl="2"/>
            <a:r>
              <a:rPr lang="en-US" dirty="0"/>
              <a:t>FC bisects angle </a:t>
            </a:r>
            <a:r>
              <a:rPr lang="en-US" dirty="0" smtClean="0"/>
              <a:t>AFE and </a:t>
            </a:r>
            <a:r>
              <a:rPr lang="en-US" dirty="0"/>
              <a:t>angle </a:t>
            </a:r>
            <a:r>
              <a:rPr lang="en-US" dirty="0" smtClean="0"/>
              <a:t>BCD.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3"/>
            </a:pPr>
            <a:r>
              <a:rPr lang="en-US" dirty="0"/>
              <a:t>Are </a:t>
            </a:r>
            <a:r>
              <a:rPr lang="en-US" dirty="0" smtClean="0"/>
              <a:t>△CGB </a:t>
            </a:r>
            <a:r>
              <a:rPr lang="en-US" dirty="0"/>
              <a:t>and </a:t>
            </a:r>
            <a:r>
              <a:rPr lang="en-US" dirty="0" smtClean="0"/>
              <a:t>△CHD similar? </a:t>
            </a:r>
            <a:r>
              <a:rPr lang="en-US" dirty="0"/>
              <a:t>Explain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368" r="60204" b="60893"/>
          <a:stretch/>
        </p:blipFill>
        <p:spPr bwMode="auto">
          <a:xfrm>
            <a:off x="4724400" y="3581400"/>
            <a:ext cx="4343400" cy="31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84479" y="2477037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part of a text or statement that surrounds a particular word or passage and determines its meaning.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circumstances in which an event occurs; a setting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resting state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ABCF and DEFC </a:t>
            </a:r>
            <a:r>
              <a:rPr lang="en-US" dirty="0" smtClean="0"/>
              <a:t>are isosceles trapezoids.  </a:t>
            </a:r>
            <a:endParaRPr lang="en-US" dirty="0"/>
          </a:p>
          <a:p>
            <a:pPr lvl="2"/>
            <a:r>
              <a:rPr lang="en-US" dirty="0"/>
              <a:t>FC bisects angle </a:t>
            </a:r>
            <a:r>
              <a:rPr lang="en-US" dirty="0" smtClean="0"/>
              <a:t>AFE and </a:t>
            </a:r>
            <a:r>
              <a:rPr lang="en-US" dirty="0"/>
              <a:t>angle </a:t>
            </a:r>
            <a:r>
              <a:rPr lang="en-US" dirty="0" smtClean="0"/>
              <a:t>BCD.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4"/>
            </a:pPr>
            <a:r>
              <a:rPr lang="en-US" dirty="0"/>
              <a:t>Find the length of the </a:t>
            </a:r>
            <a:r>
              <a:rPr lang="en-US" dirty="0" smtClean="0"/>
              <a:t>batoid feeding mechanism from back </a:t>
            </a:r>
            <a:r>
              <a:rPr lang="en-US" dirty="0"/>
              <a:t>to </a:t>
            </a:r>
            <a:r>
              <a:rPr lang="en-US" dirty="0" smtClean="0"/>
              <a:t>front.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368" r="60204" b="60893"/>
          <a:stretch/>
        </p:blipFill>
        <p:spPr bwMode="auto">
          <a:xfrm>
            <a:off x="4724400" y="3581400"/>
            <a:ext cx="4343400" cy="31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84479" y="2477037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Batoid</a:t>
            </a:r>
            <a:r>
              <a:rPr lang="en-US" dirty="0" smtClean="0"/>
              <a:t> jaws in the resting state</a:t>
            </a:r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ABCF and DEFC </a:t>
            </a:r>
            <a:r>
              <a:rPr lang="en-US" dirty="0" smtClean="0"/>
              <a:t>are isosceles trapezoids.  </a:t>
            </a:r>
            <a:endParaRPr lang="en-US" dirty="0"/>
          </a:p>
          <a:p>
            <a:pPr lvl="2"/>
            <a:r>
              <a:rPr lang="en-US" dirty="0"/>
              <a:t>FC bisects angle </a:t>
            </a:r>
            <a:r>
              <a:rPr lang="en-US" dirty="0" smtClean="0"/>
              <a:t>AFE and </a:t>
            </a:r>
            <a:r>
              <a:rPr lang="en-US" dirty="0"/>
              <a:t>angle </a:t>
            </a:r>
            <a:r>
              <a:rPr lang="en-US" dirty="0" smtClean="0"/>
              <a:t>BCD.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4"/>
            </a:pPr>
            <a:r>
              <a:rPr lang="en-US" dirty="0"/>
              <a:t>Find the length of the </a:t>
            </a:r>
            <a:r>
              <a:rPr lang="en-US" dirty="0" smtClean="0"/>
              <a:t>batoid feeding mechanism from back </a:t>
            </a:r>
            <a:r>
              <a:rPr lang="en-US" dirty="0"/>
              <a:t>to </a:t>
            </a:r>
            <a:r>
              <a:rPr lang="en-US" dirty="0" smtClean="0"/>
              <a:t>front.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1.29 </a:t>
            </a:r>
            <a:r>
              <a:rPr lang="en-US" dirty="0"/>
              <a:t>+ </a:t>
            </a:r>
            <a:r>
              <a:rPr lang="en-US" dirty="0" smtClean="0"/>
              <a:t>1.45 </a:t>
            </a:r>
            <a:r>
              <a:rPr lang="en-US" dirty="0"/>
              <a:t>= </a:t>
            </a:r>
            <a:r>
              <a:rPr lang="en-US" dirty="0" smtClean="0"/>
              <a:t>2.74 cm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606" r="60331" b="61197"/>
          <a:stretch/>
        </p:blipFill>
        <p:spPr bwMode="auto">
          <a:xfrm>
            <a:off x="4776989" y="3601245"/>
            <a:ext cx="4269078" cy="308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84479" y="2477037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 smtClean="0"/>
              <a:t>Batoid</a:t>
            </a:r>
            <a:r>
              <a:rPr lang="en-US" dirty="0" smtClean="0"/>
              <a:t> jaws in the protruded state</a:t>
            </a:r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 smtClean="0"/>
              <a:t>JKLP </a:t>
            </a:r>
            <a:r>
              <a:rPr lang="en-US" dirty="0"/>
              <a:t>and </a:t>
            </a:r>
            <a:r>
              <a:rPr lang="en-US" dirty="0" smtClean="0"/>
              <a:t>NMPL are isosceles trapezoids.  </a:t>
            </a:r>
            <a:endParaRPr lang="en-US" dirty="0"/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5"/>
            </a:pPr>
            <a:r>
              <a:rPr lang="en-US" dirty="0"/>
              <a:t>Find the </a:t>
            </a:r>
            <a:r>
              <a:rPr lang="en-US" dirty="0" smtClean="0"/>
              <a:t>measurement </a:t>
            </a:r>
            <a:r>
              <a:rPr lang="en-US" dirty="0"/>
              <a:t>of </a:t>
            </a:r>
            <a:r>
              <a:rPr lang="en-US" dirty="0" smtClean="0"/>
              <a:t>                                        each </a:t>
            </a:r>
            <a:r>
              <a:rPr lang="en-US" dirty="0"/>
              <a:t>angle not already given.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13469" r="53803" b="34033"/>
          <a:stretch/>
        </p:blipFill>
        <p:spPr bwMode="auto">
          <a:xfrm>
            <a:off x="5715000" y="2498869"/>
            <a:ext cx="3429000" cy="435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0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16047" r="54888" b="35393"/>
          <a:stretch/>
        </p:blipFill>
        <p:spPr bwMode="auto">
          <a:xfrm>
            <a:off x="5943600" y="2719117"/>
            <a:ext cx="3029157" cy="402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JKLP and NMPL are isosceles trapezoids.  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5"/>
            </a:pPr>
            <a:r>
              <a:rPr lang="en-US" dirty="0"/>
              <a:t>Find the </a:t>
            </a:r>
            <a:r>
              <a:rPr lang="en-US" dirty="0" smtClean="0"/>
              <a:t>measurement </a:t>
            </a:r>
            <a:r>
              <a:rPr lang="en-US" dirty="0"/>
              <a:t>of </a:t>
            </a:r>
            <a:r>
              <a:rPr lang="en-US" dirty="0" smtClean="0"/>
              <a:t>                                        each </a:t>
            </a:r>
            <a:r>
              <a:rPr lang="en-US" dirty="0"/>
              <a:t>angle not already given.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13469" r="53803" b="34033"/>
          <a:stretch/>
        </p:blipFill>
        <p:spPr bwMode="auto">
          <a:xfrm>
            <a:off x="5717821" y="2514597"/>
            <a:ext cx="3422102" cy="43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JKLP and NMPL are isosceles trapezoids.  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6"/>
            </a:pPr>
            <a:r>
              <a:rPr lang="en-US" dirty="0"/>
              <a:t>Find the length of the </a:t>
            </a:r>
            <a:r>
              <a:rPr lang="en-US" dirty="0" smtClean="0"/>
              <a:t>batoid                       feeding </a:t>
            </a:r>
            <a:r>
              <a:rPr lang="en-US" dirty="0"/>
              <a:t>mechanism from back </a:t>
            </a:r>
            <a:r>
              <a:rPr lang="en-US" dirty="0" smtClean="0"/>
              <a:t>                                 to </a:t>
            </a:r>
            <a:r>
              <a:rPr lang="en-US" dirty="0"/>
              <a:t>front.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dirty="0"/>
              <a:t>JKLP and NMPL are isosceles trapezoids.  </a:t>
            </a:r>
          </a:p>
          <a:p>
            <a:pPr lvl="2"/>
            <a:endParaRPr lang="en-US" dirty="0" smtClean="0"/>
          </a:p>
          <a:p>
            <a:pPr marL="850392" lvl="1" indent="-457200">
              <a:buFont typeface="+mj-lt"/>
              <a:buAutoNum type="arabicParenR" startAt="6"/>
            </a:pPr>
            <a:r>
              <a:rPr lang="en-US" dirty="0"/>
              <a:t>Find the length of the </a:t>
            </a:r>
            <a:r>
              <a:rPr lang="en-US" dirty="0" smtClean="0"/>
              <a:t>batoid                       feeding </a:t>
            </a:r>
            <a:r>
              <a:rPr lang="en-US" dirty="0"/>
              <a:t>mechanism from back </a:t>
            </a:r>
            <a:r>
              <a:rPr lang="en-US" dirty="0" smtClean="0"/>
              <a:t>                                 to </a:t>
            </a:r>
            <a:r>
              <a:rPr lang="en-US" dirty="0"/>
              <a:t>front</a:t>
            </a:r>
            <a:r>
              <a:rPr lang="en-US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1.81 </a:t>
            </a:r>
            <a:r>
              <a:rPr lang="en-US" dirty="0"/>
              <a:t>+ </a:t>
            </a:r>
            <a:r>
              <a:rPr lang="en-US" dirty="0" smtClean="0"/>
              <a:t>2.11 </a:t>
            </a:r>
            <a:r>
              <a:rPr lang="en-US" dirty="0"/>
              <a:t>= </a:t>
            </a:r>
            <a:r>
              <a:rPr lang="en-US" dirty="0" smtClean="0"/>
              <a:t>3.92 cm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15851" r="55068" b="34934"/>
          <a:stretch/>
        </p:blipFill>
        <p:spPr bwMode="auto">
          <a:xfrm>
            <a:off x="5976870" y="2708809"/>
            <a:ext cx="2975114" cy="407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2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marL="850392" lvl="1" indent="-457200">
              <a:buFont typeface="+mj-lt"/>
              <a:buAutoNum type="arabicParenR" startAt="7"/>
            </a:pPr>
            <a:r>
              <a:rPr lang="en-US" dirty="0" smtClean="0"/>
              <a:t>From how far above the sea floor can the batoid reach its food?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38200" y="2551541"/>
            <a:ext cx="7497087" cy="3849259"/>
            <a:chOff x="1066800" y="2729948"/>
            <a:chExt cx="7891670" cy="405185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9" t="16170" r="54988" b="34934"/>
            <a:stretch/>
          </p:blipFill>
          <p:spPr bwMode="auto">
            <a:xfrm>
              <a:off x="5963478" y="2729948"/>
              <a:ext cx="2994992" cy="405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5" t="1606" r="60331" b="61197"/>
            <a:stretch/>
          </p:blipFill>
          <p:spPr bwMode="auto">
            <a:xfrm>
              <a:off x="1066800" y="3225006"/>
              <a:ext cx="4269078" cy="3082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02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marL="850392" lvl="1" indent="-457200">
              <a:buFont typeface="+mj-lt"/>
              <a:buAutoNum type="arabicParenR" startAt="7"/>
            </a:pPr>
            <a:r>
              <a:rPr lang="en-US" dirty="0" smtClean="0"/>
              <a:t>From how far above the sea floor can the batoid reach its food?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3.92 - 2.74 = 1.18 cm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38200" y="2551541"/>
            <a:ext cx="7497087" cy="3849259"/>
            <a:chOff x="1066800" y="2729948"/>
            <a:chExt cx="7891670" cy="405185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9" t="16170" r="54988" b="34934"/>
            <a:stretch/>
          </p:blipFill>
          <p:spPr bwMode="auto">
            <a:xfrm>
              <a:off x="5963478" y="2729948"/>
              <a:ext cx="2994992" cy="405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5" t="1606" r="60331" b="61197"/>
            <a:stretch/>
          </p:blipFill>
          <p:spPr bwMode="auto">
            <a:xfrm>
              <a:off x="1066800" y="3225006"/>
              <a:ext cx="4269078" cy="3082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marL="850392" lvl="1" indent="-457200">
              <a:buFont typeface="+mj-lt"/>
              <a:buAutoNum type="arabicParenR" startAt="7"/>
            </a:pPr>
            <a:r>
              <a:rPr lang="en-US" dirty="0" smtClean="0"/>
              <a:t>From how far above the sea floor can the batoid reach its food?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3.92 - 2.74 = 1.18 cm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199675" y="2840456"/>
            <a:ext cx="3296125" cy="3407944"/>
            <a:chOff x="909639" y="2647950"/>
            <a:chExt cx="3662362" cy="3786604"/>
          </a:xfrm>
        </p:grpSpPr>
        <p:grpSp>
          <p:nvGrpSpPr>
            <p:cNvPr id="18" name="Group 17"/>
            <p:cNvGrpSpPr/>
            <p:nvPr/>
          </p:nvGrpSpPr>
          <p:grpSpPr>
            <a:xfrm>
              <a:off x="909639" y="2647950"/>
              <a:ext cx="3662362" cy="3448050"/>
              <a:chOff x="909639" y="2647950"/>
              <a:chExt cx="3662362" cy="34480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909639" y="2647950"/>
                <a:ext cx="3662362" cy="3448050"/>
                <a:chOff x="909639" y="2647950"/>
                <a:chExt cx="3662362" cy="3448050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 bwMode="auto">
                <a:xfrm>
                  <a:off x="909639" y="2647950"/>
                  <a:ext cx="3662362" cy="3448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6225" y="5867400"/>
                  <a:ext cx="409575" cy="161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3988954" y="5701146"/>
                <a:ext cx="5229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1 cm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79639" y="6096000"/>
              <a:ext cx="21916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Dean &amp;Motta </a:t>
              </a:r>
              <a:r>
                <a:rPr lang="en-US" sz="1600" dirty="0" smtClean="0"/>
                <a:t>(2004)</a:t>
              </a:r>
              <a:endParaRPr lang="en-US" sz="1600" dirty="0"/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16170" r="54988" b="34934"/>
          <a:stretch/>
        </p:blipFill>
        <p:spPr bwMode="auto">
          <a:xfrm>
            <a:off x="5490044" y="2551541"/>
            <a:ext cx="2845243" cy="384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/>
        </p:blipFill>
        <p:spPr>
          <a:xfrm>
            <a:off x="4648200" y="2876303"/>
            <a:ext cx="3733800" cy="305492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marL="850392" lvl="1" indent="-457200">
              <a:buFont typeface="+mj-lt"/>
              <a:buAutoNum type="arabicParenR" startAt="7"/>
            </a:pPr>
            <a:r>
              <a:rPr lang="en-US" dirty="0" smtClean="0"/>
              <a:t>From how far above the sea floor can the batoid reach its food?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3.92 - 2.74 = 1.18 cm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199675" y="2840456"/>
            <a:ext cx="3296125" cy="3407944"/>
            <a:chOff x="909639" y="2647950"/>
            <a:chExt cx="3662362" cy="3786604"/>
          </a:xfrm>
        </p:grpSpPr>
        <p:grpSp>
          <p:nvGrpSpPr>
            <p:cNvPr id="18" name="Group 17"/>
            <p:cNvGrpSpPr/>
            <p:nvPr/>
          </p:nvGrpSpPr>
          <p:grpSpPr>
            <a:xfrm>
              <a:off x="909639" y="2647950"/>
              <a:ext cx="3662362" cy="3448050"/>
              <a:chOff x="909639" y="2647950"/>
              <a:chExt cx="3662362" cy="34480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909639" y="2647950"/>
                <a:ext cx="3662362" cy="3448050"/>
                <a:chOff x="909639" y="2647950"/>
                <a:chExt cx="3662362" cy="3448050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 bwMode="auto">
                <a:xfrm>
                  <a:off x="909639" y="2647950"/>
                  <a:ext cx="3662362" cy="3448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6225" y="5867400"/>
                  <a:ext cx="409575" cy="161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3988954" y="5701146"/>
                <a:ext cx="5229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1 cm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79639" y="6096000"/>
              <a:ext cx="21916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Dean &amp;Motta </a:t>
              </a:r>
              <a:r>
                <a:rPr lang="en-US" sz="1600" dirty="0" smtClean="0"/>
                <a:t>(2004)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53200" y="5943600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 M. Dean </a:t>
            </a:r>
            <a:r>
              <a:rPr lang="en-US" sz="1600" dirty="0" smtClean="0"/>
              <a:t>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43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Context-Specific Learning 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r>
              <a:rPr lang="en-US" dirty="0" smtClean="0"/>
              <a:t>Facilitates experiential and associative learning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Demonstration, activation, application, task-centered, and integration principles (Merrill 2002)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Facilitates generalization of principles to other contexts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err="1"/>
              <a:t>Batoid</a:t>
            </a:r>
            <a:r>
              <a:rPr lang="en-US" dirty="0"/>
              <a:t> jaws in the protruded state</a:t>
            </a:r>
            <a:endParaRPr lang="en-US" dirty="0" smtClean="0"/>
          </a:p>
          <a:p>
            <a:pPr marL="850392" lvl="1" indent="-457200">
              <a:buFont typeface="+mj-lt"/>
              <a:buAutoNum type="arabicParenR" startAt="7"/>
            </a:pPr>
            <a:r>
              <a:rPr lang="en-US" dirty="0" smtClean="0"/>
              <a:t>From how far above the sea floor can the batoid reach its food?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75908"/>
            <a:ext cx="5257800" cy="349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5943600"/>
            <a:ext cx="4062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cs typeface="Calibri" pitchFamily="34" charset="0"/>
              </a:rPr>
              <a:t>Sixgill</a:t>
            </a:r>
            <a:r>
              <a:rPr lang="en-US" sz="1600" dirty="0" smtClean="0">
                <a:cs typeface="Calibri" pitchFamily="34" charset="0"/>
              </a:rPr>
              <a:t> stingray </a:t>
            </a:r>
            <a:r>
              <a:rPr lang="en-US" sz="1600" i="1" dirty="0" err="1" smtClean="0">
                <a:cs typeface="Calibri" pitchFamily="34" charset="0"/>
              </a:rPr>
              <a:t>Hexatrygon</a:t>
            </a:r>
            <a:r>
              <a:rPr lang="en-US" sz="1600" i="1" dirty="0" smtClean="0">
                <a:cs typeface="Calibri" pitchFamily="34" charset="0"/>
              </a:rPr>
              <a:t> </a:t>
            </a:r>
            <a:r>
              <a:rPr lang="en-US" sz="1600" i="1" dirty="0" err="1" smtClean="0">
                <a:cs typeface="Calibri" pitchFamily="34" charset="0"/>
              </a:rPr>
              <a:t>bickelli</a:t>
            </a:r>
            <a:endParaRPr lang="en-US" sz="1600" i="1" dirty="0"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6273225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ym typeface="Symbol"/>
              </a:rPr>
              <a:t></a:t>
            </a:r>
            <a:r>
              <a:rPr lang="en-US" sz="1600" dirty="0" smtClean="0"/>
              <a:t> </a:t>
            </a:r>
            <a:r>
              <a:rPr lang="en-US" sz="1600" dirty="0"/>
              <a:t>Laboratory of Marine Biology, </a:t>
            </a:r>
            <a:r>
              <a:rPr lang="en-US" sz="1600" dirty="0" smtClean="0"/>
              <a:t>          Kochi University (2004)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2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sz="1600" dirty="0"/>
              <a:t>Dean, M.N. and Motta, P.J. (2004). Feeding behavior and kinematics of the lesser electric ray, </a:t>
            </a:r>
            <a:r>
              <a:rPr lang="en-US" sz="1600" i="1" dirty="0" err="1"/>
              <a:t>Narcine</a:t>
            </a:r>
            <a:r>
              <a:rPr lang="en-US" sz="1600" i="1" dirty="0"/>
              <a:t> </a:t>
            </a:r>
            <a:r>
              <a:rPr lang="en-US" sz="1600" i="1" dirty="0" err="1"/>
              <a:t>brasiliensis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Elasmobranchii</a:t>
            </a:r>
            <a:r>
              <a:rPr lang="en-US" sz="1600" dirty="0"/>
              <a:t>: </a:t>
            </a:r>
            <a:r>
              <a:rPr lang="en-US" sz="1600" dirty="0" err="1"/>
              <a:t>Batoidea</a:t>
            </a:r>
            <a:r>
              <a:rPr lang="en-US" sz="1600" dirty="0" smtClean="0"/>
              <a:t>). </a:t>
            </a:r>
            <a:r>
              <a:rPr lang="en-US" sz="1600" i="1" dirty="0" smtClean="0"/>
              <a:t>Zoology</a:t>
            </a:r>
            <a:r>
              <a:rPr lang="en-US" sz="1600" dirty="0" smtClean="0"/>
              <a:t>. 107: 171 – 189. 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Galileo </a:t>
            </a:r>
            <a:r>
              <a:rPr lang="en-US" sz="1600" dirty="0" err="1"/>
              <a:t>Galilei</a:t>
            </a:r>
            <a:r>
              <a:rPr lang="en-US" sz="1600" dirty="0"/>
              <a:t>, The Assayer, as translated by </a:t>
            </a:r>
            <a:r>
              <a:rPr lang="en-US" sz="1600" dirty="0" err="1"/>
              <a:t>Stillman</a:t>
            </a:r>
            <a:r>
              <a:rPr lang="en-US" sz="1600" dirty="0"/>
              <a:t> Drake (1957), </a:t>
            </a:r>
            <a:r>
              <a:rPr lang="en-US" sz="1600" i="1" dirty="0"/>
              <a:t>Discoveries and Opinions of Galileo</a:t>
            </a:r>
            <a:r>
              <a:rPr lang="en-US" sz="1600" dirty="0"/>
              <a:t> pp. </a:t>
            </a:r>
            <a:r>
              <a:rPr lang="en-US" sz="1600" dirty="0" smtClean="0"/>
              <a:t>237 – 238. </a:t>
            </a:r>
            <a:r>
              <a:rPr lang="en-US" sz="1600" dirty="0"/>
              <a:t>New York: Doubleday &amp; Company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Merrill, M.D. (2002). First principles of instruction. </a:t>
            </a:r>
            <a:r>
              <a:rPr lang="en-US" sz="1600" i="1" dirty="0"/>
              <a:t>Educational Technology Research </a:t>
            </a:r>
            <a:r>
              <a:rPr lang="en-US" sz="1600" i="1" dirty="0" smtClean="0"/>
              <a:t>and Development</a:t>
            </a:r>
            <a:r>
              <a:rPr lang="en-US" sz="1600" dirty="0"/>
              <a:t>. 50 (3): 43 – 59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Reece, J.B., </a:t>
            </a:r>
            <a:r>
              <a:rPr lang="en-US" sz="1600" dirty="0" err="1" smtClean="0"/>
              <a:t>Urry</a:t>
            </a:r>
            <a:r>
              <a:rPr lang="en-US" sz="1600" dirty="0" smtClean="0"/>
              <a:t>, L.A., Cain, M.L., Wasserman, S.A., </a:t>
            </a:r>
            <a:r>
              <a:rPr lang="en-US" sz="1600" dirty="0" err="1" smtClean="0"/>
              <a:t>Minorsky</a:t>
            </a:r>
            <a:r>
              <a:rPr lang="en-US" sz="1600" dirty="0" smtClean="0"/>
              <a:t>, P.V., and Jackson, R.B. (2009). </a:t>
            </a:r>
            <a:r>
              <a:rPr lang="en-US" sz="1600" i="1" dirty="0" smtClean="0"/>
              <a:t>Campbell Biology, 9th Edition</a:t>
            </a:r>
            <a:r>
              <a:rPr lang="en-US" sz="1600" dirty="0" smtClean="0"/>
              <a:t>. Benjamin Cummings. San Francisco, CA.</a:t>
            </a:r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Biological structures vary greatly in geometry and therefore represent a platform for geometric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 variability </a:t>
            </a:r>
            <a:r>
              <a:rPr lang="en-US" dirty="0" smtClean="0">
                <a:sym typeface="Wingdings" pitchFamily="2" charset="2"/>
              </a:rPr>
              <a:t> functional variability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Mechanism for illustrating the consequences of 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Changing geometry as the basis of behavior</a:t>
            </a:r>
          </a:p>
          <a:p>
            <a:pPr lvl="2"/>
            <a:r>
              <a:rPr lang="en-US" dirty="0" smtClean="0"/>
              <a:t>What is behavior?</a:t>
            </a:r>
          </a:p>
          <a:p>
            <a:pPr lvl="3"/>
            <a:r>
              <a:rPr lang="en-US" dirty="0" smtClean="0"/>
              <a:t>The results of commands issued by the nervous system</a:t>
            </a:r>
          </a:p>
          <a:p>
            <a:pPr marL="630936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Movements are behaviors caused by communication between the nervous and musculoskeletal systems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Movements represent changes in the geometric orientation of skeletal elements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767453" y="2286000"/>
            <a:ext cx="5623947" cy="4170363"/>
            <a:chOff x="3124200" y="2535237"/>
            <a:chExt cx="5623947" cy="4170363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3124200" y="2535237"/>
              <a:ext cx="5576167" cy="3789363"/>
              <a:chOff x="1907165" y="2366963"/>
              <a:chExt cx="5069244" cy="3444875"/>
            </a:xfrm>
          </p:grpSpPr>
          <p:pic>
            <p:nvPicPr>
              <p:cNvPr id="70" name="Picture 6" descr="48_04KneeJerkReflex_U.jpg                                      0038BBD3101                            BDD605EF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165" y="2366963"/>
                <a:ext cx="4886325" cy="3444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Rectangle 58"/>
              <p:cNvSpPr>
                <a:spLocks noChangeArrowheads="1"/>
              </p:cNvSpPr>
              <p:nvPr/>
            </p:nvSpPr>
            <p:spPr bwMode="auto">
              <a:xfrm>
                <a:off x="5753754" y="5161763"/>
                <a:ext cx="1222655" cy="252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 dirty="0"/>
                  <a:t>Sensory neuron</a:t>
                </a:r>
              </a:p>
            </p:txBody>
          </p:sp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5749743" y="5349087"/>
                <a:ext cx="1097329" cy="252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Motor neuron</a:t>
                </a:r>
              </a:p>
            </p:txBody>
          </p:sp>
          <p:sp>
            <p:nvSpPr>
              <p:cNvPr id="73" name="Rectangle 60"/>
              <p:cNvSpPr>
                <a:spLocks noChangeArrowheads="1"/>
              </p:cNvSpPr>
              <p:nvPr/>
            </p:nvSpPr>
            <p:spPr bwMode="auto">
              <a:xfrm>
                <a:off x="5762141" y="5541175"/>
                <a:ext cx="966174" cy="252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/>
                <a:r>
                  <a:rPr lang="en-US" sz="1200"/>
                  <a:t>Interneuron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705600" y="6367046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Reece et al. (2009)</a:t>
              </a:r>
              <a:endParaRPr lang="en-US" sz="1600" dirty="0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Changing geometry as the basis of behavior</a:t>
            </a:r>
          </a:p>
          <a:p>
            <a:pPr lvl="2"/>
            <a:r>
              <a:rPr lang="en-US" dirty="0" smtClean="0"/>
              <a:t>Reflexive behaviors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Geometry Objectives</a:t>
            </a:r>
          </a:p>
          <a:p>
            <a:pPr lvl="2"/>
            <a:r>
              <a:rPr lang="en-US" dirty="0" smtClean="0"/>
              <a:t>MA.912.G.3.1  </a:t>
            </a:r>
            <a:r>
              <a:rPr lang="en-US" dirty="0"/>
              <a:t>Describe, classify, and compare relationships among quadrilaterals including the square, rectangle, rhombus, parallelogram, trapezoid, and kite.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MA.912.G.4.4  Use properties of congruent and similar triangles to solve problems involving lengths and areas.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/>
              <a:t>MA.912.G.4.6  Prove that triangles are congruent or similar and use the concept of corresponding parts of congruent triangles.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Geometry Objectives</a:t>
            </a:r>
          </a:p>
          <a:p>
            <a:pPr lvl="2"/>
            <a:r>
              <a:rPr lang="en-US" dirty="0" smtClean="0"/>
              <a:t>MA.912.G.8.2 </a:t>
            </a:r>
            <a:r>
              <a:rPr lang="en-US" dirty="0"/>
              <a:t>Use a variety of problem-solving strategies, such as drawing a diagram, making a chart, guess-and-check, solving a simpler problem, writing an equation, and working backwards.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MA.912.T.2.1 </a:t>
            </a:r>
            <a:r>
              <a:rPr lang="en-US" dirty="0"/>
              <a:t>Define and use the trigonometric ratios (sine, cosine, tangent, cotangent, secant, cosecant) in terms of angles of right triangles.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1574</Words>
  <Application>Microsoft Office PowerPoint</Application>
  <PresentationFormat>On-screen Show (4:3)</PresentationFormat>
  <Paragraphs>305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Concourse</vt:lpstr>
      <vt:lpstr>Office Theme</vt:lpstr>
      <vt:lpstr>PowerPoint Presentation</vt:lpstr>
      <vt:lpstr>Math &amp; Nature</vt:lpstr>
      <vt:lpstr>The Importance of Context</vt:lpstr>
      <vt:lpstr>The Importance of Context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</vt:vector>
  </TitlesOfParts>
  <Company>University of Tampa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Formative Exam Information</dc:title>
  <dc:creator>DANIEL HUBER</dc:creator>
  <cp:lastModifiedBy>REBECCA WAGGETT</cp:lastModifiedBy>
  <cp:revision>114</cp:revision>
  <cp:lastPrinted>2012-06-07T13:58:27Z</cp:lastPrinted>
  <dcterms:created xsi:type="dcterms:W3CDTF">2012-03-12T18:09:17Z</dcterms:created>
  <dcterms:modified xsi:type="dcterms:W3CDTF">2013-01-07T20:31:19Z</dcterms:modified>
</cp:coreProperties>
</file>