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565516-F990-41C7-A64F-D61A4FD2CAC3}">
          <p14:sldIdLst>
            <p14:sldId id="256"/>
            <p14:sldId id="258"/>
            <p14:sldId id="259"/>
            <p14:sldId id="261"/>
            <p14:sldId id="262"/>
            <p14:sldId id="263"/>
            <p14:sldId id="264"/>
          </p14:sldIdLst>
        </p14:section>
        <p14:section name="Untitled Section" id="{9926212C-5F05-4C15-8312-9BC373E004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4660"/>
  </p:normalViewPr>
  <p:slideViewPr>
    <p:cSldViewPr>
      <p:cViewPr varScale="1">
        <p:scale>
          <a:sx n="74" d="100"/>
          <a:sy n="74" d="100"/>
        </p:scale>
        <p:origin x="-121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8" tIns="45719" rIns="91438" bIns="45719" rtlCol="0"/>
          <a:lstStyle>
            <a:lvl1pPr algn="r">
              <a:defRPr sz="1200"/>
            </a:lvl1pPr>
          </a:lstStyle>
          <a:p>
            <a:fld id="{1C99609C-A84E-409D-AC34-4BB53D17AD97}" type="datetimeFigureOut">
              <a:rPr lang="en-US" smtClean="0"/>
              <a:t>6/4/2013</a:t>
            </a:fld>
            <a:endParaRPr lang="en-US"/>
          </a:p>
        </p:txBody>
      </p:sp>
      <p:sp>
        <p:nvSpPr>
          <p:cNvPr id="4" name="Slide Image Placeholder 3"/>
          <p:cNvSpPr>
            <a:spLocks noGrp="1" noRot="1" noChangeAspect="1"/>
          </p:cNvSpPr>
          <p:nvPr>
            <p:ph type="sldImg" idx="2"/>
          </p:nvPr>
        </p:nvSpPr>
        <p:spPr>
          <a:xfrm>
            <a:off x="1143000" y="685800"/>
            <a:ext cx="4573588" cy="34290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8" tIns="45719" rIns="91438" bIns="45719" rtlCol="0" anchor="b"/>
          <a:lstStyle>
            <a:lvl1pPr algn="r">
              <a:defRPr sz="1200"/>
            </a:lvl1pPr>
          </a:lstStyle>
          <a:p>
            <a:fld id="{2D5E463D-B1B5-4DC1-B034-C3AC910E6B95}" type="slidenum">
              <a:rPr lang="en-US" smtClean="0"/>
              <a:t>‹#›</a:t>
            </a:fld>
            <a:endParaRPr lang="en-US"/>
          </a:p>
        </p:txBody>
      </p:sp>
    </p:spTree>
    <p:extLst>
      <p:ext uri="{BB962C8B-B14F-4D97-AF65-F5344CB8AC3E}">
        <p14:creationId xmlns:p14="http://schemas.microsoft.com/office/powerpoint/2010/main" val="2042449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3AEA67D-DD7B-4773-B08E-9F6F8A7938ED}" type="datetimeFigureOut">
              <a:rPr lang="en-US" smtClean="0"/>
              <a:t>6/4/2013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2998339-0CAB-4325-830D-9B696A43145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EA67D-DD7B-4773-B08E-9F6F8A7938ED}" type="datetimeFigureOut">
              <a:rPr lang="en-US" smtClean="0"/>
              <a:t>6/4/2013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998339-0CAB-4325-830D-9B696A4314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EA67D-DD7B-4773-B08E-9F6F8A7938ED}" type="datetimeFigureOut">
              <a:rPr lang="en-US" smtClean="0"/>
              <a:t>6/4/2013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998339-0CAB-4325-830D-9B696A4314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AEA67D-DD7B-4773-B08E-9F6F8A7938ED}" type="datetimeFigureOut">
              <a:rPr lang="en-US" smtClean="0"/>
              <a:t>6/4/2013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998339-0CAB-4325-830D-9B696A43145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AEA67D-DD7B-4773-B08E-9F6F8A7938ED}" type="datetimeFigureOut">
              <a:rPr lang="en-US" smtClean="0"/>
              <a:t>6/4/2013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998339-0CAB-4325-830D-9B696A43145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AEA67D-DD7B-4773-B08E-9F6F8A7938ED}" type="datetimeFigureOut">
              <a:rPr lang="en-US" smtClean="0"/>
              <a:t>6/4/2013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998339-0CAB-4325-830D-9B696A43145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AEA67D-DD7B-4773-B08E-9F6F8A7938ED}" type="datetimeFigureOut">
              <a:rPr lang="en-US" smtClean="0"/>
              <a:t>6/4/2013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2998339-0CAB-4325-830D-9B696A43145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3AEA67D-DD7B-4773-B08E-9F6F8A7938ED}" type="datetimeFigureOut">
              <a:rPr lang="en-US" smtClean="0"/>
              <a:t>6/4/2013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2998339-0CAB-4325-830D-9B696A43145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AEA67D-DD7B-4773-B08E-9F6F8A7938ED}" type="datetimeFigureOut">
              <a:rPr lang="en-US" smtClean="0"/>
              <a:t>6/4/2013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2998339-0CAB-4325-830D-9B696A4314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3AEA67D-DD7B-4773-B08E-9F6F8A7938ED}" type="datetimeFigureOut">
              <a:rPr lang="en-US" smtClean="0"/>
              <a:t>6/4/2013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2998339-0CAB-4325-830D-9B696A43145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3AEA67D-DD7B-4773-B08E-9F6F8A7938ED}" type="datetimeFigureOut">
              <a:rPr lang="en-US" smtClean="0"/>
              <a:t>6/4/2013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2998339-0CAB-4325-830D-9B696A43145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AEA67D-DD7B-4773-B08E-9F6F8A7938ED}" type="datetimeFigureOut">
              <a:rPr lang="en-US" smtClean="0"/>
              <a:t>6/4/2013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2998339-0CAB-4325-830D-9B696A4314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447800"/>
          </a:xfrm>
        </p:spPr>
        <p:txBody>
          <a:bodyPr>
            <a:normAutofit fontScale="90000"/>
          </a:bodyPr>
          <a:lstStyle/>
          <a:p>
            <a:r>
              <a:rPr lang="en-US" dirty="0" smtClean="0"/>
              <a:t>Informal Assessment Strategies for the Classroom</a:t>
            </a:r>
            <a:endParaRPr lang="en-US" dirty="0"/>
          </a:p>
        </p:txBody>
      </p:sp>
      <p:sp>
        <p:nvSpPr>
          <p:cNvPr id="3" name="Subtitle 2"/>
          <p:cNvSpPr>
            <a:spLocks noGrp="1"/>
          </p:cNvSpPr>
          <p:nvPr>
            <p:ph type="subTitle" idx="1"/>
          </p:nvPr>
        </p:nvSpPr>
        <p:spPr>
          <a:xfrm>
            <a:off x="4724400" y="2451639"/>
            <a:ext cx="3733800" cy="2113882"/>
          </a:xfrm>
        </p:spPr>
        <p:txBody>
          <a:bodyPr/>
          <a:lstStyle/>
          <a:p>
            <a:r>
              <a:rPr lang="en-US" dirty="0" smtClean="0"/>
              <a:t>What to do to make you stand out when you are being evaluated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6" y="1676400"/>
            <a:ext cx="4630082" cy="305475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54142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These assessments should be quick and easy ways to get a snapshot view of individual comprehension of the topic covered.</a:t>
            </a:r>
          </a:p>
          <a:p>
            <a:pPr marL="109728" indent="0">
              <a:buNone/>
            </a:pPr>
            <a:endParaRPr lang="en-US" dirty="0" smtClean="0"/>
          </a:p>
          <a:p>
            <a:r>
              <a:rPr lang="en-US" dirty="0" smtClean="0"/>
              <a:t>They should be done regularly but it is best practice to vary informal assessments and to align the assessment to the task.</a:t>
            </a:r>
            <a:endParaRPr lang="en-US" dirty="0"/>
          </a:p>
        </p:txBody>
      </p:sp>
      <p:sp>
        <p:nvSpPr>
          <p:cNvPr id="2" name="Title 1"/>
          <p:cNvSpPr>
            <a:spLocks noGrp="1"/>
          </p:cNvSpPr>
          <p:nvPr>
            <p:ph type="title"/>
          </p:nvPr>
        </p:nvSpPr>
        <p:spPr/>
        <p:txBody>
          <a:bodyPr/>
          <a:lstStyle/>
          <a:p>
            <a:r>
              <a:rPr lang="en-US" dirty="0" smtClean="0"/>
              <a:t>Informal Assessment</a:t>
            </a:r>
            <a:endParaRPr lang="en-US" dirty="0"/>
          </a:p>
        </p:txBody>
      </p:sp>
    </p:spTree>
    <p:extLst>
      <p:ext uri="{BB962C8B-B14F-4D97-AF65-F5344CB8AC3E}">
        <p14:creationId xmlns:p14="http://schemas.microsoft.com/office/powerpoint/2010/main" val="1289186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819400"/>
            <a:ext cx="7467600" cy="3001963"/>
          </a:xfrm>
        </p:spPr>
        <p:txBody>
          <a:bodyPr anchor="ctr"/>
          <a:lstStyle/>
          <a:p>
            <a:pPr>
              <a:lnSpc>
                <a:spcPct val="150000"/>
              </a:lnSpc>
              <a:buClr>
                <a:srgbClr val="00B0F0"/>
              </a:buClr>
              <a:buFont typeface="Wingdings" pitchFamily="2" charset="2"/>
              <a:buChar char="Ø"/>
              <a:tabLst>
                <a:tab pos="457200" algn="l"/>
              </a:tabLst>
            </a:pPr>
            <a:r>
              <a:rPr lang="en-US" dirty="0" smtClean="0"/>
              <a:t>The following is a list of informal assessments and a brief description of each one.  </a:t>
            </a:r>
            <a:endParaRPr lang="en-US" dirty="0"/>
          </a:p>
        </p:txBody>
      </p:sp>
      <p:sp>
        <p:nvSpPr>
          <p:cNvPr id="2" name="Title 1"/>
          <p:cNvSpPr>
            <a:spLocks noGrp="1"/>
          </p:cNvSpPr>
          <p:nvPr>
            <p:ph type="title"/>
          </p:nvPr>
        </p:nvSpPr>
        <p:spPr>
          <a:xfrm>
            <a:off x="457200" y="274638"/>
            <a:ext cx="8229600" cy="2316162"/>
          </a:xfrm>
        </p:spPr>
        <p:txBody>
          <a:bodyPr>
            <a:normAutofit/>
          </a:bodyPr>
          <a:lstStyle/>
          <a:p>
            <a:r>
              <a:rPr lang="en-US" sz="3600" dirty="0" smtClean="0"/>
              <a:t>Examples of Informal Assessments that may be used regularly in the classroom and during formal evaluations of your teaching</a:t>
            </a:r>
            <a:endParaRPr lang="en-US" sz="3600" dirty="0"/>
          </a:p>
        </p:txBody>
      </p:sp>
    </p:spTree>
    <p:extLst>
      <p:ext uri="{BB962C8B-B14F-4D97-AF65-F5344CB8AC3E}">
        <p14:creationId xmlns:p14="http://schemas.microsoft.com/office/powerpoint/2010/main" val="3060165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69630192"/>
              </p:ext>
            </p:extLst>
          </p:nvPr>
        </p:nvGraphicFramePr>
        <p:xfrm>
          <a:off x="609600" y="457200"/>
          <a:ext cx="8001001" cy="5138148"/>
        </p:xfrm>
        <a:graphic>
          <a:graphicData uri="http://schemas.openxmlformats.org/drawingml/2006/table">
            <a:tbl>
              <a:tblPr firstRow="1" bandRow="1">
                <a:tableStyleId>{5C22544A-7EE6-4342-B048-85BDC9FD1C3A}</a:tableStyleId>
              </a:tblPr>
              <a:tblGrid>
                <a:gridCol w="1447800"/>
                <a:gridCol w="6553201"/>
              </a:tblGrid>
              <a:tr h="381000">
                <a:tc>
                  <a:txBody>
                    <a:bodyPr/>
                    <a:lstStyle/>
                    <a:p>
                      <a:r>
                        <a:rPr lang="en-US" dirty="0" smtClean="0">
                          <a:latin typeface="Calibri" pitchFamily="34" charset="0"/>
                          <a:cs typeface="Calibri" pitchFamily="34" charset="0"/>
                        </a:rPr>
                        <a:t>Activity</a:t>
                      </a:r>
                      <a:endParaRPr lang="en-US" dirty="0">
                        <a:latin typeface="Calibri" pitchFamily="34" charset="0"/>
                        <a:cs typeface="Calibri" pitchFamily="34" charset="0"/>
                      </a:endParaRPr>
                    </a:p>
                  </a:txBody>
                  <a:tcPr anchor="ctr"/>
                </a:tc>
                <a:tc>
                  <a:txBody>
                    <a:bodyPr/>
                    <a:lstStyle/>
                    <a:p>
                      <a:r>
                        <a:rPr lang="en-US" dirty="0" smtClean="0">
                          <a:latin typeface="Calibri" pitchFamily="34" charset="0"/>
                          <a:cs typeface="Calibri" pitchFamily="34" charset="0"/>
                        </a:rPr>
                        <a:t>Description</a:t>
                      </a:r>
                      <a:endParaRPr lang="en-US" dirty="0">
                        <a:latin typeface="Calibri" pitchFamily="34" charset="0"/>
                        <a:cs typeface="Calibri" pitchFamily="34" charset="0"/>
                      </a:endParaRPr>
                    </a:p>
                  </a:txBody>
                  <a:tcPr anchor="ctr"/>
                </a:tc>
              </a:tr>
              <a:tr h="977628">
                <a:tc>
                  <a:txBody>
                    <a:bodyPr/>
                    <a:lstStyle/>
                    <a:p>
                      <a:r>
                        <a:rPr lang="en-US" sz="1800" u="none" strike="noStrike" kern="1200" baseline="0" dirty="0" smtClean="0">
                          <a:latin typeface="Calibri" pitchFamily="34" charset="0"/>
                          <a:cs typeface="Calibri" pitchFamily="34" charset="0"/>
                        </a:rPr>
                        <a:t>Quick Write</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Student writes for 2-3 minutes about what he heard from a lecture or explanation/read/learned. Could be an open ended question from teacher.</a:t>
                      </a:r>
                      <a:endParaRPr lang="en-US" dirty="0">
                        <a:latin typeface="Calibri" pitchFamily="34" charset="0"/>
                        <a:cs typeface="Calibri" pitchFamily="34" charset="0"/>
                      </a:endParaRPr>
                    </a:p>
                  </a:txBody>
                  <a:tcPr anchor="ctr"/>
                </a:tc>
              </a:tr>
              <a:tr h="762000">
                <a:tc>
                  <a:txBody>
                    <a:bodyPr/>
                    <a:lstStyle/>
                    <a:p>
                      <a:r>
                        <a:rPr lang="en-US" sz="1800" u="none" strike="noStrike" kern="1200" baseline="0" dirty="0" smtClean="0">
                          <a:latin typeface="Calibri" pitchFamily="34" charset="0"/>
                          <a:cs typeface="Calibri" pitchFamily="34" charset="0"/>
                        </a:rPr>
                        <a:t>12 Word</a:t>
                      </a:r>
                    </a:p>
                    <a:p>
                      <a:r>
                        <a:rPr lang="en-US" sz="1800" u="none" strike="noStrike" kern="1200" baseline="0" dirty="0" smtClean="0">
                          <a:latin typeface="Calibri" pitchFamily="34" charset="0"/>
                          <a:cs typeface="Calibri" pitchFamily="34" charset="0"/>
                        </a:rPr>
                        <a:t>Summary</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In 12 words or less, have students summarize important aspects of a particular chunk of instruction or reading.</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3-2-1</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Students jot down 3 ideas, concepts, or issues presented.</a:t>
                      </a:r>
                    </a:p>
                    <a:p>
                      <a:r>
                        <a:rPr lang="en-US" sz="1800" u="none" strike="noStrike" kern="1200" baseline="0" dirty="0" smtClean="0">
                          <a:latin typeface="Calibri" pitchFamily="34" charset="0"/>
                          <a:cs typeface="Calibri" pitchFamily="34" charset="0"/>
                        </a:rPr>
                        <a:t>Students jot down 2 examples or uses of idea or concept.</a:t>
                      </a:r>
                    </a:p>
                    <a:p>
                      <a:r>
                        <a:rPr lang="en-US" sz="1800" u="none" strike="noStrike" kern="1200" baseline="0" dirty="0" smtClean="0">
                          <a:latin typeface="Calibri" pitchFamily="34" charset="0"/>
                          <a:cs typeface="Calibri" pitchFamily="34" charset="0"/>
                        </a:rPr>
                        <a:t>Students write down 1 unresolved question or a possible confusion.</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Muddiest</a:t>
                      </a:r>
                    </a:p>
                    <a:p>
                      <a:r>
                        <a:rPr lang="en-US" sz="1800" u="none" strike="noStrike" kern="1200" baseline="0" dirty="0" smtClean="0">
                          <a:latin typeface="Calibri" pitchFamily="34" charset="0"/>
                          <a:cs typeface="Calibri" pitchFamily="34" charset="0"/>
                        </a:rPr>
                        <a:t>Point</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Students are asked to write down the muddiest point in the lesson (up to that point, what was unclear)</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Quick class</a:t>
                      </a:r>
                    </a:p>
                    <a:p>
                      <a:r>
                        <a:rPr lang="en-US" sz="1800" u="none" strike="noStrike" kern="1200" baseline="0" dirty="0" smtClean="0">
                          <a:latin typeface="Calibri" pitchFamily="34" charset="0"/>
                          <a:cs typeface="Calibri" pitchFamily="34" charset="0"/>
                        </a:rPr>
                        <a:t>check</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Give students paper plates, index cards, whiteboard, or large sheets of paper when they enter. When asking a question have ALL students write the answer and at your signal, have ALL students hold up the plate (or whatever) so that you can see who/ how many got the answer. Discussion to elaborate can follow.</a:t>
                      </a:r>
                      <a:endParaRPr lang="en-US" dirty="0">
                        <a:latin typeface="Calibri" pitchFamily="34" charset="0"/>
                        <a:cs typeface="Calibri" pitchFamily="34" charset="0"/>
                      </a:endParaRPr>
                    </a:p>
                  </a:txBody>
                  <a:tcPr anchor="ctr"/>
                </a:tc>
              </a:tr>
            </a:tbl>
          </a:graphicData>
        </a:graphic>
      </p:graphicFrame>
    </p:spTree>
    <p:extLst>
      <p:ext uri="{BB962C8B-B14F-4D97-AF65-F5344CB8AC3E}">
        <p14:creationId xmlns:p14="http://schemas.microsoft.com/office/powerpoint/2010/main" val="3146123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93450951"/>
              </p:ext>
            </p:extLst>
          </p:nvPr>
        </p:nvGraphicFramePr>
        <p:xfrm>
          <a:off x="609600" y="457200"/>
          <a:ext cx="8001001" cy="6006828"/>
        </p:xfrm>
        <a:graphic>
          <a:graphicData uri="http://schemas.openxmlformats.org/drawingml/2006/table">
            <a:tbl>
              <a:tblPr firstRow="1" bandRow="1">
                <a:tableStyleId>{5C22544A-7EE6-4342-B048-85BDC9FD1C3A}</a:tableStyleId>
              </a:tblPr>
              <a:tblGrid>
                <a:gridCol w="1447800"/>
                <a:gridCol w="6553201"/>
              </a:tblGrid>
              <a:tr h="381000">
                <a:tc>
                  <a:txBody>
                    <a:bodyPr/>
                    <a:lstStyle/>
                    <a:p>
                      <a:r>
                        <a:rPr lang="en-US" dirty="0" smtClean="0">
                          <a:latin typeface="Calibri" pitchFamily="34" charset="0"/>
                          <a:cs typeface="Calibri" pitchFamily="34" charset="0"/>
                        </a:rPr>
                        <a:t>Activity</a:t>
                      </a:r>
                      <a:endParaRPr lang="en-US" dirty="0">
                        <a:latin typeface="Calibri" pitchFamily="34" charset="0"/>
                        <a:cs typeface="Calibri" pitchFamily="34" charset="0"/>
                      </a:endParaRPr>
                    </a:p>
                  </a:txBody>
                  <a:tcPr anchor="ctr"/>
                </a:tc>
                <a:tc>
                  <a:txBody>
                    <a:bodyPr/>
                    <a:lstStyle/>
                    <a:p>
                      <a:r>
                        <a:rPr lang="en-US" dirty="0" smtClean="0">
                          <a:latin typeface="Calibri" pitchFamily="34" charset="0"/>
                          <a:cs typeface="Calibri" pitchFamily="34" charset="0"/>
                        </a:rPr>
                        <a:t>Description</a:t>
                      </a:r>
                      <a:endParaRPr lang="en-US" dirty="0">
                        <a:latin typeface="Calibri" pitchFamily="34" charset="0"/>
                        <a:cs typeface="Calibri" pitchFamily="34" charset="0"/>
                      </a:endParaRPr>
                    </a:p>
                  </a:txBody>
                  <a:tcPr anchor="ctr"/>
                </a:tc>
              </a:tr>
              <a:tr h="688068">
                <a:tc>
                  <a:txBody>
                    <a:bodyPr/>
                    <a:lstStyle/>
                    <a:p>
                      <a:r>
                        <a:rPr lang="en-US" sz="1800" u="none" strike="noStrike" kern="1200" baseline="0" dirty="0" smtClean="0">
                          <a:latin typeface="Calibri" pitchFamily="34" charset="0"/>
                          <a:cs typeface="Calibri" pitchFamily="34" charset="0"/>
                        </a:rPr>
                        <a:t>Class vote</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Present several possible answers or solutions to a question or problem and have students vote on what they think is best.</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Idea Wave</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Each student lists 3-5 ideas about the assigned topic. One volunteer begins the “idea wave” by sharing his idea. The student to the right of the volunteer shares one idea; the next student to rights shares one idea. Teacher directs the idea wave until several different ideas have been shared. At the end of the formal idea wave, a few volunteers who were not included may contribute.</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Tickets to</a:t>
                      </a:r>
                    </a:p>
                    <a:p>
                      <a:r>
                        <a:rPr lang="en-US" sz="1800" u="none" strike="noStrike" kern="1200" baseline="0" dirty="0" smtClean="0">
                          <a:latin typeface="Calibri" pitchFamily="34" charset="0"/>
                          <a:cs typeface="Calibri" pitchFamily="34" charset="0"/>
                        </a:rPr>
                        <a:t>enter and exit</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Teacher asks students a specific question about the lesson. Students then respond on the ticket and gives to teacher, either on their way out or on their way in the next day. Teacher can then evaluate the need to re-teach or questions that need to be answered.</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Four Corners</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Teacher posts questions, concepts, or vocabulary words in each of the corners of the room. Each student is assigned a corner. Once in the corner, the students discuss the focus of the lesson in relation to the question, concept, or words. Students may report out or move to another corner and repeat. After students have moved, as a writing assignment they should be encouraged to reflect on changes in opinion or what they have learned.</a:t>
                      </a:r>
                      <a:endParaRPr lang="en-US" dirty="0">
                        <a:latin typeface="Calibri" pitchFamily="34" charset="0"/>
                        <a:cs typeface="Calibri" pitchFamily="34" charset="0"/>
                      </a:endParaRPr>
                    </a:p>
                  </a:txBody>
                  <a:tcPr anchor="ctr"/>
                </a:tc>
              </a:tr>
            </a:tbl>
          </a:graphicData>
        </a:graphic>
      </p:graphicFrame>
    </p:spTree>
    <p:extLst>
      <p:ext uri="{BB962C8B-B14F-4D97-AF65-F5344CB8AC3E}">
        <p14:creationId xmlns:p14="http://schemas.microsoft.com/office/powerpoint/2010/main" val="969082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76142273"/>
              </p:ext>
            </p:extLst>
          </p:nvPr>
        </p:nvGraphicFramePr>
        <p:xfrm>
          <a:off x="609600" y="457200"/>
          <a:ext cx="8001001" cy="5410200"/>
        </p:xfrm>
        <a:graphic>
          <a:graphicData uri="http://schemas.openxmlformats.org/drawingml/2006/table">
            <a:tbl>
              <a:tblPr firstRow="1" bandRow="1">
                <a:tableStyleId>{5C22544A-7EE6-4342-B048-85BDC9FD1C3A}</a:tableStyleId>
              </a:tblPr>
              <a:tblGrid>
                <a:gridCol w="1447800"/>
                <a:gridCol w="6553201"/>
              </a:tblGrid>
              <a:tr h="381000">
                <a:tc>
                  <a:txBody>
                    <a:bodyPr/>
                    <a:lstStyle/>
                    <a:p>
                      <a:r>
                        <a:rPr lang="en-US" dirty="0" smtClean="0">
                          <a:latin typeface="Calibri" pitchFamily="34" charset="0"/>
                          <a:cs typeface="Calibri" pitchFamily="34" charset="0"/>
                        </a:rPr>
                        <a:t>Activity</a:t>
                      </a:r>
                      <a:endParaRPr lang="en-US" dirty="0">
                        <a:latin typeface="Calibri" pitchFamily="34" charset="0"/>
                        <a:cs typeface="Calibri" pitchFamily="34" charset="0"/>
                      </a:endParaRPr>
                    </a:p>
                  </a:txBody>
                  <a:tcPr anchor="ctr"/>
                </a:tc>
                <a:tc>
                  <a:txBody>
                    <a:bodyPr/>
                    <a:lstStyle/>
                    <a:p>
                      <a:r>
                        <a:rPr lang="en-US" dirty="0" smtClean="0">
                          <a:latin typeface="Calibri" pitchFamily="34" charset="0"/>
                          <a:cs typeface="Calibri" pitchFamily="34" charset="0"/>
                        </a:rPr>
                        <a:t>Description</a:t>
                      </a:r>
                      <a:endParaRPr lang="en-US" dirty="0">
                        <a:latin typeface="Calibri" pitchFamily="34" charset="0"/>
                        <a:cs typeface="Calibri" pitchFamily="34" charset="0"/>
                      </a:endParaRPr>
                    </a:p>
                  </a:txBody>
                  <a:tcPr anchor="ctr"/>
                </a:tc>
              </a:tr>
              <a:tr h="688068">
                <a:tc>
                  <a:txBody>
                    <a:bodyPr/>
                    <a:lstStyle/>
                    <a:p>
                      <a:r>
                        <a:rPr lang="en-US" sz="1800" u="none" strike="noStrike" kern="1200" baseline="0" dirty="0" smtClean="0">
                          <a:latin typeface="Calibri" pitchFamily="34" charset="0"/>
                          <a:cs typeface="Calibri" pitchFamily="34" charset="0"/>
                        </a:rPr>
                        <a:t>Give One/Get</a:t>
                      </a:r>
                    </a:p>
                    <a:p>
                      <a:r>
                        <a:rPr lang="en-US" sz="1800" u="none" strike="noStrike" kern="1200" baseline="0" dirty="0" smtClean="0">
                          <a:latin typeface="Calibri" pitchFamily="34" charset="0"/>
                          <a:cs typeface="Calibri" pitchFamily="34" charset="0"/>
                        </a:rPr>
                        <a:t>One</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Students are given papers and asked to list 3-5 ideas about the learning. Students draw a line after their last idea to separate his/her ideas from classmate’s lists. Students get up and interact with one classmate at a time. Exchange papers, read your partner’s list, and then ask questions about new or confusing ideas.</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Concept</a:t>
                      </a:r>
                    </a:p>
                    <a:p>
                      <a:r>
                        <a:rPr lang="en-US" sz="1800" u="none" strike="noStrike" kern="1200" baseline="0" dirty="0" smtClean="0">
                          <a:latin typeface="Calibri" pitchFamily="34" charset="0"/>
                          <a:cs typeface="Calibri" pitchFamily="34" charset="0"/>
                        </a:rPr>
                        <a:t>Mapping</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Explain/ model a concept map. After lecture, explanation, or reading, have students fill in concept map (partner or individually). Report out.</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Flash Cards</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After 10 minutes into a lecture or concept presentation, have students create a flash  card that contains the key concept or idea. Toward the end of the class, have students work in pairs to exchange ideas and review the material.</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Learning Cell</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Students develop questions and answers on their own (possibly using the Q-Matrix). Working in pairs the first student asks a question and the partner answers and vice versa. Each student can correct the other until a satisfactory answer is reached. (Good way to encourage students to go back to the text book).</a:t>
                      </a:r>
                      <a:endParaRPr lang="en-US" dirty="0">
                        <a:latin typeface="Calibri" pitchFamily="34" charset="0"/>
                        <a:cs typeface="Calibri" pitchFamily="34" charset="0"/>
                      </a:endParaRPr>
                    </a:p>
                  </a:txBody>
                  <a:tcPr anchor="ctr"/>
                </a:tc>
              </a:tr>
            </a:tbl>
          </a:graphicData>
        </a:graphic>
      </p:graphicFrame>
    </p:spTree>
    <p:extLst>
      <p:ext uri="{BB962C8B-B14F-4D97-AF65-F5344CB8AC3E}">
        <p14:creationId xmlns:p14="http://schemas.microsoft.com/office/powerpoint/2010/main" val="2592549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81963488"/>
              </p:ext>
            </p:extLst>
          </p:nvPr>
        </p:nvGraphicFramePr>
        <p:xfrm>
          <a:off x="609600" y="457200"/>
          <a:ext cx="8001001" cy="6111240"/>
        </p:xfrm>
        <a:graphic>
          <a:graphicData uri="http://schemas.openxmlformats.org/drawingml/2006/table">
            <a:tbl>
              <a:tblPr firstRow="1" bandRow="1">
                <a:tableStyleId>{5C22544A-7EE6-4342-B048-85BDC9FD1C3A}</a:tableStyleId>
              </a:tblPr>
              <a:tblGrid>
                <a:gridCol w="1447800"/>
                <a:gridCol w="6553201"/>
              </a:tblGrid>
              <a:tr h="381000">
                <a:tc>
                  <a:txBody>
                    <a:bodyPr/>
                    <a:lstStyle/>
                    <a:p>
                      <a:r>
                        <a:rPr lang="en-US" dirty="0" smtClean="0">
                          <a:latin typeface="Calibri" pitchFamily="34" charset="0"/>
                          <a:cs typeface="Calibri" pitchFamily="34" charset="0"/>
                        </a:rPr>
                        <a:t>Activity</a:t>
                      </a:r>
                      <a:endParaRPr lang="en-US" dirty="0">
                        <a:latin typeface="Calibri" pitchFamily="34" charset="0"/>
                        <a:cs typeface="Calibri" pitchFamily="34" charset="0"/>
                      </a:endParaRPr>
                    </a:p>
                  </a:txBody>
                  <a:tcPr anchor="ctr"/>
                </a:tc>
                <a:tc>
                  <a:txBody>
                    <a:bodyPr/>
                    <a:lstStyle/>
                    <a:p>
                      <a:r>
                        <a:rPr lang="en-US" dirty="0" smtClean="0">
                          <a:latin typeface="Calibri" pitchFamily="34" charset="0"/>
                          <a:cs typeface="Calibri" pitchFamily="34" charset="0"/>
                        </a:rPr>
                        <a:t>Description</a:t>
                      </a:r>
                      <a:endParaRPr lang="en-US" dirty="0">
                        <a:latin typeface="Calibri" pitchFamily="34" charset="0"/>
                        <a:cs typeface="Calibri" pitchFamily="34" charset="0"/>
                      </a:endParaRPr>
                    </a:p>
                  </a:txBody>
                  <a:tcPr anchor="ctr"/>
                </a:tc>
              </a:tr>
              <a:tr h="688068">
                <a:tc>
                  <a:txBody>
                    <a:bodyPr/>
                    <a:lstStyle/>
                    <a:p>
                      <a:r>
                        <a:rPr lang="en-US" sz="1800" u="none" strike="noStrike" kern="1200" baseline="0" dirty="0" smtClean="0">
                          <a:latin typeface="Calibri" pitchFamily="34" charset="0"/>
                          <a:cs typeface="Calibri" pitchFamily="34" charset="0"/>
                        </a:rPr>
                        <a:t>One Minute</a:t>
                      </a:r>
                    </a:p>
                    <a:p>
                      <a:r>
                        <a:rPr lang="en-US" sz="1800" u="none" strike="noStrike" kern="1200" baseline="0" dirty="0" smtClean="0">
                          <a:latin typeface="Calibri" pitchFamily="34" charset="0"/>
                          <a:cs typeface="Calibri" pitchFamily="34" charset="0"/>
                        </a:rPr>
                        <a:t>Paper</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Teacher decides what the focus of the paper should be. Ask students “What was the most important thing you learned? What important question remains unanswered? Set aside 5-10 minutes of next class to discuss the results. May be used in the middle of a class also.</a:t>
                      </a:r>
                      <a:endParaRPr lang="en-US" dirty="0">
                        <a:latin typeface="Calibri" pitchFamily="34" charset="0"/>
                        <a:cs typeface="Calibri" pitchFamily="34" charset="0"/>
                      </a:endParaRPr>
                    </a:p>
                  </a:txBody>
                  <a:tcPr anchor="ctr"/>
                </a:tc>
              </a:tr>
              <a:tr h="470172">
                <a:tc>
                  <a:txBody>
                    <a:bodyPr/>
                    <a:lstStyle/>
                    <a:p>
                      <a:r>
                        <a:rPr lang="en-US" sz="1600" u="none" strike="noStrike" kern="1200" baseline="0" dirty="0" smtClean="0">
                          <a:latin typeface="Calibri" pitchFamily="34" charset="0"/>
                          <a:cs typeface="Calibri" pitchFamily="34" charset="0"/>
                        </a:rPr>
                        <a:t>Signal</a:t>
                      </a:r>
                    </a:p>
                    <a:p>
                      <a:r>
                        <a:rPr lang="en-US" sz="1600" u="none" strike="noStrike" kern="1200" baseline="0" dirty="0" smtClean="0">
                          <a:latin typeface="Calibri" pitchFamily="34" charset="0"/>
                          <a:cs typeface="Calibri" pitchFamily="34" charset="0"/>
                        </a:rPr>
                        <a:t>Cards/thumbs</a:t>
                      </a:r>
                    </a:p>
                    <a:p>
                      <a:r>
                        <a:rPr lang="en-US" sz="1600" u="none" strike="noStrike" kern="1200" baseline="0" dirty="0" smtClean="0">
                          <a:latin typeface="Calibri" pitchFamily="34" charset="0"/>
                          <a:cs typeface="Calibri" pitchFamily="34" charset="0"/>
                        </a:rPr>
                        <a:t>up-thumbs</a:t>
                      </a:r>
                    </a:p>
                    <a:p>
                      <a:r>
                        <a:rPr lang="en-US" sz="1600" u="none" strike="noStrike" kern="1200" baseline="0" dirty="0" smtClean="0">
                          <a:latin typeface="Calibri" pitchFamily="34" charset="0"/>
                          <a:cs typeface="Calibri" pitchFamily="34" charset="0"/>
                        </a:rPr>
                        <a:t>down</a:t>
                      </a:r>
                      <a:endParaRPr lang="en-US" sz="1600"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Create cards to check for understanding. green means “I got it”, yellow means “I’m not sure, Maybe”, and blue means “I’m lost. I have questions”</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Transfer and</a:t>
                      </a:r>
                    </a:p>
                    <a:p>
                      <a:r>
                        <a:rPr lang="en-US" sz="1800" u="none" strike="noStrike" kern="1200" baseline="0" dirty="0" smtClean="0">
                          <a:latin typeface="Calibri" pitchFamily="34" charset="0"/>
                          <a:cs typeface="Calibri" pitchFamily="34" charset="0"/>
                        </a:rPr>
                        <a:t>Apply</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Students list what they have learned and how they might apply it to their real lives. Students list interesting ideas, strategies, concepts learned in class or chunk of class. They then write some possible way to apply this learning in their lives, another class, or in their community.</a:t>
                      </a:r>
                      <a:endParaRPr lang="en-US" dirty="0">
                        <a:latin typeface="Calibri" pitchFamily="34" charset="0"/>
                        <a:cs typeface="Calibri" pitchFamily="34" charset="0"/>
                      </a:endParaRPr>
                    </a:p>
                  </a:txBody>
                  <a:tcPr anchor="ctr"/>
                </a:tc>
              </a:tr>
              <a:tr h="470172">
                <a:tc>
                  <a:txBody>
                    <a:bodyPr/>
                    <a:lstStyle/>
                    <a:p>
                      <a:r>
                        <a:rPr lang="en-US" sz="1800" u="none" strike="noStrike" kern="1200" baseline="0" dirty="0" smtClean="0">
                          <a:latin typeface="Calibri" pitchFamily="34" charset="0"/>
                          <a:cs typeface="Calibri" pitchFamily="34" charset="0"/>
                        </a:rPr>
                        <a:t>Circular</a:t>
                      </a:r>
                    </a:p>
                    <a:p>
                      <a:r>
                        <a:rPr lang="en-US" sz="1800" u="none" strike="noStrike" kern="1200" baseline="0" dirty="0" smtClean="0">
                          <a:latin typeface="Calibri" pitchFamily="34" charset="0"/>
                          <a:cs typeface="Calibri" pitchFamily="34" charset="0"/>
                        </a:rPr>
                        <a:t>check</a:t>
                      </a:r>
                      <a:endParaRPr lang="en-US" dirty="0">
                        <a:latin typeface="Calibri" pitchFamily="34" charset="0"/>
                        <a:cs typeface="Calibri" pitchFamily="34" charset="0"/>
                      </a:endParaRPr>
                    </a:p>
                  </a:txBody>
                  <a:tcPr anchor="ctr"/>
                </a:tc>
                <a:tc>
                  <a:txBody>
                    <a:bodyPr/>
                    <a:lstStyle/>
                    <a:p>
                      <a:r>
                        <a:rPr lang="en-US" sz="1800" u="none" strike="noStrike" kern="1200" baseline="0" dirty="0" smtClean="0">
                          <a:latin typeface="Calibri" pitchFamily="34" charset="0"/>
                          <a:cs typeface="Calibri" pitchFamily="34" charset="0"/>
                        </a:rPr>
                        <a:t>Students in groups are given a problem with a definite answer (good for math &amp; science). First students completes first step without contribution from others in group and passes it to the next student. Second student corrects any mistakes and completes next step, again with out input from the group. Problem gets passed to</a:t>
                      </a:r>
                    </a:p>
                    <a:p>
                      <a:r>
                        <a:rPr lang="en-US" sz="1800" u="none" strike="noStrike" kern="1200" baseline="0" dirty="0" smtClean="0">
                          <a:latin typeface="Calibri" pitchFamily="34" charset="0"/>
                          <a:cs typeface="Calibri" pitchFamily="34" charset="0"/>
                        </a:rPr>
                        <a:t>next student and the process continues until the group has the correct answer.</a:t>
                      </a:r>
                      <a:endParaRPr lang="en-US" dirty="0">
                        <a:latin typeface="Calibri" pitchFamily="34" charset="0"/>
                        <a:cs typeface="Calibri" pitchFamily="34" charset="0"/>
                      </a:endParaRPr>
                    </a:p>
                  </a:txBody>
                  <a:tcPr anchor="ctr"/>
                </a:tc>
              </a:tr>
            </a:tbl>
          </a:graphicData>
        </a:graphic>
      </p:graphicFrame>
    </p:spTree>
    <p:extLst>
      <p:ext uri="{BB962C8B-B14F-4D97-AF65-F5344CB8AC3E}">
        <p14:creationId xmlns:p14="http://schemas.microsoft.com/office/powerpoint/2010/main" val="8741423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TotalTime>
  <Words>956</Words>
  <Application>Microsoft Office PowerPoint</Application>
  <PresentationFormat>On-screen Show (4:3)</PresentationFormat>
  <Paragraphs>65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Informal Assessment Strategies for the Classroom</vt:lpstr>
      <vt:lpstr>Informal Assessment</vt:lpstr>
      <vt:lpstr>Examples of Informal Assessments that may be used regularly in the classroom and during formal evaluations of your teaching</vt:lpstr>
      <vt:lpstr>PowerPoint Presentation</vt:lpstr>
      <vt:lpstr>PowerPoint Presentation</vt:lpstr>
      <vt:lpstr>PowerPoint Presentation</vt:lpstr>
      <vt:lpstr>PowerPoint Presentation</vt:lpstr>
    </vt:vector>
  </TitlesOfParts>
  <Company>The 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Informal Assessment Strategies for the Classroom</dc:title>
  <dc:creator>University of Tampa</dc:creator>
  <cp:lastModifiedBy>REBECCA WAGGETT</cp:lastModifiedBy>
  <cp:revision>16</cp:revision>
  <cp:lastPrinted>2013-04-12T14:57:29Z</cp:lastPrinted>
  <dcterms:created xsi:type="dcterms:W3CDTF">2013-03-21T14:59:11Z</dcterms:created>
  <dcterms:modified xsi:type="dcterms:W3CDTF">2013-06-04T15:10:32Z</dcterms:modified>
</cp:coreProperties>
</file>