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257" r:id="rId3"/>
    <p:sldId id="258" r:id="rId4"/>
    <p:sldId id="259" r:id="rId5"/>
    <p:sldId id="260" r:id="rId6"/>
    <p:sldId id="261" r:id="rId7"/>
    <p:sldId id="325" r:id="rId8"/>
    <p:sldId id="470" r:id="rId9"/>
    <p:sldId id="471" r:id="rId10"/>
    <p:sldId id="454" r:id="rId11"/>
    <p:sldId id="452" r:id="rId12"/>
    <p:sldId id="451" r:id="rId13"/>
    <p:sldId id="472" r:id="rId14"/>
    <p:sldId id="473" r:id="rId15"/>
    <p:sldId id="474" r:id="rId16"/>
    <p:sldId id="490" r:id="rId17"/>
    <p:sldId id="476" r:id="rId18"/>
    <p:sldId id="477" r:id="rId19"/>
    <p:sldId id="478" r:id="rId20"/>
    <p:sldId id="479" r:id="rId21"/>
    <p:sldId id="263" r:id="rId22"/>
    <p:sldId id="485" r:id="rId23"/>
    <p:sldId id="438" r:id="rId24"/>
    <p:sldId id="486" r:id="rId25"/>
    <p:sldId id="487" r:id="rId26"/>
    <p:sldId id="274" r:id="rId27"/>
    <p:sldId id="491" r:id="rId28"/>
    <p:sldId id="493" r:id="rId29"/>
    <p:sldId id="419" r:id="rId30"/>
    <p:sldId id="489" r:id="rId31"/>
    <p:sldId id="495" r:id="rId32"/>
    <p:sldId id="488" r:id="rId33"/>
    <p:sldId id="496" r:id="rId34"/>
    <p:sldId id="482" r:id="rId35"/>
    <p:sldId id="480" r:id="rId36"/>
    <p:sldId id="492" r:id="rId37"/>
    <p:sldId id="481" r:id="rId38"/>
    <p:sldId id="31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70C6DE"/>
    <a:srgbClr val="D4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87783" autoAdjust="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B934-009F-4C0D-A4A9-5CD5A40E6653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9D53-B0F9-4E6D-BF4E-A95102BB4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9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7311" indent="-18121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USE GEOMETRIC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USE GEOMETRIC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USE GEOMETRIC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7311" indent="-18121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6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USE GEOMETRIC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USE GEOMETRIC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5" indent="-1714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1" indent="-17142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7EDFE-271D-4276-89CF-FB4E1A8A786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2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0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6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D702D3-432C-4F4A-BD78-27509B762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95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8427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6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1464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71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3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0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57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22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9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7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8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5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0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2E9A-9324-4221-A92D-91EE2EFBDB17}" type="datetimeFigureOut">
              <a:rPr lang="en-US" smtClean="0">
                <a:solidFill>
                  <a:prstClr val="white"/>
                </a:solidFill>
              </a:rPr>
              <a:pPr/>
              <a:t>1/23/2014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02D3-432C-4F4A-BD78-27509B762B8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7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582E9A-9324-4221-A92D-91EE2EFBDB17}" type="datetimeFigureOut">
              <a:rPr lang="en-US" smtClean="0">
                <a:solidFill>
                  <a:prstClr val="black"/>
                </a:solidFill>
              </a:rPr>
              <a:pPr/>
              <a:t>1/23/2014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D702D3-432C-4F4A-BD78-27509B762B8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5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://www.youtube.com/watch?v=i-ahuZEvWH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KRJdMvZ9L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27.gif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60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2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hyperlink" Target="http://www.google.com/url?sa=i&amp;rct=j&amp;q=parallel+vs+pennate+muscles&amp;source=images&amp;cd=&amp;cad=rja&amp;docid=RAoWtSvHzka2PM&amp;tbnid=s2lM1PPTq2mmBM:&amp;ved=0CAUQjRw&amp;url=http://www.theoreticalfitness.info/2012/09/different-muscle-shapes.html&amp;ei=OF5-UbLLMo2c9QTzuoGoBA&amp;bvm=bv.45645796,d.eWU&amp;psig=AFQjCNHaDJe2_yP-wJx70aWUxC8erUGzAQ&amp;ust=136732228980188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hyperlink" Target="http://www.google.com/url?sa=i&amp;rct=j&amp;q=parallel+vs+pennate+muscles&amp;source=images&amp;cd=&amp;cad=rja&amp;docid=RAoWtSvHzka2PM&amp;tbnid=s2lM1PPTq2mmBM:&amp;ved=0CAUQjRw&amp;url=http://www.theoreticalfitness.info/2012/09/different-muscle-shapes.html&amp;ei=OF5-UbLLMo2c9QTzuoGoBA&amp;bvm=bv.45645796,d.eWU&amp;psig=AFQjCNHaDJe2_yP-wJx70aWUxC8erUGzAQ&amp;ust=136732228980188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hyperlink" Target="http://www.google.com/url?sa=i&amp;rct=j&amp;q=parallel+vs+pennate+muscles&amp;source=images&amp;cd=&amp;cad=rja&amp;docid=RAoWtSvHzka2PM&amp;tbnid=s2lM1PPTq2mmBM:&amp;ved=0CAUQjRw&amp;url=http://www.theoreticalfitness.info/2012/09/different-muscle-shapes.html&amp;ei=OF5-UbLLMo2c9QTzuoGoBA&amp;bvm=bv.45645796,d.eWU&amp;psig=AFQjCNHaDJe2_yP-wJx70aWUxC8erUGzAQ&amp;ust=1367322289801881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0.png"/><Relationship Id="rId5" Type="http://schemas.openxmlformats.org/officeDocument/2006/relationships/image" Target="../media/image27.gif"/><Relationship Id="rId4" Type="http://schemas.openxmlformats.org/officeDocument/2006/relationships/image" Target="../media/image490.png"/><Relationship Id="rId9" Type="http://schemas.openxmlformats.org/officeDocument/2006/relationships/image" Target="../media/image5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bjones\Documents\Research\Science_and_Math_Masters\dna-str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06154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3261360"/>
            <a:ext cx="4892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Geometric Analysis of Muscle Function</a:t>
            </a:r>
            <a:endParaRPr lang="en-US" sz="44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7"/>
          <a:stretch/>
        </p:blipFill>
        <p:spPr>
          <a:xfrm>
            <a:off x="6082383" y="2514600"/>
            <a:ext cx="3061617" cy="2011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0"/>
          <a:stretch/>
        </p:blipFill>
        <p:spPr>
          <a:xfrm>
            <a:off x="5331268" y="4749800"/>
            <a:ext cx="3703320" cy="201168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Muscle performance determines animal behavior and ecology</a:t>
            </a:r>
          </a:p>
          <a:p>
            <a:pPr lvl="1"/>
            <a:r>
              <a:rPr lang="en-US" dirty="0" smtClean="0"/>
              <a:t>Amplification of force production</a:t>
            </a:r>
          </a:p>
          <a:p>
            <a:pPr lvl="2"/>
            <a:r>
              <a:rPr lang="en-US" dirty="0">
                <a:hlinkClick r:id="rId4"/>
              </a:rPr>
              <a:t>Mantis shrimp striking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629400"/>
            <a:ext cx="30187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ym typeface="Symbol"/>
              </a:rPr>
              <a:t>Patek</a:t>
            </a:r>
            <a:r>
              <a:rPr lang="en-US" sz="1000" dirty="0" smtClean="0">
                <a:sym typeface="Symbol"/>
              </a:rPr>
              <a:t> and Caldwell (2005), </a:t>
            </a:r>
            <a:r>
              <a:rPr lang="en-US" sz="1000" dirty="0" err="1" smtClean="0"/>
              <a:t>Patek</a:t>
            </a:r>
            <a:r>
              <a:rPr lang="en-US" sz="1000" dirty="0" smtClean="0"/>
              <a:t> et al. (2013)</a:t>
            </a:r>
            <a:endParaRPr 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0" t="18303" r="25581" b="53237"/>
          <a:stretch/>
        </p:blipFill>
        <p:spPr bwMode="auto">
          <a:xfrm>
            <a:off x="0" y="3276600"/>
            <a:ext cx="539018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Muscle performance determines animal behavior and ecology</a:t>
                </a:r>
              </a:p>
              <a:p>
                <a:pPr lvl="1"/>
                <a:r>
                  <a:rPr lang="en-US" dirty="0" smtClean="0"/>
                  <a:t>Power generation</a:t>
                </a:r>
              </a:p>
              <a:p>
                <a:pPr lvl="2"/>
                <a:r>
                  <a:rPr lang="en-US" dirty="0">
                    <a:hlinkClick r:id="rId3"/>
                  </a:rPr>
                  <a:t>Hummingbird </a:t>
                </a:r>
                <a:r>
                  <a:rPr lang="en-US" dirty="0" smtClean="0">
                    <a:hlinkClick r:id="rId3"/>
                  </a:rPr>
                  <a:t>flight</a:t>
                </a:r>
                <a:endParaRPr lang="en-US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Calibri" pitchFamily="34" charset="0"/>
                        <a:sym typeface="Wingdings" pitchFamily="2" charset="2"/>
                      </a:rPr>
                      <m:t>𝑃𝑜𝑤𝑒𝑟</m:t>
                    </m:r>
                    <m:r>
                      <a:rPr lang="en-US" sz="2000" i="1">
                        <a:latin typeface="Cambria Math"/>
                        <a:ea typeface="Cambria Math"/>
                        <a:cs typeface="Calibri" pitchFamily="34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𝑊𝑜𝑟𝑘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𝑇𝑖𝑚𝑒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𝐹𝑜𝑟𝑐𝑒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𝐷𝑖𝑠𝑡𝑎𝑛𝑐𝑒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𝑇𝑖𝑚𝑒</m:t>
                        </m:r>
                      </m:den>
                    </m:f>
                  </m:oMath>
                </a14:m>
                <a:endParaRPr lang="en-US" sz="2000" dirty="0">
                  <a:latin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4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6576" y="6657201"/>
            <a:ext cx="2297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ym typeface="Symbol"/>
              </a:rPr>
              <a:t>Chai and Millard 1997;  K. Bauer</a:t>
            </a:r>
            <a:endParaRPr lang="en-US" sz="1000" dirty="0"/>
          </a:p>
        </p:txBody>
      </p:sp>
      <p:pic>
        <p:nvPicPr>
          <p:cNvPr id="6148" name="Picture 4" descr="http://hawksaloft.org/wp-content/uploads/2012/12/hummingbird-20110813-_mg_1567-edi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8999"/>
          <a:stretch/>
        </p:blipFill>
        <p:spPr bwMode="auto">
          <a:xfrm>
            <a:off x="3200400" y="3527091"/>
            <a:ext cx="5820103" cy="27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465320" y="842749"/>
            <a:ext cx="4526280" cy="5862851"/>
            <a:chOff x="4114800" y="147075"/>
            <a:chExt cx="5029200" cy="651427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50"/>
            <a:stretch/>
          </p:blipFill>
          <p:spPr bwMode="auto">
            <a:xfrm>
              <a:off x="4114800" y="147075"/>
              <a:ext cx="5029200" cy="6406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46331" y="6258910"/>
              <a:ext cx="654269" cy="335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781800" y="6326125"/>
              <a:ext cx="654269" cy="335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Muscle structure and                                      function</a:t>
            </a:r>
          </a:p>
          <a:p>
            <a:pPr lvl="1"/>
            <a:r>
              <a:rPr lang="en-US" dirty="0" smtClean="0"/>
              <a:t>Actin and myosin</a:t>
            </a:r>
          </a:p>
          <a:p>
            <a:pPr lvl="1"/>
            <a:r>
              <a:rPr lang="en-US" dirty="0" smtClean="0"/>
              <a:t>Sarcomeres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7391400" y="6657201"/>
            <a:ext cx="1742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Symbol"/>
              </a:rPr>
              <a:t> </a:t>
            </a:r>
            <a:r>
              <a:rPr lang="en-US" sz="1000" dirty="0" smtClean="0">
                <a:sym typeface="Symbol"/>
              </a:rPr>
              <a:t>Pearson Education Ltd.</a:t>
            </a:r>
            <a:endParaRPr lang="en-US" sz="1000" dirty="0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1"/>
          <a:stretch/>
        </p:blipFill>
        <p:spPr bwMode="auto">
          <a:xfrm>
            <a:off x="224721" y="2971800"/>
            <a:ext cx="4042479" cy="273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7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Muscle structure and function</a:t>
            </a:r>
          </a:p>
          <a:p>
            <a:pPr lvl="1"/>
            <a:r>
              <a:rPr lang="en-US" dirty="0" smtClean="0"/>
              <a:t>Sarcomere shortening </a:t>
            </a:r>
            <a:r>
              <a:rPr lang="en-US" dirty="0" smtClean="0">
                <a:sym typeface="Wingdings" panose="05000000000000000000" pitchFamily="2" charset="2"/>
              </a:rPr>
              <a:t> muscle shortening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8629650" cy="401002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spect="1"/>
          </p:cNvSpPr>
          <p:nvPr/>
        </p:nvSpPr>
        <p:spPr>
          <a:xfrm>
            <a:off x="7391400" y="6657201"/>
            <a:ext cx="1742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Symbol"/>
              </a:rPr>
              <a:t> </a:t>
            </a:r>
            <a:r>
              <a:rPr lang="en-US" sz="1000" dirty="0" smtClean="0">
                <a:sym typeface="Symbol"/>
              </a:rPr>
              <a:t>Pearson Education Ltd.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75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Muscle structure and function</a:t>
                </a:r>
              </a:p>
              <a:p>
                <a:pPr lvl="1"/>
                <a:r>
                  <a:rPr lang="en-US" dirty="0" smtClean="0"/>
                  <a:t>Muscle force is proportional to cross-sectional area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𝐶𝑆𝐴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func>
                      <m:func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muscle force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𝐶𝑆𝐴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muscle cross-sectional area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specific tension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muscle fiber angle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78534" y="6657201"/>
            <a:ext cx="1465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Symbol"/>
              </a:rPr>
              <a:t> </a:t>
            </a:r>
            <a:r>
              <a:rPr lang="en-US" sz="1000" dirty="0" smtClean="0">
                <a:sym typeface="Symbol"/>
              </a:rPr>
              <a:t>Pearson Education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19" y="2057400"/>
            <a:ext cx="1785981" cy="449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9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Muscle structure and function</a:t>
                </a:r>
              </a:p>
              <a:p>
                <a:pPr lvl="1"/>
                <a:r>
                  <a:rPr lang="en-US" dirty="0" smtClean="0"/>
                  <a:t>Muscle force is proportional to cross-sectional area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𝐶𝑆𝐴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func>
                      <m:func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muscle force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𝐶𝑆𝐴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muscle cross-sectional area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specific tension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muscle fiber angle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657201"/>
            <a:ext cx="2363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Symbol"/>
              </a:rPr>
              <a:t> </a:t>
            </a:r>
            <a:r>
              <a:rPr lang="en-US" sz="1000" dirty="0" smtClean="0">
                <a:sym typeface="Symbol"/>
              </a:rPr>
              <a:t>www.onproductmanagement.net</a:t>
            </a:r>
            <a:endParaRPr lang="en-US" sz="1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3242" r="2256" b="3800"/>
          <a:stretch/>
        </p:blipFill>
        <p:spPr bwMode="auto">
          <a:xfrm>
            <a:off x="4495800" y="3699964"/>
            <a:ext cx="4486275" cy="292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Muscle structure and function</a:t>
                </a:r>
              </a:p>
              <a:p>
                <a:pPr lvl="1"/>
                <a:r>
                  <a:rPr lang="en-US" dirty="0" smtClean="0"/>
                  <a:t>Muscle force is transmitted to the environment by bones </a:t>
                </a:r>
              </a:p>
              <a:p>
                <a:pPr lvl="2"/>
                <a:r>
                  <a:rPr lang="en-US" dirty="0" smtClean="0"/>
                  <a:t>Lever mechanics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Force output 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Force input 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In-lever length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Out-lever length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98760" y="6657201"/>
            <a:ext cx="1345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Symbol"/>
              </a:rPr>
              <a:t> </a:t>
            </a:r>
            <a:r>
              <a:rPr lang="en-US" sz="1000" dirty="0" smtClean="0">
                <a:sym typeface="Symbol"/>
              </a:rPr>
              <a:t>www.diylife.com</a:t>
            </a:r>
            <a:endParaRPr lang="en-US" sz="1000" dirty="0"/>
          </a:p>
        </p:txBody>
      </p:sp>
      <p:grpSp>
        <p:nvGrpSpPr>
          <p:cNvPr id="9223" name="Group 9222"/>
          <p:cNvGrpSpPr/>
          <p:nvPr/>
        </p:nvGrpSpPr>
        <p:grpSpPr>
          <a:xfrm>
            <a:off x="4495800" y="3429000"/>
            <a:ext cx="4343400" cy="3276600"/>
            <a:chOff x="4495800" y="3429000"/>
            <a:chExt cx="4343400" cy="32766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22"/>
            <a:stretch/>
          </p:blipFill>
          <p:spPr bwMode="auto">
            <a:xfrm>
              <a:off x="4495800" y="4074964"/>
              <a:ext cx="4136358" cy="263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4495800" y="3429000"/>
              <a:ext cx="4114800" cy="1143000"/>
              <a:chOff x="4876800" y="3657600"/>
              <a:chExt cx="4114800" cy="1143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4953000" y="4114800"/>
                <a:ext cx="39624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7986590" y="3733800"/>
                <a:ext cx="14410" cy="106680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7872290" y="3975538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H="1">
                <a:off x="8870095" y="3759642"/>
                <a:ext cx="14409" cy="83820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4983895" y="3733800"/>
                <a:ext cx="14410" cy="106680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4876800" y="3987579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8763000" y="3978303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248400" y="3669268"/>
                    <a:ext cx="4624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8400" y="3669268"/>
                    <a:ext cx="462434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8224366" y="3657600"/>
                    <a:ext cx="51251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4366" y="3657600"/>
                    <a:ext cx="512513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772859" y="5374862"/>
                  <a:ext cx="454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859" y="5374862"/>
                  <a:ext cx="45480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229600" y="4478970"/>
                  <a:ext cx="4670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600" y="4478970"/>
                  <a:ext cx="46705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H="1" flipV="1">
              <a:off x="8742010" y="4572000"/>
              <a:ext cx="97190" cy="3048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48026" y="4763235"/>
              <a:ext cx="104974" cy="61162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5076626" y="5791200"/>
              <a:ext cx="104974" cy="61162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8644252" y="4267200"/>
              <a:ext cx="97190" cy="3048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89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Muscle structure and function</a:t>
                </a:r>
              </a:p>
              <a:p>
                <a:pPr lvl="1"/>
                <a:r>
                  <a:rPr lang="en-US" dirty="0" smtClean="0"/>
                  <a:t>Muscle force is transmitted to the environment by bones </a:t>
                </a:r>
              </a:p>
              <a:p>
                <a:pPr lvl="2"/>
                <a:r>
                  <a:rPr lang="en-US" dirty="0"/>
                  <a:t>Lever mechanics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Force output 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Force input 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/>
                  <a:t> In-lever length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/>
                  <a:t> Out-lever length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46474" y="6657201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Symbol"/>
              </a:rPr>
              <a:t> </a:t>
            </a:r>
            <a:r>
              <a:rPr lang="en-US" sz="1000" dirty="0" smtClean="0">
                <a:sym typeface="Symbol"/>
              </a:rPr>
              <a:t>www.fotolibra.com</a:t>
            </a:r>
            <a:endParaRPr lang="en-US" sz="1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92887" y="2438400"/>
            <a:ext cx="4093913" cy="3722132"/>
            <a:chOff x="4592887" y="2438400"/>
            <a:chExt cx="4093913" cy="37221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121" y="2438400"/>
              <a:ext cx="3866679" cy="3234770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410200" y="4796870"/>
              <a:ext cx="1676400" cy="8763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181600" y="4377770"/>
              <a:ext cx="400028" cy="762986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674990" y="5140756"/>
              <a:ext cx="400028" cy="762986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978220" y="5293156"/>
              <a:ext cx="400028" cy="762986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4903076" y="4410498"/>
              <a:ext cx="321758" cy="5714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7641219" y="4789691"/>
              <a:ext cx="321758" cy="5714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624166" y="5791200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166" y="5791200"/>
                  <a:ext cx="46243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715000" y="5269468"/>
                  <a:ext cx="512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5269468"/>
                  <a:ext cx="5125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850996" y="4419600"/>
                  <a:ext cx="454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0996" y="4419600"/>
                  <a:ext cx="45480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592887" y="4964668"/>
                  <a:ext cx="4670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887" y="4964668"/>
                  <a:ext cx="46705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277321" y="4661305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746358" y="5437483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047614" y="5600515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19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Muscle structure and function</a:t>
            </a:r>
          </a:p>
          <a:p>
            <a:pPr lvl="1"/>
            <a:r>
              <a:rPr lang="en-US" dirty="0" smtClean="0"/>
              <a:t>Triceps lever system</a:t>
            </a:r>
          </a:p>
          <a:p>
            <a:pPr lvl="2"/>
            <a:r>
              <a:rPr lang="en-US" dirty="0" smtClean="0"/>
              <a:t>Uses</a:t>
            </a:r>
          </a:p>
          <a:p>
            <a:pPr lvl="3"/>
            <a:r>
              <a:rPr lang="en-US" dirty="0" smtClean="0"/>
              <a:t>Digging </a:t>
            </a:r>
          </a:p>
          <a:p>
            <a:pPr lvl="3"/>
            <a:r>
              <a:rPr lang="en-US" dirty="0" smtClean="0"/>
              <a:t>Running</a:t>
            </a:r>
            <a:endParaRPr lang="en-US" dirty="0"/>
          </a:p>
          <a:p>
            <a:pPr lvl="3"/>
            <a:r>
              <a:rPr lang="en-US" dirty="0" smtClean="0"/>
              <a:t>Pushups</a:t>
            </a:r>
          </a:p>
          <a:p>
            <a:pPr lvl="3"/>
            <a:r>
              <a:rPr lang="en-US" dirty="0" smtClean="0"/>
              <a:t>Punching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9058" y="6477000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Symbol"/>
              <a:buChar char="Ó"/>
            </a:pPr>
            <a:r>
              <a:rPr lang="en-US" sz="1000" dirty="0" smtClean="0">
                <a:sym typeface="Symbol"/>
              </a:rPr>
              <a:t>school.discoveryeducation.com, www.wallibs.com, </a:t>
            </a:r>
          </a:p>
          <a:p>
            <a:r>
              <a:rPr lang="en-US" sz="1000" dirty="0" smtClean="0">
                <a:sym typeface="Symbol"/>
              </a:rPr>
              <a:t>www.wikipedia.com, www.kravmagatraining.com</a:t>
            </a:r>
            <a:endParaRPr lang="en-US" sz="10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848099" y="2082303"/>
            <a:ext cx="5143501" cy="4013697"/>
            <a:chOff x="3276599" y="2197538"/>
            <a:chExt cx="5715001" cy="44596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3" r="7814"/>
            <a:stretch/>
          </p:blipFill>
          <p:spPr>
            <a:xfrm>
              <a:off x="6138040" y="2197538"/>
              <a:ext cx="2853560" cy="2222062"/>
            </a:xfrm>
            <a:prstGeom prst="rect">
              <a:avLst/>
            </a:prstGeom>
          </p:spPr>
        </p:pic>
        <p:pic>
          <p:nvPicPr>
            <p:cNvPr id="12290" name="Picture 2" descr="http://school.discoveryeducation.com/schooladventures/soil/images/mole_larg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4" t="7649" r="5380" b="8509"/>
            <a:stretch/>
          </p:blipFill>
          <p:spPr bwMode="auto">
            <a:xfrm>
              <a:off x="3276600" y="2197539"/>
              <a:ext cx="2822029" cy="221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6"/>
            <a:stretch/>
          </p:blipFill>
          <p:spPr>
            <a:xfrm>
              <a:off x="3276599" y="4445648"/>
              <a:ext cx="2822029" cy="2211553"/>
            </a:xfrm>
            <a:prstGeom prst="rect">
              <a:avLst/>
            </a:prstGeom>
          </p:spPr>
        </p:pic>
        <p:pic>
          <p:nvPicPr>
            <p:cNvPr id="12292" name="Picture 4" descr="http://www.kravmagatraining.com/Krav%20Maga%20Straight%20Punch%20Lead%20Hand%20Jab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r="11508"/>
            <a:stretch/>
          </p:blipFill>
          <p:spPr bwMode="auto">
            <a:xfrm>
              <a:off x="6138040" y="4445648"/>
              <a:ext cx="2853560" cy="2211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77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114800" y="2743200"/>
            <a:ext cx="4093913" cy="3722132"/>
            <a:chOff x="4592887" y="2438400"/>
            <a:chExt cx="4093913" cy="37221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121" y="2438400"/>
              <a:ext cx="3866679" cy="3234770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5410200" y="4796870"/>
              <a:ext cx="1676400" cy="8763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181600" y="4377770"/>
              <a:ext cx="400028" cy="762986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6674990" y="5140756"/>
              <a:ext cx="400028" cy="762986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978220" y="5293156"/>
              <a:ext cx="400028" cy="762986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903076" y="4410498"/>
              <a:ext cx="321758" cy="5714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641219" y="4789691"/>
              <a:ext cx="321758" cy="57140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624166" y="5791200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166" y="5791200"/>
                  <a:ext cx="46243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715000" y="5269468"/>
                  <a:ext cx="512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5269468"/>
                  <a:ext cx="5125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850996" y="4419600"/>
                  <a:ext cx="454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0996" y="4419600"/>
                  <a:ext cx="45480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592887" y="4964668"/>
                  <a:ext cx="4670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887" y="4964668"/>
                  <a:ext cx="46705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5277321" y="4661305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746358" y="5437483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7047614" y="5600515"/>
              <a:ext cx="2286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Muscle structure and function</a:t>
            </a:r>
          </a:p>
          <a:p>
            <a:pPr lvl="1"/>
            <a:r>
              <a:rPr lang="en-US" dirty="0" smtClean="0"/>
              <a:t>Triceps lever system</a:t>
            </a:r>
          </a:p>
          <a:p>
            <a:pPr lvl="2"/>
            <a:r>
              <a:rPr lang="en-US" dirty="0" smtClean="0"/>
              <a:t>Question</a:t>
            </a:r>
          </a:p>
          <a:p>
            <a:pPr lvl="3"/>
            <a:r>
              <a:rPr lang="en-US" dirty="0" smtClean="0"/>
              <a:t>How much force does your triceps lever system    generate?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6474" y="6657201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Symbol"/>
              </a:rPr>
              <a:t> </a:t>
            </a:r>
            <a:r>
              <a:rPr lang="en-US" sz="1000" dirty="0" smtClean="0">
                <a:sym typeface="Symbol"/>
              </a:rPr>
              <a:t>www.fotolibra.com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31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The universe is written in the language of mathematics</a:t>
            </a:r>
          </a:p>
          <a:p>
            <a:pPr lvl="1"/>
            <a:r>
              <a:rPr lang="en-US" dirty="0" smtClean="0"/>
              <a:t>Galileo </a:t>
            </a:r>
            <a:r>
              <a:rPr lang="en-US" dirty="0" err="1" smtClean="0"/>
              <a:t>Galilei</a:t>
            </a:r>
            <a:r>
              <a:rPr lang="en-US" dirty="0" smtClean="0"/>
              <a:t>, 1623</a:t>
            </a:r>
          </a:p>
          <a:p>
            <a:endParaRPr lang="en-US" dirty="0" smtClean="0"/>
          </a:p>
          <a:p>
            <a:r>
              <a:rPr lang="en-US" dirty="0" smtClean="0"/>
              <a:t>Quantitative analysis of natural phenomena is at the heart of scientific inquiry</a:t>
            </a:r>
          </a:p>
          <a:p>
            <a:endParaRPr lang="en-US" dirty="0" smtClean="0"/>
          </a:p>
          <a:p>
            <a:r>
              <a:rPr lang="en-US" dirty="0" smtClean="0"/>
              <a:t>Nature provides a tangible context for mathematics instruction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NGSSS</a:t>
            </a:r>
          </a:p>
          <a:p>
            <a:pPr lvl="2"/>
            <a:r>
              <a:rPr lang="en-US" dirty="0"/>
              <a:t>MA.912.G.4.4  Use properties of congruent and similar triangles to solve problems involving lengths and areas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MA.912.G.5.3  Use special right triangles (30⁰-60-90⁰ and 45⁰- 45⁰-90⁰) to solve problems.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MA.912.G.7.5  </a:t>
            </a:r>
            <a:r>
              <a:rPr lang="en-US" dirty="0"/>
              <a:t>Explain and use formulas for lateral area, surface area, and volume of solids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NGSSS</a:t>
            </a:r>
          </a:p>
          <a:p>
            <a:pPr lvl="2"/>
            <a:r>
              <a:rPr lang="en-US" dirty="0" smtClean="0"/>
              <a:t>MA.912.G.8.2  </a:t>
            </a:r>
            <a:r>
              <a:rPr lang="en-US" dirty="0"/>
              <a:t>Use a variety of problem-solving strategies, such as drawing a diagram, making a chart, guess-and-check, solving a simpler problem, writing an equation, and working backwards.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MA.912.T.2.1  </a:t>
            </a:r>
            <a:r>
              <a:rPr lang="en-US" dirty="0"/>
              <a:t>Define and use the trigonometric ratios (sine, cosine, tangent, cotangent, secant, and cosecant) in terms of angles of right triangles.</a:t>
            </a:r>
          </a:p>
          <a:p>
            <a:pPr lvl="2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CCSS</a:t>
            </a:r>
          </a:p>
          <a:p>
            <a:pPr lvl="2"/>
            <a:r>
              <a:rPr lang="en-US" dirty="0"/>
              <a:t>MACC.912.G-GMD.1.3  Use volume formulas for cylinders, pyramids, cones and spheres to solve problems.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MACC.912.G-GMD.2.4  </a:t>
            </a:r>
            <a:r>
              <a:rPr lang="en-US" dirty="0"/>
              <a:t>Identify the shapes of two-dimensional cross-sections of three-dimensional objects, and identify three-dimensional objects generated by rotations of two-dimensional objects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CCSS</a:t>
            </a:r>
          </a:p>
          <a:p>
            <a:pPr lvl="2"/>
            <a:r>
              <a:rPr lang="en-US" dirty="0" smtClean="0"/>
              <a:t>MACC.912.G-MG.1.1  </a:t>
            </a:r>
            <a:r>
              <a:rPr lang="en-US" dirty="0"/>
              <a:t>Use geometric shapes, their measures, and their properties to describe objects (e.g. modeling a tree trunk or a human torso as a cylinder.)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MACC.912.G-SRT.2.5  </a:t>
            </a:r>
            <a:r>
              <a:rPr lang="en-US" dirty="0"/>
              <a:t>Use congruence and similarity criteria for triangles to solve problems and to prove relationships in geometric figures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CCSS</a:t>
            </a:r>
          </a:p>
          <a:p>
            <a:pPr lvl="2"/>
            <a:r>
              <a:rPr lang="en-US" dirty="0" smtClean="0"/>
              <a:t>MACC.912.G-SRT.3.8  </a:t>
            </a:r>
            <a:r>
              <a:rPr lang="en-US" dirty="0"/>
              <a:t>Use trigonometric ratios and the Pythagorean Theorem to solve right triangles in applied problems.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MACC.K12.MP.4.1  </a:t>
            </a:r>
            <a:r>
              <a:rPr lang="en-US" dirty="0"/>
              <a:t>Model with mathematics</a:t>
            </a:r>
          </a:p>
          <a:p>
            <a:pPr lvl="2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Triceps lever system model</a:t>
                </a:r>
              </a:p>
              <a:p>
                <a:pPr lvl="1"/>
                <a:r>
                  <a:rPr lang="en-US" dirty="0" smtClean="0"/>
                  <a:t>Objective</a:t>
                </a:r>
              </a:p>
              <a:p>
                <a:pPr lvl="2"/>
                <a:r>
                  <a:rPr lang="en-US" dirty="0" smtClean="0"/>
                  <a:t>Determine </a:t>
                </a:r>
                <a:r>
                  <a:rPr lang="en-US" dirty="0"/>
                  <a:t>the </a:t>
                </a:r>
                <a:r>
                  <a:rPr lang="en-US" dirty="0" smtClean="0"/>
                  <a:t>amount of force generated by your triceps lever system</a:t>
                </a:r>
              </a:p>
              <a:p>
                <a:pPr marL="393192" lvl="1" indent="0">
                  <a:buNone/>
                </a:pPr>
                <a:endParaRPr lang="en-US" sz="2000" dirty="0" smtClean="0"/>
              </a:p>
              <a:p>
                <a:pPr lvl="1"/>
                <a:r>
                  <a:rPr lang="en-US" dirty="0" smtClean="0"/>
                  <a:t>Procedure</a:t>
                </a:r>
              </a:p>
              <a:p>
                <a:pPr lvl="2"/>
                <a:r>
                  <a:rPr lang="en-US" dirty="0" smtClean="0"/>
                  <a:t>Calculate triceps cross-sectional area (CSA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)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𝐶𝑆𝐴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𝑇𝑟𝑖𝑐𝑒𝑝𝑠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𝑉𝑜𝑙𝑢𝑚𝑒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𝑇𝑟𝑖𝑐𝑒𝑝𝑠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𝑀𝑢𝑠𝑐𝑙𝑒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𝐹𝑖𝑏𝑒𝑟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𝐿𝑒𝑛𝑔𝑡h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Calculate </a:t>
                </a:r>
                <a:r>
                  <a:rPr lang="en-US" dirty="0"/>
                  <a:t>triceps muscle </a:t>
                </a:r>
                <a:r>
                  <a:rPr lang="en-US" dirty="0" smtClean="0"/>
                  <a:t>force (F</a:t>
                </a:r>
                <a:r>
                  <a:rPr lang="en-US" baseline="-25000" dirty="0"/>
                  <a:t>t</a:t>
                </a:r>
                <a:r>
                  <a:rPr lang="en-US" dirty="0" smtClean="0"/>
                  <a:t>)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𝐶𝑆𝐴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)×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Calculate </a:t>
                </a:r>
                <a:r>
                  <a:rPr lang="en-US" dirty="0"/>
                  <a:t>triceps lever system force (</a:t>
                </a:r>
                <a:r>
                  <a:rPr lang="en-US" dirty="0" smtClean="0"/>
                  <a:t>F</a:t>
                </a:r>
                <a:r>
                  <a:rPr lang="en-US" baseline="-25000" dirty="0" smtClean="0"/>
                  <a:t>tls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𝑡𝑙𝑠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 b="-5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Triceps lever system model</a:t>
            </a:r>
          </a:p>
          <a:p>
            <a:pPr lvl="1"/>
            <a:r>
              <a:rPr lang="en-US" dirty="0" smtClean="0"/>
              <a:t>Measurements</a:t>
            </a:r>
          </a:p>
          <a:p>
            <a:pPr lvl="2"/>
            <a:r>
              <a:rPr lang="en-US" sz="2000" dirty="0" smtClean="0"/>
              <a:t>C = Circumference </a:t>
            </a:r>
            <a:r>
              <a:rPr lang="en-US" sz="2000" dirty="0"/>
              <a:t>of upper arm </a:t>
            </a:r>
            <a:r>
              <a:rPr lang="en-US" sz="2000" dirty="0" smtClean="0"/>
              <a:t> </a:t>
            </a:r>
            <a:endParaRPr lang="en-US" sz="2000" dirty="0"/>
          </a:p>
          <a:p>
            <a:pPr lvl="2"/>
            <a:r>
              <a:rPr lang="en-US" sz="2000" dirty="0" smtClean="0"/>
              <a:t>L = Length </a:t>
            </a:r>
            <a:r>
              <a:rPr lang="en-US" sz="2000" dirty="0"/>
              <a:t>of upper </a:t>
            </a:r>
            <a:r>
              <a:rPr lang="en-US" sz="2000" dirty="0" smtClean="0"/>
              <a:t>arm</a:t>
            </a:r>
          </a:p>
          <a:p>
            <a:pPr lvl="3"/>
            <a:r>
              <a:rPr lang="en-US" sz="1800" dirty="0" smtClean="0"/>
              <a:t>Elbow </a:t>
            </a:r>
            <a:r>
              <a:rPr lang="en-US" sz="1800" dirty="0"/>
              <a:t>to </a:t>
            </a:r>
            <a:r>
              <a:rPr lang="en-US" sz="1800" dirty="0" smtClean="0"/>
              <a:t>shoulder</a:t>
            </a:r>
            <a:endParaRPr lang="en-US" sz="1800" dirty="0"/>
          </a:p>
          <a:p>
            <a:pPr lvl="2"/>
            <a:r>
              <a:rPr lang="en-US" sz="2000" dirty="0" smtClean="0"/>
              <a:t>W = Width </a:t>
            </a:r>
            <a:r>
              <a:rPr lang="en-US" sz="2000" dirty="0"/>
              <a:t>of tip of </a:t>
            </a:r>
            <a:r>
              <a:rPr lang="en-US" sz="2000" dirty="0" smtClean="0"/>
              <a:t>elbow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21" y="2590800"/>
            <a:ext cx="3866679" cy="323477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6474" y="6657201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Symbol"/>
              </a:rPr>
              <a:t> </a:t>
            </a:r>
            <a:r>
              <a:rPr lang="en-US" sz="1000" dirty="0" smtClean="0">
                <a:sym typeface="Symbol"/>
              </a:rPr>
              <a:t>www.fotolibra.com</a:t>
            </a:r>
            <a:endParaRPr lang="en-US" sz="1000" dirty="0"/>
          </a:p>
        </p:txBody>
      </p:sp>
      <p:sp>
        <p:nvSpPr>
          <p:cNvPr id="2" name="Arc 1"/>
          <p:cNvSpPr/>
          <p:nvPr/>
        </p:nvSpPr>
        <p:spPr>
          <a:xfrm rot="717840" flipH="1" flipV="1">
            <a:off x="7096749" y="3823526"/>
            <a:ext cx="914400" cy="583838"/>
          </a:xfrm>
          <a:prstGeom prst="arc">
            <a:avLst>
              <a:gd name="adj1" fmla="val 11975638"/>
              <a:gd name="adj2" fmla="val 21182896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079673" y="3183082"/>
            <a:ext cx="1688903" cy="2546927"/>
            <a:chOff x="7079673" y="3183082"/>
            <a:chExt cx="1688903" cy="2546927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7518400" y="3389745"/>
              <a:ext cx="951345" cy="2189019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21898" y="3183082"/>
              <a:ext cx="746678" cy="339436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079673" y="5390573"/>
              <a:ext cx="746678" cy="339436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8366884" y="3285087"/>
              <a:ext cx="228600" cy="228600"/>
            </a:xfrm>
            <a:prstGeom prst="ellipse">
              <a:avLst/>
            </a:prstGeom>
            <a:solidFill>
              <a:srgbClr val="2DA2B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402704" y="5461062"/>
              <a:ext cx="228600" cy="228600"/>
            </a:xfrm>
            <a:prstGeom prst="ellipse">
              <a:avLst/>
            </a:prstGeom>
            <a:solidFill>
              <a:srgbClr val="2DA2B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924800" y="4431268"/>
                  <a:ext cx="3865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4431268"/>
                  <a:ext cx="38658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56407" y="3835134"/>
                <a:ext cx="406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7" y="3835134"/>
                <a:ext cx="40639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1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Triceps lever system model</a:t>
            </a:r>
          </a:p>
          <a:p>
            <a:pPr lvl="1"/>
            <a:r>
              <a:rPr lang="en-US" dirty="0" smtClean="0"/>
              <a:t>Measurements</a:t>
            </a:r>
          </a:p>
          <a:p>
            <a:pPr lvl="2"/>
            <a:r>
              <a:rPr lang="en-US" sz="2000" dirty="0" smtClean="0"/>
              <a:t>C = Circumference </a:t>
            </a:r>
            <a:r>
              <a:rPr lang="en-US" sz="2000" dirty="0"/>
              <a:t>of upper arm </a:t>
            </a:r>
            <a:r>
              <a:rPr lang="en-US" sz="2000" dirty="0" smtClean="0"/>
              <a:t> </a:t>
            </a:r>
            <a:endParaRPr lang="en-US" sz="2000" dirty="0"/>
          </a:p>
          <a:p>
            <a:pPr lvl="2"/>
            <a:r>
              <a:rPr lang="en-US" sz="2000" dirty="0" smtClean="0"/>
              <a:t>L = Length </a:t>
            </a:r>
            <a:r>
              <a:rPr lang="en-US" sz="2000" dirty="0"/>
              <a:t>of upper </a:t>
            </a:r>
            <a:r>
              <a:rPr lang="en-US" sz="2000" dirty="0" smtClean="0"/>
              <a:t>arm</a:t>
            </a:r>
          </a:p>
          <a:p>
            <a:pPr lvl="3"/>
            <a:r>
              <a:rPr lang="en-US" sz="1800" dirty="0" smtClean="0"/>
              <a:t>Elbow </a:t>
            </a:r>
            <a:r>
              <a:rPr lang="en-US" sz="1800" dirty="0"/>
              <a:t>to </a:t>
            </a:r>
            <a:r>
              <a:rPr lang="en-US" sz="1800" dirty="0" smtClean="0"/>
              <a:t>shoulder</a:t>
            </a:r>
            <a:endParaRPr lang="en-US" sz="1800" dirty="0"/>
          </a:p>
          <a:p>
            <a:pPr lvl="2"/>
            <a:r>
              <a:rPr lang="en-US" sz="2000" dirty="0" smtClean="0"/>
              <a:t>W = Width </a:t>
            </a:r>
            <a:r>
              <a:rPr lang="en-US" sz="2000" dirty="0"/>
              <a:t>of tip of </a:t>
            </a:r>
            <a:r>
              <a:rPr lang="en-US" sz="2000" dirty="0" smtClean="0"/>
              <a:t>elbow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</a:rPr>
              <a:t>L</a:t>
            </a:r>
            <a:r>
              <a:rPr lang="en-US" sz="2000" baseline="-25000" dirty="0" smtClean="0">
                <a:solidFill>
                  <a:prstClr val="black"/>
                </a:solidFill>
              </a:rPr>
              <a:t>i</a:t>
            </a:r>
            <a:r>
              <a:rPr lang="en-US" sz="2000" dirty="0" smtClean="0"/>
              <a:t> = In-lever length</a:t>
            </a:r>
          </a:p>
          <a:p>
            <a:pPr lvl="3"/>
            <a:r>
              <a:rPr lang="en-US" sz="1800" dirty="0" smtClean="0"/>
              <a:t>Center to </a:t>
            </a:r>
            <a:r>
              <a:rPr lang="en-US" sz="1800" dirty="0"/>
              <a:t>tip of elbow</a:t>
            </a:r>
          </a:p>
          <a:p>
            <a:pPr lvl="2"/>
            <a:r>
              <a:rPr lang="en-US" sz="2000" dirty="0" smtClean="0">
                <a:solidFill>
                  <a:prstClr val="black"/>
                </a:solidFill>
              </a:rPr>
              <a:t>L</a:t>
            </a:r>
            <a:r>
              <a:rPr lang="en-US" sz="2000" baseline="-25000" dirty="0" smtClean="0">
                <a:solidFill>
                  <a:prstClr val="black"/>
                </a:solidFill>
              </a:rPr>
              <a:t>o</a:t>
            </a:r>
            <a:r>
              <a:rPr lang="en-US" sz="2000" dirty="0" smtClean="0"/>
              <a:t> = Out-lever </a:t>
            </a:r>
            <a:r>
              <a:rPr lang="en-US" sz="2000" dirty="0"/>
              <a:t>length (</a:t>
            </a:r>
            <a:r>
              <a:rPr lang="en-US" sz="2000" dirty="0">
                <a:solidFill>
                  <a:prstClr val="black"/>
                </a:solidFill>
              </a:rPr>
              <a:t>L</a:t>
            </a:r>
            <a:r>
              <a:rPr lang="en-US" sz="2000" baseline="-25000" dirty="0">
                <a:solidFill>
                  <a:prstClr val="black"/>
                </a:solidFill>
              </a:rPr>
              <a:t>o</a:t>
            </a:r>
            <a:r>
              <a:rPr lang="en-US" sz="2000" dirty="0" smtClean="0"/>
              <a:t>)</a:t>
            </a:r>
          </a:p>
          <a:p>
            <a:pPr lvl="3"/>
            <a:r>
              <a:rPr lang="en-US" sz="1800" dirty="0" smtClean="0"/>
              <a:t>Center </a:t>
            </a:r>
            <a:r>
              <a:rPr lang="en-US" sz="1800" dirty="0"/>
              <a:t>of elbow to wrist</a:t>
            </a:r>
          </a:p>
          <a:p>
            <a:pPr lvl="2"/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820121" y="2590800"/>
            <a:ext cx="3866679" cy="3722132"/>
            <a:chOff x="4820121" y="2438400"/>
            <a:chExt cx="3866679" cy="37221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121" y="2438400"/>
              <a:ext cx="3866679" cy="323477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410200" y="4796870"/>
              <a:ext cx="1676400" cy="8763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181600" y="4377770"/>
              <a:ext cx="400028" cy="762986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674990" y="5140756"/>
              <a:ext cx="400028" cy="762986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978220" y="5293156"/>
              <a:ext cx="400028" cy="762986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624166" y="5791200"/>
                  <a:ext cx="4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166" y="5791200"/>
                  <a:ext cx="46243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715000" y="5269468"/>
                  <a:ext cx="5125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5269468"/>
                  <a:ext cx="5125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277321" y="4661305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2DA2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746358" y="5437483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2DA2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7047614" y="5600515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2DA2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6474" y="6657201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Symbol"/>
              </a:rPr>
              <a:t> </a:t>
            </a:r>
            <a:r>
              <a:rPr lang="en-US" sz="1000" dirty="0" smtClean="0">
                <a:sym typeface="Symbol"/>
              </a:rPr>
              <a:t>www.fotolibra.com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073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/>
          <p:cNvSpPr/>
          <p:nvPr/>
        </p:nvSpPr>
        <p:spPr>
          <a:xfrm rot="10800000" flipH="1" flipV="1">
            <a:off x="6452021" y="4597879"/>
            <a:ext cx="1743074" cy="498011"/>
          </a:xfrm>
          <a:prstGeom prst="arc">
            <a:avLst>
              <a:gd name="adj1" fmla="val 11165245"/>
              <a:gd name="adj2" fmla="val 21170014"/>
            </a:avLst>
          </a:prstGeom>
          <a:ln w="571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Triceps lever system model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:r>
                  <a:rPr lang="en-US" dirty="0" smtClean="0"/>
                  <a:t>Circumference of upper arm (C) </a:t>
                </a:r>
              </a:p>
              <a:p>
                <a:pPr lvl="2"/>
                <a:r>
                  <a:rPr lang="en-US" dirty="0" smtClean="0"/>
                  <a:t>Length of upper arm from elbow to shoulder (L)</a:t>
                </a:r>
              </a:p>
              <a:p>
                <a:pPr lvl="2"/>
                <a:r>
                  <a:rPr lang="en-US" dirty="0" smtClean="0"/>
                  <a:t>Width of tip of elbow (W)</a:t>
                </a:r>
              </a:p>
              <a:p>
                <a:pPr marL="630936" lvl="2" indent="0">
                  <a:buNone/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850392" lvl="1" indent="-457200">
                  <a:buClr>
                    <a:srgbClr val="2DA2BF"/>
                  </a:buClr>
                  <a:buFont typeface="+mj-lt"/>
                  <a:buAutoNum type="arabicParenR"/>
                </a:pPr>
                <a:r>
                  <a:rPr lang="en-US" dirty="0" smtClean="0">
                    <a:solidFill>
                      <a:prstClr val="black"/>
                    </a:solidFill>
                  </a:rPr>
                  <a:t>Calculate triceps volume (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V</a:t>
                </a:r>
                <a:r>
                  <a:rPr lang="en-US" baseline="-25000" dirty="0" err="1" smtClean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 lvl="2">
                  <a:buClr>
                    <a:srgbClr val="DA1F28"/>
                  </a:buClr>
                </a:pPr>
                <a:r>
                  <a:rPr lang="en-US" dirty="0" smtClean="0">
                    <a:solidFill>
                      <a:prstClr val="black"/>
                    </a:solidFill>
                  </a:rPr>
                  <a:t>Determine triceps radius (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R</a:t>
                </a:r>
                <a:r>
                  <a:rPr lang="en-US" baseline="-25000" dirty="0" err="1" smtClean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 lvl="3">
                  <a:buClr>
                    <a:srgbClr val="DA1F28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𝑎𝑟𝑚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3">
                  <a:buClr>
                    <a:srgbClr val="DA1F28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𝑎𝑟𝑚</m:t>
                        </m:r>
                      </m:sub>
                    </m:sSub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𝑎𝑟𝑚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3">
                  <a:buClr>
                    <a:srgbClr val="DA1F28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𝑎𝑟𝑚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52800"/>
            <a:ext cx="3061887" cy="288703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096000" y="4454989"/>
            <a:ext cx="2085974" cy="562543"/>
            <a:chOff x="6096000" y="4454989"/>
            <a:chExt cx="2085974" cy="562543"/>
          </a:xfrm>
        </p:grpSpPr>
        <p:sp>
          <p:nvSpPr>
            <p:cNvPr id="8" name="Arc 7"/>
            <p:cNvSpPr/>
            <p:nvPr/>
          </p:nvSpPr>
          <p:spPr>
            <a:xfrm flipH="1" flipV="1">
              <a:off x="6438900" y="4454989"/>
              <a:ext cx="1743074" cy="498011"/>
            </a:xfrm>
            <a:prstGeom prst="arc">
              <a:avLst>
                <a:gd name="adj1" fmla="val 11165245"/>
                <a:gd name="adj2" fmla="val 21170014"/>
              </a:avLst>
            </a:prstGeom>
            <a:ln w="571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096000" y="4648200"/>
                  <a:ext cx="4063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648200"/>
                  <a:ext cx="40639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31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46300"/>
            <a:ext cx="3075654" cy="2900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Triceps lever system model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:r>
                  <a:rPr lang="en-US" dirty="0" smtClean="0"/>
                  <a:t>Circumference of upper arm (C) </a:t>
                </a:r>
              </a:p>
              <a:p>
                <a:pPr lvl="2"/>
                <a:r>
                  <a:rPr lang="en-US" dirty="0" smtClean="0"/>
                  <a:t>Length of upper arm from elbow to shoulder (L)</a:t>
                </a:r>
              </a:p>
              <a:p>
                <a:pPr lvl="2"/>
                <a:r>
                  <a:rPr lang="en-US" dirty="0" smtClean="0"/>
                  <a:t>Width of tip of elbow (W)</a:t>
                </a:r>
              </a:p>
              <a:p>
                <a:pPr marL="630936" lvl="2" indent="0">
                  <a:buNone/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850392" lvl="1" indent="-457200">
                  <a:buClr>
                    <a:srgbClr val="2DA2BF"/>
                  </a:buClr>
                  <a:buFont typeface="+mj-lt"/>
                  <a:buAutoNum type="arabicParenR"/>
                </a:pPr>
                <a:r>
                  <a:rPr lang="en-US" dirty="0" smtClean="0">
                    <a:solidFill>
                      <a:prstClr val="black"/>
                    </a:solidFill>
                  </a:rPr>
                  <a:t>Calculate triceps volume (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V</a:t>
                </a:r>
                <a:r>
                  <a:rPr lang="en-US" baseline="-25000" dirty="0" err="1" smtClean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 lvl="2">
                  <a:buClr>
                    <a:srgbClr val="DA1F28"/>
                  </a:buClr>
                </a:pPr>
                <a:r>
                  <a:rPr lang="en-US" dirty="0" smtClean="0">
                    <a:solidFill>
                      <a:prstClr val="black"/>
                    </a:solidFill>
                  </a:rPr>
                  <a:t>Use similar triangles to                                         determine full height of                                           cone (H)</a:t>
                </a:r>
              </a:p>
              <a:p>
                <a:pPr lvl="3">
                  <a:buClr>
                    <a:srgbClr val="DA1F28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4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858402" y="4800996"/>
            <a:ext cx="318811" cy="1985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853502" y="4800994"/>
            <a:ext cx="4623" cy="1247381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8077200" y="3372779"/>
            <a:ext cx="843781" cy="2891835"/>
            <a:chOff x="7848600" y="3372779"/>
            <a:chExt cx="843781" cy="2891835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8309113" y="3546282"/>
              <a:ext cx="7953" cy="256032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20172517">
              <a:off x="7848600" y="3372779"/>
              <a:ext cx="746678" cy="339436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20172517">
              <a:off x="7876963" y="5925178"/>
              <a:ext cx="746678" cy="339436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>
              <a:spLocks noChangeAspect="1"/>
            </p:cNvSpPr>
            <p:nvPr/>
          </p:nvSpPr>
          <p:spPr>
            <a:xfrm rot="20172517">
              <a:off x="8205075" y="3436153"/>
              <a:ext cx="228600" cy="228600"/>
            </a:xfrm>
            <a:prstGeom prst="ellipse">
              <a:avLst/>
            </a:prstGeom>
            <a:solidFill>
              <a:srgbClr val="2DA2B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 rot="20172517">
              <a:off x="8200636" y="5983403"/>
              <a:ext cx="228600" cy="228600"/>
            </a:xfrm>
            <a:prstGeom prst="ellipse">
              <a:avLst/>
            </a:prstGeom>
            <a:solidFill>
              <a:srgbClr val="2DA2B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305800" y="4648200"/>
                  <a:ext cx="3865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4648200"/>
                  <a:ext cx="38658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39914" y="4431268"/>
                <a:ext cx="489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914" y="4431268"/>
                <a:ext cx="48968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3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part of a text or statement that surrounds a particular word or passage and determines its meaning.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circumstances in which an event occurs; a setting</a:t>
            </a:r>
            <a:r>
              <a:rPr lang="en-US" dirty="0" smtClean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Triceps lever system model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Use similar triangles to determine full height of cone (H)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73500" y="3561389"/>
                <a:ext cx="1565300" cy="116301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21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sz="21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1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1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500" y="3561389"/>
                <a:ext cx="1565300" cy="11630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2521811"/>
            <a:ext cx="3913853" cy="369034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7762352" y="4366009"/>
            <a:ext cx="405059" cy="694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757327" y="4366009"/>
            <a:ext cx="5025" cy="1587639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071619" y="2594565"/>
            <a:ext cx="843781" cy="3593849"/>
            <a:chOff x="8071619" y="2594565"/>
            <a:chExt cx="843781" cy="3593849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8540086" y="2768071"/>
              <a:ext cx="22892" cy="325435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20172517">
              <a:off x="8071619" y="2594565"/>
              <a:ext cx="746678" cy="339436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20172517">
              <a:off x="8099982" y="5848978"/>
              <a:ext cx="746678" cy="339436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>
              <a:spLocks noChangeAspect="1"/>
            </p:cNvSpPr>
            <p:nvPr/>
          </p:nvSpPr>
          <p:spPr>
            <a:xfrm rot="20172517">
              <a:off x="8428094" y="2657939"/>
              <a:ext cx="228600" cy="228600"/>
            </a:xfrm>
            <a:prstGeom prst="ellipse">
              <a:avLst/>
            </a:prstGeom>
            <a:solidFill>
              <a:srgbClr val="2DA2B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 rot="20172517">
              <a:off x="8459044" y="5891530"/>
              <a:ext cx="228600" cy="228600"/>
            </a:xfrm>
            <a:prstGeom prst="ellipse">
              <a:avLst/>
            </a:prstGeom>
            <a:solidFill>
              <a:srgbClr val="2DA2B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528819" y="4278868"/>
                  <a:ext cx="3865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819" y="4278868"/>
                  <a:ext cx="38658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39914" y="3962400"/>
                <a:ext cx="489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914" y="3962400"/>
                <a:ext cx="48968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7762352" y="5958673"/>
            <a:ext cx="195718" cy="2369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385756" y="4876800"/>
                <a:ext cx="386644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56" y="4876800"/>
                <a:ext cx="386644" cy="6090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25571" y="6172723"/>
                <a:ext cx="487056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571" y="6172723"/>
                <a:ext cx="487056" cy="6090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990600" y="2286000"/>
            <a:ext cx="3207125" cy="4007061"/>
            <a:chOff x="990600" y="2286000"/>
            <a:chExt cx="3207125" cy="40070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2" r="66724" b="11661"/>
            <a:stretch/>
          </p:blipFill>
          <p:spPr>
            <a:xfrm>
              <a:off x="2057400" y="2470666"/>
              <a:ext cx="2140325" cy="38223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905000" y="3124723"/>
                  <a:ext cx="386644" cy="609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3124723"/>
                  <a:ext cx="386644" cy="6090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825044" y="2286000"/>
                  <a:ext cx="489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5044" y="2286000"/>
                  <a:ext cx="48968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484744" y="3733800"/>
                  <a:ext cx="487056" cy="609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4744" y="3733800"/>
                  <a:ext cx="487056" cy="6090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447800" y="4801123"/>
                  <a:ext cx="837409" cy="609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4801123"/>
                  <a:ext cx="837409" cy="6090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/>
            <p:nvPr/>
          </p:nvCxnSpPr>
          <p:spPr>
            <a:xfrm>
              <a:off x="1447800" y="2655332"/>
              <a:ext cx="36786" cy="3353958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90600" y="4126468"/>
                  <a:ext cx="4334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4126468"/>
                  <a:ext cx="433452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97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Triceps lever system </a:t>
                </a:r>
                <a:r>
                  <a:rPr lang="en-US" dirty="0" smtClean="0"/>
                  <a:t>model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850392" lvl="1" indent="-457200">
                  <a:buClr>
                    <a:srgbClr val="2DA2BF"/>
                  </a:buClr>
                  <a:buFont typeface="+mj-lt"/>
                  <a:buAutoNum type="arabicParenR"/>
                </a:pPr>
                <a:r>
                  <a:rPr lang="en-US" dirty="0" smtClean="0">
                    <a:solidFill>
                      <a:prstClr val="black"/>
                    </a:solidFill>
                  </a:rPr>
                  <a:t>Calculate triceps </a:t>
                </a:r>
                <a:r>
                  <a:rPr lang="en-US" dirty="0">
                    <a:solidFill>
                      <a:prstClr val="black"/>
                    </a:solidFill>
                  </a:rPr>
                  <a:t>volume (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V</a:t>
                </a:r>
                <a:r>
                  <a:rPr lang="en-US" baseline="-25000" dirty="0" err="1" smtClean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 lvl="2">
                  <a:buClr>
                    <a:srgbClr val="DA1F28"/>
                  </a:buClr>
                </a:pPr>
                <a:r>
                  <a:rPr lang="en-US" dirty="0" smtClean="0">
                    <a:solidFill>
                      <a:prstClr val="black"/>
                    </a:solidFill>
                  </a:rPr>
                  <a:t>Determine volume of truncated cone</a:t>
                </a:r>
              </a:p>
              <a:p>
                <a:pPr lvl="3">
                  <a:buClr>
                    <a:srgbClr val="DA1F28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𝑊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2438400"/>
            <a:ext cx="3048000" cy="4137890"/>
            <a:chOff x="5486400" y="2438400"/>
            <a:chExt cx="3048000" cy="41378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0" r="68384" b="6913"/>
            <a:stretch/>
          </p:blipFill>
          <p:spPr>
            <a:xfrm>
              <a:off x="6513945" y="2575684"/>
              <a:ext cx="2020455" cy="400060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324600" y="3505200"/>
                  <a:ext cx="328647" cy="5177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3505200"/>
                  <a:ext cx="328647" cy="5177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356167" y="2438400"/>
                  <a:ext cx="416233" cy="313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167" y="2438400"/>
                  <a:ext cx="416233" cy="3139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901202" y="4663885"/>
                  <a:ext cx="413998" cy="5177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1202" y="4663885"/>
                  <a:ext cx="413998" cy="51771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943600" y="5105400"/>
                  <a:ext cx="711798" cy="5177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105400"/>
                  <a:ext cx="711798" cy="51771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>
            <a:xfrm>
              <a:off x="5871039" y="2770909"/>
              <a:ext cx="35249" cy="3693487"/>
            </a:xfrm>
            <a:prstGeom prst="line">
              <a:avLst/>
            </a:prstGeom>
            <a:ln w="2857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486400" y="4343400"/>
                  <a:ext cx="368434" cy="313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4343400"/>
                  <a:ext cx="368434" cy="3139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93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Triceps lever system </a:t>
                </a:r>
                <a:r>
                  <a:rPr lang="en-US" dirty="0" smtClean="0"/>
                  <a:t>model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850392" lvl="1" indent="-457200">
                  <a:buClr>
                    <a:srgbClr val="2DA2BF"/>
                  </a:buClr>
                  <a:buFont typeface="+mj-lt"/>
                  <a:buAutoNum type="arabicParenR"/>
                </a:pPr>
                <a:r>
                  <a:rPr lang="en-US" dirty="0" smtClean="0">
                    <a:solidFill>
                      <a:prstClr val="black"/>
                    </a:solidFill>
                  </a:rPr>
                  <a:t>Calculate triceps </a:t>
                </a:r>
                <a:r>
                  <a:rPr lang="en-US" dirty="0">
                    <a:solidFill>
                      <a:prstClr val="black"/>
                    </a:solidFill>
                  </a:rPr>
                  <a:t>volume (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V</a:t>
                </a:r>
                <a:r>
                  <a:rPr lang="en-US" baseline="-25000" dirty="0" err="1" smtClean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 lvl="2">
                  <a:buClr>
                    <a:srgbClr val="DA1F28"/>
                  </a:buClr>
                </a:pPr>
                <a:r>
                  <a:rPr lang="en-US" dirty="0" smtClean="0">
                    <a:solidFill>
                      <a:prstClr val="black"/>
                    </a:solidFill>
                  </a:rPr>
                  <a:t>Determine volume of truncated cone</a:t>
                </a:r>
              </a:p>
              <a:p>
                <a:pPr lvl="3">
                  <a:buClr>
                    <a:srgbClr val="DA1F28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𝑊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2">
                  <a:buClr>
                    <a:srgbClr val="DA1F28"/>
                  </a:buClr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2">
                  <a:buClr>
                    <a:srgbClr val="DA1F28"/>
                  </a:buClr>
                </a:pPr>
                <a:r>
                  <a:rPr lang="en-US" dirty="0" smtClean="0">
                    <a:solidFill>
                      <a:prstClr val="black"/>
                    </a:solidFill>
                  </a:rPr>
                  <a:t>Account </a:t>
                </a:r>
                <a:r>
                  <a:rPr lang="en-US" dirty="0">
                    <a:solidFill>
                      <a:prstClr val="black"/>
                    </a:solidFill>
                  </a:rPr>
                  <a:t>for top and bottom                                     cones of triceps</a:t>
                </a:r>
              </a:p>
              <a:p>
                <a:pPr lvl="3">
                  <a:buClr>
                    <a:srgbClr val="DA1F28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=2×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3">
                  <a:buClr>
                    <a:srgbClr val="DA1F28"/>
                  </a:buClr>
                </a:pPr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81600" y="3346300"/>
            <a:ext cx="3739381" cy="3511700"/>
            <a:chOff x="5181600" y="3346300"/>
            <a:chExt cx="3739381" cy="35117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346300"/>
              <a:ext cx="3075654" cy="2900011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7858402" y="4800996"/>
              <a:ext cx="318811" cy="1985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8077200" y="3372779"/>
              <a:ext cx="843781" cy="2891835"/>
              <a:chOff x="7848600" y="3372779"/>
              <a:chExt cx="843781" cy="289183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8309113" y="3546282"/>
                <a:ext cx="7953" cy="2560320"/>
              </a:xfrm>
              <a:prstGeom prst="line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20172517">
                <a:off x="7848600" y="3372779"/>
                <a:ext cx="746678" cy="339436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20172517">
                <a:off x="7876963" y="5925178"/>
                <a:ext cx="746678" cy="339436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 rot="20172517">
                <a:off x="8205075" y="3436153"/>
                <a:ext cx="228600" cy="228600"/>
              </a:xfrm>
              <a:prstGeom prst="ellipse">
                <a:avLst/>
              </a:prstGeom>
              <a:solidFill>
                <a:srgbClr val="2DA2B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 rot="20172517">
                <a:off x="8200636" y="5983403"/>
                <a:ext cx="228600" cy="228600"/>
              </a:xfrm>
              <a:prstGeom prst="ellipse">
                <a:avLst/>
              </a:prstGeom>
              <a:solidFill>
                <a:srgbClr val="2DA2B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8305800" y="4648200"/>
                    <a:ext cx="38658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5800" y="4648200"/>
                    <a:ext cx="386581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39914" y="4431268"/>
                  <a:ext cx="489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9914" y="4431268"/>
                  <a:ext cx="48968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7858125" y="6046006"/>
              <a:ext cx="166649" cy="3664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538156" y="5105923"/>
                  <a:ext cx="386644" cy="609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156" y="5105923"/>
                  <a:ext cx="386644" cy="6090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696200" y="6248923"/>
                  <a:ext cx="487056" cy="609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6248923"/>
                  <a:ext cx="487056" cy="6090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/>
            <p:nvPr/>
          </p:nvCxnSpPr>
          <p:spPr>
            <a:xfrm flipH="1" flipV="1">
              <a:off x="7853502" y="4800994"/>
              <a:ext cx="4623" cy="1247381"/>
            </a:xfrm>
            <a:prstGeom prst="line">
              <a:avLst/>
            </a:prstGeom>
            <a:ln w="28575" cap="rnd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7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Triceps lever system model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:r>
                  <a:rPr lang="en-US" dirty="0" smtClean="0"/>
                  <a:t>Triceps radius (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) </a:t>
                </a:r>
              </a:p>
              <a:p>
                <a:pPr lvl="2"/>
                <a:r>
                  <a:rPr lang="en-US" dirty="0" smtClean="0"/>
                  <a:t>Triceps muscle fiber angle (</a:t>
                </a:r>
                <a:r>
                  <a:rPr lang="el-GR" dirty="0" smtClean="0">
                    <a:latin typeface="Calibri"/>
                  </a:rPr>
                  <a:t>Θ</a:t>
                </a:r>
                <a:r>
                  <a:rPr lang="en-US" dirty="0" smtClean="0"/>
                  <a:t>) = 45°</a:t>
                </a:r>
              </a:p>
              <a:p>
                <a:pPr marL="630936" lvl="2" indent="0">
                  <a:buNone/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850392" lvl="1" indent="-457200">
                  <a:buClr>
                    <a:srgbClr val="2DA2BF"/>
                  </a:buClr>
                  <a:buFont typeface="+mj-lt"/>
                  <a:buAutoNum type="arabicParenR" startAt="2"/>
                </a:pPr>
                <a:r>
                  <a:rPr lang="en-US" dirty="0" smtClean="0">
                    <a:solidFill>
                      <a:prstClr val="black"/>
                    </a:solidFill>
                  </a:rPr>
                  <a:t>Calculate triceps muscle fiber                        length (FL</a:t>
                </a:r>
                <a:r>
                  <a:rPr lang="en-US" baseline="-25000" dirty="0" smtClean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 lvl="2">
                  <a:buClr>
                    <a:srgbClr val="DA1F28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𝐹𝐿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n-US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850392" lvl="1" indent="-457200">
                  <a:buClr>
                    <a:srgbClr val="2DA2BF"/>
                  </a:buClr>
                  <a:buFont typeface="+mj-lt"/>
                  <a:buAutoNum type="arabicParenR" startAt="2"/>
                </a:pPr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72200" y="1112399"/>
            <a:ext cx="2133600" cy="5364601"/>
            <a:chOff x="6172200" y="1112399"/>
            <a:chExt cx="2133600" cy="5364601"/>
          </a:xfrm>
        </p:grpSpPr>
        <p:grpSp>
          <p:nvGrpSpPr>
            <p:cNvPr id="43" name="Group 42"/>
            <p:cNvGrpSpPr/>
            <p:nvPr/>
          </p:nvGrpSpPr>
          <p:grpSpPr>
            <a:xfrm>
              <a:off x="6172200" y="1112399"/>
              <a:ext cx="2133600" cy="5364601"/>
              <a:chOff x="6172200" y="1112399"/>
              <a:chExt cx="2133600" cy="5364601"/>
            </a:xfrm>
          </p:grpSpPr>
          <p:pic>
            <p:nvPicPr>
              <p:cNvPr id="20" name="Picture 2" descr="http://www.hawaiianshirtray.com/wp-content/uploads/2011/01/muscle_fiber_arrangement.jpg">
                <a:hlinkClick r:id="rId4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36" t="46856" r="60539" b="10537"/>
              <a:stretch/>
            </p:blipFill>
            <p:spPr bwMode="auto">
              <a:xfrm flipH="1">
                <a:off x="6172200" y="1112399"/>
                <a:ext cx="2133600" cy="5364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0" name="Straight Connector 29"/>
              <p:cNvCxnSpPr/>
              <p:nvPr/>
            </p:nvCxnSpPr>
            <p:spPr bwMode="auto">
              <a:xfrm flipH="1" flipV="1">
                <a:off x="7247786" y="1335024"/>
                <a:ext cx="67414" cy="5097307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571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7247786" y="1335024"/>
                <a:ext cx="784304" cy="1488643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571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 flipH="1">
                <a:off x="7208567" y="168716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 smtClean="0">
                    <a:solidFill>
                      <a:srgbClr val="000000"/>
                    </a:solidFill>
                  </a:rPr>
                  <a:t>θ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Arc 4"/>
              <p:cNvSpPr/>
              <p:nvPr/>
            </p:nvSpPr>
            <p:spPr>
              <a:xfrm rot="6991456">
                <a:off x="7048925" y="1533095"/>
                <a:ext cx="493142" cy="561462"/>
              </a:xfrm>
              <a:prstGeom prst="arc">
                <a:avLst>
                  <a:gd name="adj1" fmla="val 16078260"/>
                  <a:gd name="adj2" fmla="val 2045418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669014" y="1809690"/>
              <a:ext cx="5229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FL</a:t>
              </a:r>
              <a:r>
                <a:rPr lang="en-US" sz="2000" baseline="-25000" dirty="0">
                  <a:solidFill>
                    <a:prstClr val="black"/>
                  </a:solidFill>
                </a:rPr>
                <a:t>t</a:t>
              </a:r>
              <a:endParaRPr lang="en-US" sz="1400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7281493" y="2823667"/>
              <a:ext cx="750597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7458005" y="2876490"/>
              <a:ext cx="410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</a:rPr>
                <a:t>R</a:t>
              </a:r>
              <a:r>
                <a:rPr lang="en-US" sz="2000" baseline="-25000" dirty="0" err="1">
                  <a:solidFill>
                    <a:prstClr val="black"/>
                  </a:solidFill>
                </a:rPr>
                <a:t>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58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Triceps lever system model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:r>
                  <a:rPr lang="en-US" dirty="0" smtClean="0"/>
                  <a:t>Triceps volume</a:t>
                </a:r>
                <a:r>
                  <a:rPr lang="en-US" dirty="0">
                    <a:solidFill>
                      <a:prstClr val="black"/>
                    </a:solidFill>
                  </a:rPr>
                  <a:t> (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V</a:t>
                </a:r>
                <a:r>
                  <a:rPr lang="en-US" baseline="-25000" dirty="0" err="1" smtClean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Triceps muscle fiber length (FL</a:t>
                </a:r>
                <a:r>
                  <a:rPr lang="en-US" baseline="-25000" dirty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/>
                  <a:t>)</a:t>
                </a:r>
              </a:p>
              <a:p>
                <a:pPr marL="630936" lvl="2" indent="0">
                  <a:buNone/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850392" lvl="1" indent="-457200">
                  <a:buClr>
                    <a:srgbClr val="2DA2BF"/>
                  </a:buClr>
                  <a:buFont typeface="+mj-lt"/>
                  <a:buAutoNum type="arabicParenR" startAt="3"/>
                </a:pPr>
                <a:r>
                  <a:rPr lang="en-US" dirty="0" smtClean="0">
                    <a:solidFill>
                      <a:prstClr val="black"/>
                    </a:solidFill>
                  </a:rPr>
                  <a:t>Calculate triceps cross-sectional                      area (CSA</a:t>
                </a:r>
                <a:r>
                  <a:rPr lang="en-US" baseline="-25000" dirty="0" smtClean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 lvl="2">
                  <a:buClr>
                    <a:srgbClr val="DA1F28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𝐶𝑆𝐴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72200" y="1112399"/>
            <a:ext cx="2133600" cy="5364601"/>
            <a:chOff x="6172200" y="1112399"/>
            <a:chExt cx="2133600" cy="5364601"/>
          </a:xfrm>
        </p:grpSpPr>
        <p:grpSp>
          <p:nvGrpSpPr>
            <p:cNvPr id="13" name="Group 12"/>
            <p:cNvGrpSpPr/>
            <p:nvPr/>
          </p:nvGrpSpPr>
          <p:grpSpPr>
            <a:xfrm>
              <a:off x="6172200" y="1112399"/>
              <a:ext cx="2133600" cy="5364601"/>
              <a:chOff x="6172200" y="1112399"/>
              <a:chExt cx="2133600" cy="5364601"/>
            </a:xfrm>
          </p:grpSpPr>
          <p:pic>
            <p:nvPicPr>
              <p:cNvPr id="17" name="Picture 2" descr="http://www.hawaiianshirtray.com/wp-content/uploads/2011/01/muscle_fiber_arrangement.jpg">
                <a:hlinkClick r:id="rId4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36" t="46856" r="60539" b="10537"/>
              <a:stretch/>
            </p:blipFill>
            <p:spPr bwMode="auto">
              <a:xfrm flipH="1">
                <a:off x="6172200" y="1112399"/>
                <a:ext cx="2133600" cy="5364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8" name="Straight Connector 17"/>
              <p:cNvCxnSpPr/>
              <p:nvPr/>
            </p:nvCxnSpPr>
            <p:spPr bwMode="auto">
              <a:xfrm flipH="1" flipV="1">
                <a:off x="7247786" y="1335024"/>
                <a:ext cx="67414" cy="5097307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571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7247786" y="1335024"/>
                <a:ext cx="784304" cy="1488643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571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/>
              <p:cNvSpPr txBox="1"/>
              <p:nvPr/>
            </p:nvSpPr>
            <p:spPr>
              <a:xfrm flipH="1">
                <a:off x="7208567" y="168716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 smtClean="0">
                    <a:solidFill>
                      <a:srgbClr val="000000"/>
                    </a:solidFill>
                  </a:rPr>
                  <a:t>θ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rc 20"/>
              <p:cNvSpPr/>
              <p:nvPr/>
            </p:nvSpPr>
            <p:spPr>
              <a:xfrm rot="6991456">
                <a:off x="7048925" y="1533095"/>
                <a:ext cx="493142" cy="561462"/>
              </a:xfrm>
              <a:prstGeom prst="arc">
                <a:avLst>
                  <a:gd name="adj1" fmla="val 16078260"/>
                  <a:gd name="adj2" fmla="val 2045418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7669014" y="1809690"/>
              <a:ext cx="5229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FL</a:t>
              </a:r>
              <a:r>
                <a:rPr lang="en-US" sz="2000" baseline="-25000" dirty="0">
                  <a:solidFill>
                    <a:prstClr val="black"/>
                  </a:solidFill>
                </a:rPr>
                <a:t>t</a:t>
              </a:r>
              <a:endParaRPr lang="en-US" sz="1400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7281493" y="2823667"/>
              <a:ext cx="750597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7458005" y="2876490"/>
              <a:ext cx="410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</a:rPr>
                <a:t>R</a:t>
              </a:r>
              <a:r>
                <a:rPr lang="en-US" sz="2000" baseline="-25000" dirty="0" err="1">
                  <a:solidFill>
                    <a:prstClr val="black"/>
                  </a:solidFill>
                </a:rPr>
                <a:t>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2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Triceps lever system model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:r>
                  <a:rPr lang="en-US" dirty="0" smtClean="0"/>
                  <a:t>Triceps cross-sectional area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(CSA</a:t>
                </a:r>
                <a:r>
                  <a:rPr lang="en-US" baseline="-25000" dirty="0" smtClean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Specific </a:t>
                </a:r>
                <a:r>
                  <a:rPr lang="en-US" dirty="0"/>
                  <a:t>tension </a:t>
                </a:r>
                <a:r>
                  <a:rPr lang="en-US" dirty="0" smtClean="0"/>
                  <a:t>(T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) = </a:t>
                </a:r>
                <a:r>
                  <a:rPr lang="en-US" dirty="0"/>
                  <a:t>51 </a:t>
                </a:r>
                <a:r>
                  <a:rPr lang="en-US" dirty="0" err="1" smtClean="0"/>
                  <a:t>lb</a:t>
                </a:r>
                <a:r>
                  <a:rPr lang="en-US" dirty="0" smtClean="0"/>
                  <a:t>/in</a:t>
                </a:r>
                <a:r>
                  <a:rPr lang="en-US" baseline="30000" dirty="0" smtClean="0"/>
                  <a:t>2</a:t>
                </a:r>
              </a:p>
              <a:p>
                <a:pPr lvl="2"/>
                <a:r>
                  <a:rPr lang="en-US" dirty="0"/>
                  <a:t>Triceps </a:t>
                </a:r>
                <a:r>
                  <a:rPr lang="en-US" dirty="0" smtClean="0"/>
                  <a:t>muscle fiber </a:t>
                </a:r>
                <a:r>
                  <a:rPr lang="en-US" dirty="0"/>
                  <a:t>angle (</a:t>
                </a:r>
                <a:r>
                  <a:rPr lang="el-GR" dirty="0">
                    <a:latin typeface="Calibri"/>
                  </a:rPr>
                  <a:t>Θ</a:t>
                </a:r>
                <a:r>
                  <a:rPr lang="en-US" dirty="0"/>
                  <a:t>) = 45°</a:t>
                </a:r>
                <a:endParaRPr lang="en-US" dirty="0" smtClean="0"/>
              </a:p>
              <a:p>
                <a:pPr marL="630936" lvl="2" indent="0">
                  <a:buNone/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850392" lvl="1" indent="-457200">
                  <a:buClr>
                    <a:srgbClr val="2DA2BF"/>
                  </a:buClr>
                  <a:buFont typeface="+mj-lt"/>
                  <a:buAutoNum type="arabicParenR" startAt="4"/>
                </a:pPr>
                <a:r>
                  <a:rPr lang="en-US" dirty="0" smtClean="0">
                    <a:solidFill>
                      <a:prstClr val="black"/>
                    </a:solidFill>
                  </a:rPr>
                  <a:t>Calculate </a:t>
                </a:r>
                <a:r>
                  <a:rPr lang="en-US" dirty="0">
                    <a:solidFill>
                      <a:prstClr val="black"/>
                    </a:solidFill>
                  </a:rPr>
                  <a:t>triceps muscle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force (F</a:t>
                </a:r>
                <a:r>
                  <a:rPr lang="en-US" baseline="-25000" dirty="0" smtClean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lvl="2">
                  <a:buClr>
                    <a:srgbClr val="DA1F28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=(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𝐶𝑆𝐴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)×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US" baseline="30000" dirty="0"/>
              </a:p>
              <a:p>
                <a:pPr lvl="2">
                  <a:buClr>
                    <a:srgbClr val="DA1F28"/>
                  </a:buClr>
                </a:pPr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72200" y="1112399"/>
            <a:ext cx="2133600" cy="5364601"/>
            <a:chOff x="6172200" y="1112399"/>
            <a:chExt cx="2133600" cy="5364601"/>
          </a:xfrm>
        </p:grpSpPr>
        <p:grpSp>
          <p:nvGrpSpPr>
            <p:cNvPr id="5" name="Group 4"/>
            <p:cNvGrpSpPr/>
            <p:nvPr/>
          </p:nvGrpSpPr>
          <p:grpSpPr>
            <a:xfrm>
              <a:off x="6172200" y="1112399"/>
              <a:ext cx="2133600" cy="5364601"/>
              <a:chOff x="6172200" y="1112399"/>
              <a:chExt cx="2133600" cy="5364601"/>
            </a:xfrm>
          </p:grpSpPr>
          <p:pic>
            <p:nvPicPr>
              <p:cNvPr id="11" name="Picture 2" descr="http://www.hawaiianshirtray.com/wp-content/uploads/2011/01/muscle_fiber_arrangement.jpg">
                <a:hlinkClick r:id="rId4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36" t="46856" r="60539" b="10537"/>
              <a:stretch/>
            </p:blipFill>
            <p:spPr bwMode="auto">
              <a:xfrm flipH="1">
                <a:off x="6172200" y="1112399"/>
                <a:ext cx="2133600" cy="5364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 flipH="1" flipV="1">
                <a:off x="7247786" y="1335024"/>
                <a:ext cx="67414" cy="5097307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571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7247786" y="1335024"/>
                <a:ext cx="784304" cy="1488643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571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 flipH="1">
                <a:off x="7208567" y="168716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 smtClean="0">
                    <a:solidFill>
                      <a:srgbClr val="000000"/>
                    </a:solidFill>
                  </a:rPr>
                  <a:t>θ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rot="6991456">
                <a:off x="7048925" y="1533095"/>
                <a:ext cx="493142" cy="561462"/>
              </a:xfrm>
              <a:prstGeom prst="arc">
                <a:avLst>
                  <a:gd name="adj1" fmla="val 16078260"/>
                  <a:gd name="adj2" fmla="val 20454189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669014" y="1809690"/>
              <a:ext cx="5229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</a:rPr>
                <a:t>FL</a:t>
              </a:r>
              <a:r>
                <a:rPr lang="en-US" sz="2000" baseline="-25000" dirty="0">
                  <a:solidFill>
                    <a:prstClr val="black"/>
                  </a:solidFill>
                </a:rPr>
                <a:t>t</a:t>
              </a:r>
              <a:endParaRPr lang="en-US" sz="1400" dirty="0"/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7281493" y="2823667"/>
              <a:ext cx="750597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5715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7458005" y="2876490"/>
              <a:ext cx="410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</a:rPr>
                <a:t>R</a:t>
              </a:r>
              <a:r>
                <a:rPr lang="en-US" sz="2000" baseline="-25000" dirty="0" err="1">
                  <a:solidFill>
                    <a:prstClr val="black"/>
                  </a:solidFill>
                </a:rPr>
                <a:t>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95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Triceps lever system model</a:t>
                </a:r>
              </a:p>
              <a:p>
                <a:pPr lvl="1"/>
                <a:r>
                  <a:rPr lang="en-US" dirty="0" smtClean="0"/>
                  <a:t>Given</a:t>
                </a:r>
                <a:endParaRPr lang="en-US" dirty="0"/>
              </a:p>
              <a:p>
                <a:pPr lvl="2"/>
                <a:r>
                  <a:rPr lang="en-US" dirty="0" smtClean="0"/>
                  <a:t>Triceps muscle force (</a:t>
                </a:r>
                <a:r>
                  <a:rPr lang="en-US" dirty="0">
                    <a:solidFill>
                      <a:prstClr val="black"/>
                    </a:solidFill>
                  </a:rPr>
                  <a:t>F</a:t>
                </a:r>
                <a:r>
                  <a:rPr lang="en-US" baseline="-25000" dirty="0">
                    <a:solidFill>
                      <a:prstClr val="black"/>
                    </a:solidFill>
                  </a:rPr>
                  <a:t>t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In-lever length (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L</a:t>
                </a:r>
                <a:r>
                  <a:rPr lang="en-US" baseline="-25000" dirty="0" smtClean="0">
                    <a:solidFill>
                      <a:prstClr val="black"/>
                    </a:solidFill>
                  </a:rPr>
                  <a:t>i</a:t>
                </a:r>
                <a:r>
                  <a:rPr lang="en-US" dirty="0" smtClean="0"/>
                  <a:t>) from center of elbow to tip of elbow</a:t>
                </a:r>
              </a:p>
              <a:p>
                <a:pPr lvl="2"/>
                <a:r>
                  <a:rPr lang="en-US" dirty="0" smtClean="0"/>
                  <a:t>Out-lever length (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L</a:t>
                </a:r>
                <a:r>
                  <a:rPr lang="en-US" baseline="-25000" dirty="0" smtClean="0">
                    <a:solidFill>
                      <a:prstClr val="black"/>
                    </a:solidFill>
                  </a:rPr>
                  <a:t>o</a:t>
                </a:r>
                <a:r>
                  <a:rPr lang="en-US" dirty="0" smtClean="0"/>
                  <a:t>) from center of elbow to wrist</a:t>
                </a:r>
              </a:p>
              <a:p>
                <a:pPr marL="630936" lvl="2" indent="0">
                  <a:buNone/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marL="850392" lvl="1" indent="-457200">
                  <a:buClr>
                    <a:srgbClr val="2DA2BF"/>
                  </a:buClr>
                  <a:buFont typeface="+mj-lt"/>
                  <a:buAutoNum type="arabicParenR" startAt="5"/>
                </a:pPr>
                <a:r>
                  <a:rPr lang="en-US" dirty="0"/>
                  <a:t>Calculate triceps lever                                            system force </a:t>
                </a:r>
                <a:r>
                  <a:rPr lang="en-US" dirty="0" smtClean="0"/>
                  <a:t>production                                      (F</a:t>
                </a:r>
                <a:r>
                  <a:rPr lang="en-US" baseline="-25000" dirty="0" smtClean="0"/>
                  <a:t>tls</a:t>
                </a:r>
                <a:r>
                  <a:rPr lang="en-US" dirty="0" smtClean="0"/>
                  <a:t>)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𝑡𝑙𝑠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6690"/>
                <a:ext cx="8229600" cy="4525963"/>
              </a:xfrm>
              <a:blipFill rotWithShape="1">
                <a:blip r:embed="rId4"/>
                <a:stretch>
                  <a:fillRect t="-121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46300"/>
            <a:ext cx="3075654" cy="2900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62366" y="6477546"/>
                <a:ext cx="462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366" y="6477546"/>
                <a:ext cx="46243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05818" y="6477000"/>
                <a:ext cx="512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818" y="6477000"/>
                <a:ext cx="51251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325933" y="6480914"/>
            <a:ext cx="2719422" cy="85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32854" y="6096000"/>
            <a:ext cx="3276" cy="677279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23499" y="6087479"/>
            <a:ext cx="7233" cy="6858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33881" y="6096000"/>
            <a:ext cx="4650" cy="68524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spect="1"/>
          </p:cNvSpPr>
          <p:nvPr/>
        </p:nvSpPr>
        <p:spPr>
          <a:xfrm rot="19923748">
            <a:off x="5221830" y="6360214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2DA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19923748">
            <a:off x="7216432" y="635767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2DA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924800" y="636057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2DA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8322233" y="5181600"/>
            <a:ext cx="0" cy="8987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01014" y="5531644"/>
                <a:ext cx="461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014" y="5531644"/>
                <a:ext cx="46198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19600" y="5531644"/>
                <a:ext cx="6020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𝑡𝑙𝑠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531644"/>
                <a:ext cx="60202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5029200" y="5181600"/>
            <a:ext cx="0" cy="8987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06690"/>
            <a:ext cx="9144000" cy="5498910"/>
          </a:xfrm>
        </p:spPr>
        <p:txBody>
          <a:bodyPr>
            <a:noAutofit/>
          </a:bodyPr>
          <a:lstStyle/>
          <a:p>
            <a:r>
              <a:rPr lang="en-US" dirty="0" smtClean="0"/>
              <a:t>References</a:t>
            </a:r>
          </a:p>
          <a:p>
            <a:pPr lvl="1"/>
            <a:r>
              <a:rPr lang="en-US" sz="1400" dirty="0" smtClean="0"/>
              <a:t>Chai, P. and Millard, D. (1997). Flight and size constraints: Hovering performance of large hummingbirds under maximal loading. </a:t>
            </a:r>
            <a:r>
              <a:rPr lang="en-US" sz="1400" i="1" dirty="0" smtClean="0"/>
              <a:t>Journal of Experimental Biology</a:t>
            </a:r>
            <a:r>
              <a:rPr lang="en-US" sz="1400" dirty="0" smtClean="0"/>
              <a:t>. 200: 2757 – 2763.</a:t>
            </a:r>
          </a:p>
          <a:p>
            <a:pPr lvl="1"/>
            <a:r>
              <a:rPr lang="en-US" sz="1400" dirty="0" err="1" smtClean="0"/>
              <a:t>Patek</a:t>
            </a:r>
            <a:r>
              <a:rPr lang="en-US" sz="1400" dirty="0"/>
              <a:t>, S.N</a:t>
            </a:r>
            <a:r>
              <a:rPr lang="en-US" sz="1400" dirty="0" smtClean="0"/>
              <a:t>. and Caldwell, R.L. (2005</a:t>
            </a:r>
            <a:r>
              <a:rPr lang="en-US" sz="1400" dirty="0"/>
              <a:t>). Extreme impact and cavitation forces of a biological hammer: strike forces of the peacock mantis shrimp </a:t>
            </a:r>
            <a:r>
              <a:rPr lang="en-US" sz="1400" i="1" dirty="0" err="1"/>
              <a:t>Odontodactylus</a:t>
            </a:r>
            <a:r>
              <a:rPr lang="en-US" sz="1400" i="1" dirty="0"/>
              <a:t> </a:t>
            </a:r>
            <a:r>
              <a:rPr lang="en-US" sz="1400" i="1" dirty="0" err="1"/>
              <a:t>scyllarus</a:t>
            </a:r>
            <a:r>
              <a:rPr lang="en-US" sz="1400" dirty="0"/>
              <a:t>. </a:t>
            </a:r>
            <a:r>
              <a:rPr lang="en-US" sz="1400" i="1" dirty="0"/>
              <a:t>Journal of Experimental Biology</a:t>
            </a:r>
            <a:r>
              <a:rPr lang="en-US" sz="1400" dirty="0"/>
              <a:t>. </a:t>
            </a:r>
            <a:r>
              <a:rPr lang="en-US" sz="1400" dirty="0" smtClean="0"/>
              <a:t>208: 3655-3664.</a:t>
            </a:r>
            <a:endParaRPr lang="en-US" sz="1400" dirty="0"/>
          </a:p>
          <a:p>
            <a:pPr lvl="1"/>
            <a:r>
              <a:rPr lang="en-US" sz="1400" dirty="0" err="1" smtClean="0"/>
              <a:t>Patek</a:t>
            </a:r>
            <a:r>
              <a:rPr lang="en-US" sz="1400" dirty="0" smtClean="0"/>
              <a:t>, S.N., Rosario, M.V., and Taylor, J.R.A. (2013). Comparative spring mechanics in mantis shrimp. </a:t>
            </a:r>
            <a:r>
              <a:rPr lang="en-US" sz="1400" i="1" dirty="0" smtClean="0"/>
              <a:t>Journal of Experimental Biology</a:t>
            </a:r>
            <a:r>
              <a:rPr lang="en-US" sz="1400" dirty="0" smtClean="0"/>
              <a:t>. 216: 1317-1329.</a:t>
            </a:r>
          </a:p>
          <a:p>
            <a:pPr lvl="1"/>
            <a:r>
              <a:rPr lang="en-US" sz="1400" dirty="0" smtClean="0"/>
              <a:t>Rice, A.N., Land, B.R., and Bass, A.H. (2011). Nonlinear acoustic complexity in a fish ‘two-voice’ system. </a:t>
            </a:r>
            <a:r>
              <a:rPr lang="en-US" sz="1400" i="1" dirty="0" smtClean="0"/>
              <a:t>Proceedings of the Royal Society B: Biological Sciences</a:t>
            </a:r>
            <a:r>
              <a:rPr lang="en-US" sz="1400" dirty="0" smtClean="0"/>
              <a:t>. 278: 3762 – 3768.</a:t>
            </a:r>
          </a:p>
          <a:p>
            <a:pPr lvl="1"/>
            <a:r>
              <a:rPr lang="en-US" sz="1400" dirty="0" err="1" smtClean="0"/>
              <a:t>Wroe</a:t>
            </a:r>
            <a:r>
              <a:rPr lang="en-US" sz="1400" dirty="0"/>
              <a:t>, S., Huber, D., Lowry, M., McHenry, C., Moreno, K., Clausen, T.L. </a:t>
            </a:r>
            <a:r>
              <a:rPr lang="en-US" sz="1400" dirty="0" smtClean="0"/>
              <a:t>Ferrara</a:t>
            </a:r>
            <a:r>
              <a:rPr lang="en-US" sz="1400" dirty="0"/>
              <a:t>, P., Cunningham</a:t>
            </a:r>
            <a:r>
              <a:rPr lang="en-US" sz="1400" dirty="0" smtClean="0"/>
              <a:t>, E</a:t>
            </a:r>
            <a:r>
              <a:rPr lang="en-US" sz="1400" dirty="0"/>
              <a:t>., Dean, M., and Summers, A. (2008). Three-dimensional computer analysis of white shark jaw mechanics: How hard can a great white bite? </a:t>
            </a:r>
            <a:r>
              <a:rPr lang="en-US" sz="1400" i="1" dirty="0"/>
              <a:t>Journal of Zoology</a:t>
            </a:r>
            <a:r>
              <a:rPr lang="en-US" sz="1400" dirty="0"/>
              <a:t>. 276: 336 – 342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Context-Specific Learning 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r>
              <a:rPr lang="en-US" dirty="0" smtClean="0"/>
              <a:t>Facilitates experiential and associative learning</a:t>
            </a:r>
          </a:p>
          <a:p>
            <a:pPr lvl="2"/>
            <a:endParaRPr lang="en-US" dirty="0" smtClean="0"/>
          </a:p>
          <a:p>
            <a:pPr lvl="2"/>
            <a:r>
              <a:rPr lang="en-US" dirty="0"/>
              <a:t>Demonstration, activation, application, task-centered, and integration principles (Merrill 2002)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Facilitates generalization of principles to other contexts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Geometry &amp; Biology</a:t>
            </a:r>
          </a:p>
          <a:p>
            <a:pPr lvl="1"/>
            <a:r>
              <a:rPr lang="en-US" dirty="0" smtClean="0"/>
              <a:t>Biological structures vary greatly in geometry and therefore represent a platform for geometric education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Geometric variability </a:t>
            </a:r>
            <a:r>
              <a:rPr lang="en-US" dirty="0" smtClean="0">
                <a:sym typeface="Wingdings" pitchFamily="2" charset="2"/>
              </a:rPr>
              <a:t> functional variability  ecological variability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Mechanism for illustrating the consequences of geometry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Muscle performance determines animal behavior and ecology</a:t>
            </a:r>
          </a:p>
          <a:p>
            <a:pPr lvl="1"/>
            <a:r>
              <a:rPr lang="en-US" dirty="0"/>
              <a:t>Magnitude of force production </a:t>
            </a:r>
            <a:endParaRPr lang="en-US" dirty="0" smtClean="0"/>
          </a:p>
          <a:p>
            <a:pPr lvl="2"/>
            <a:r>
              <a:rPr lang="en-US" dirty="0" smtClean="0"/>
              <a:t>White shark bite force</a:t>
            </a:r>
          </a:p>
          <a:p>
            <a:pPr lvl="3"/>
            <a:r>
              <a:rPr lang="en-US" dirty="0" smtClean="0"/>
              <a:t>4,095 lbs.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648200" y="2895600"/>
            <a:ext cx="4419600" cy="3667450"/>
            <a:chOff x="4724400" y="2961950"/>
            <a:chExt cx="4419600" cy="3667450"/>
          </a:xfrm>
        </p:grpSpPr>
        <p:pic>
          <p:nvPicPr>
            <p:cNvPr id="1026" name="Picture 2" descr="http://img.thesun.co.uk/aidemitlum/archive/00390/sharkmain_682_390540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9" r="25200"/>
            <a:stretch/>
          </p:blipFill>
          <p:spPr bwMode="auto">
            <a:xfrm>
              <a:off x="4724400" y="2961950"/>
              <a:ext cx="4343400" cy="3667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918985" y="6383179"/>
              <a:ext cx="12250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sym typeface="Symbol"/>
                </a:rPr>
                <a:t> </a:t>
              </a:r>
              <a:r>
                <a:rPr lang="en-US" sz="1000" dirty="0" err="1" smtClean="0">
                  <a:solidFill>
                    <a:schemeClr val="bg1"/>
                  </a:solidFill>
                  <a:sym typeface="Symbol"/>
                </a:rPr>
                <a:t>Barcroft</a:t>
              </a:r>
              <a:r>
                <a:rPr lang="en-US" sz="1000" dirty="0" smtClean="0">
                  <a:solidFill>
                    <a:schemeClr val="bg1"/>
                  </a:solidFill>
                  <a:sym typeface="Symbol"/>
                </a:rPr>
                <a:t> Media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83719" y="6629400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ym typeface="Symbol"/>
              </a:rPr>
              <a:t>Wrote et al. 2008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53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4" t="68605" r="14632" b="11948"/>
          <a:stretch/>
        </p:blipFill>
        <p:spPr>
          <a:xfrm flipH="1">
            <a:off x="4495800" y="5839048"/>
            <a:ext cx="1319048" cy="7903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3"/>
          <a:stretch/>
        </p:blipFill>
        <p:spPr>
          <a:xfrm flipH="1">
            <a:off x="2095500" y="3015269"/>
            <a:ext cx="7048500" cy="2767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5" r="53551"/>
          <a:stretch/>
        </p:blipFill>
        <p:spPr>
          <a:xfrm flipH="1">
            <a:off x="5791200" y="5096544"/>
            <a:ext cx="3273972" cy="127590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Muscle performance determines animal behavior and ecology</a:t>
            </a:r>
          </a:p>
          <a:p>
            <a:pPr lvl="1"/>
            <a:r>
              <a:rPr lang="en-US" dirty="0"/>
              <a:t>Magnitude of force production </a:t>
            </a:r>
            <a:endParaRPr lang="en-US" dirty="0" smtClean="0"/>
          </a:p>
          <a:p>
            <a:pPr lvl="2"/>
            <a:r>
              <a:rPr lang="en-US" dirty="0" smtClean="0"/>
              <a:t>White shark bite force</a:t>
            </a:r>
          </a:p>
          <a:p>
            <a:pPr lvl="3"/>
            <a:r>
              <a:rPr lang="en-US" dirty="0" smtClean="0"/>
              <a:t>4,095 lbs.</a:t>
            </a:r>
          </a:p>
          <a:p>
            <a:pPr lvl="2"/>
            <a:r>
              <a:rPr lang="en-US" dirty="0" err="1" smtClean="0"/>
              <a:t>Megalodon</a:t>
            </a:r>
            <a:r>
              <a:rPr lang="en-US" dirty="0" smtClean="0"/>
              <a:t> bite force</a:t>
            </a:r>
          </a:p>
          <a:p>
            <a:pPr lvl="3"/>
            <a:r>
              <a:rPr lang="en-US" dirty="0" smtClean="0"/>
              <a:t>40,960 lbs.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6629400"/>
            <a:ext cx="2763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ym typeface="Symbol"/>
              </a:rPr>
              <a:t>Wrote et al. 2008; © dinosaurs.wikia.com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537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Muscle performance determines animal behavior and ecology</a:t>
            </a:r>
          </a:p>
          <a:p>
            <a:pPr lvl="1"/>
            <a:r>
              <a:rPr lang="en-US" dirty="0"/>
              <a:t>Magnitude of force production </a:t>
            </a:r>
            <a:endParaRPr lang="en-US" dirty="0" smtClean="0"/>
          </a:p>
          <a:p>
            <a:pPr lvl="2"/>
            <a:r>
              <a:rPr lang="en-US" dirty="0" smtClean="0"/>
              <a:t>White shark bite force</a:t>
            </a:r>
          </a:p>
          <a:p>
            <a:pPr lvl="3"/>
            <a:r>
              <a:rPr lang="en-US" dirty="0" smtClean="0"/>
              <a:t>4,095 lbs.</a:t>
            </a:r>
          </a:p>
          <a:p>
            <a:pPr lvl="2"/>
            <a:r>
              <a:rPr lang="en-US" dirty="0" err="1" smtClean="0"/>
              <a:t>Megalodon</a:t>
            </a:r>
            <a:r>
              <a:rPr lang="en-US" dirty="0" smtClean="0"/>
              <a:t> bite force</a:t>
            </a:r>
          </a:p>
          <a:p>
            <a:pPr lvl="3"/>
            <a:r>
              <a:rPr lang="en-US" dirty="0" smtClean="0"/>
              <a:t>40,960 lbs.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629400"/>
            <a:ext cx="3054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ym typeface="Symbol"/>
              </a:rPr>
              <a:t>Wrote et al. 2008;  </a:t>
            </a:r>
            <a:r>
              <a:rPr lang="en-US" sz="1000" dirty="0" smtClean="0"/>
              <a:t>www.alwaystrucking.com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66999"/>
            <a:ext cx="2990374" cy="21002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29137"/>
            <a:ext cx="2990374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6690"/>
            <a:ext cx="8229600" cy="4525963"/>
          </a:xfrm>
        </p:spPr>
        <p:txBody>
          <a:bodyPr/>
          <a:lstStyle/>
          <a:p>
            <a:r>
              <a:rPr lang="en-US" dirty="0" smtClean="0"/>
              <a:t>Muscle performance determines animal behavior and ecology</a:t>
            </a:r>
          </a:p>
          <a:p>
            <a:pPr lvl="1"/>
            <a:r>
              <a:rPr lang="en-US" dirty="0" smtClean="0"/>
              <a:t>Frequency of force                                           production</a:t>
            </a:r>
          </a:p>
          <a:p>
            <a:pPr lvl="2"/>
            <a:r>
              <a:rPr lang="en-US" dirty="0" smtClean="0"/>
              <a:t>Toadfish sonic muscle</a:t>
            </a:r>
          </a:p>
          <a:p>
            <a:pPr lvl="3"/>
            <a:r>
              <a:rPr lang="en-US" dirty="0" smtClean="0"/>
              <a:t>2,000 Hz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 &amp; Nature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6629400"/>
            <a:ext cx="35092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ym typeface="Symbol"/>
              </a:rPr>
              <a:t>Rice et al. 2011;  </a:t>
            </a:r>
            <a:r>
              <a:rPr lang="en-US" sz="1000" dirty="0" smtClean="0"/>
              <a:t>A. </a:t>
            </a:r>
            <a:r>
              <a:rPr lang="en-US" sz="1000" dirty="0"/>
              <a:t>Rice, </a:t>
            </a:r>
            <a:r>
              <a:rPr lang="en-US" sz="1000" dirty="0" smtClean="0"/>
              <a:t>J. </a:t>
            </a:r>
            <a:r>
              <a:rPr lang="en-US" sz="1000" dirty="0" err="1" smtClean="0"/>
              <a:t>Luczkovich</a:t>
            </a:r>
            <a:r>
              <a:rPr lang="en-US" sz="1000" dirty="0" smtClean="0"/>
              <a:t>, J. </a:t>
            </a:r>
            <a:r>
              <a:rPr lang="en-US" sz="1000" dirty="0" err="1" smtClean="0"/>
              <a:t>Flemming</a:t>
            </a:r>
            <a:endParaRPr lang="en-US" sz="1000" dirty="0"/>
          </a:p>
        </p:txBody>
      </p:sp>
      <p:grpSp>
        <p:nvGrpSpPr>
          <p:cNvPr id="2" name="Group 1"/>
          <p:cNvGrpSpPr/>
          <p:nvPr/>
        </p:nvGrpSpPr>
        <p:grpSpPr>
          <a:xfrm>
            <a:off x="85059" y="3886200"/>
            <a:ext cx="6409849" cy="2438400"/>
            <a:chOff x="389859" y="3810000"/>
            <a:chExt cx="6409849" cy="2438400"/>
          </a:xfrm>
        </p:grpSpPr>
        <p:pic>
          <p:nvPicPr>
            <p:cNvPr id="2050" name="Picture 2" descr="http://www.wired.com/images_blogs/wiredscience/2011/05/three-spined-toadfish-swim-bladder-aaron-ric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2" b="50000"/>
            <a:stretch/>
          </p:blipFill>
          <p:spPr bwMode="auto">
            <a:xfrm rot="5400000">
              <a:off x="3975831" y="3424523"/>
              <a:ext cx="2438400" cy="320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wired.com/images_blogs/wiredscience/2011/05/three-spined-toadfish-swim-bladder-aaron-ric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26167"/>
            <a:stretch/>
          </p:blipFill>
          <p:spPr bwMode="auto">
            <a:xfrm rot="5400000">
              <a:off x="1038094" y="3161766"/>
              <a:ext cx="1912883" cy="3209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b="5267"/>
          <a:stretch/>
        </p:blipFill>
        <p:spPr>
          <a:xfrm>
            <a:off x="6858000" y="4191000"/>
            <a:ext cx="1981200" cy="1985141"/>
          </a:xfrm>
          <a:prstGeom prst="rect">
            <a:avLst/>
          </a:prstGeom>
        </p:spPr>
      </p:pic>
      <p:pic>
        <p:nvPicPr>
          <p:cNvPr id="11" name="opstau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5105400"/>
            <a:ext cx="609600" cy="609600"/>
          </a:xfrm>
          <a:prstGeom prst="rect">
            <a:avLst/>
          </a:prstGeom>
        </p:spPr>
      </p:pic>
      <p:pic>
        <p:nvPicPr>
          <p:cNvPr id="2052" name="Picture 4" descr="http://www.jayflemingphotography.com/wp-content/uploads/DSC931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29694" r="13388" b="10010"/>
          <a:stretch/>
        </p:blipFill>
        <p:spPr bwMode="auto">
          <a:xfrm>
            <a:off x="4890231" y="1954931"/>
            <a:ext cx="4025169" cy="211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18992</TotalTime>
  <Words>2085</Words>
  <Application>Microsoft Office PowerPoint</Application>
  <PresentationFormat>On-screen Show (4:3)</PresentationFormat>
  <Paragraphs>366</Paragraphs>
  <Slides>37</Slides>
  <Notes>36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1_Office Theme</vt:lpstr>
      <vt:lpstr>Concourse</vt:lpstr>
      <vt:lpstr>PowerPoint Presentation</vt:lpstr>
      <vt:lpstr>Math &amp; Nature</vt:lpstr>
      <vt:lpstr>The Importance of Context</vt:lpstr>
      <vt:lpstr>The Importance of Context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  <vt:lpstr>Math &amp; Nature</vt:lpstr>
    </vt:vector>
  </TitlesOfParts>
  <Company>The University of Tampa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HUBER</dc:creator>
  <cp:lastModifiedBy>DANIEL HUBER</cp:lastModifiedBy>
  <cp:revision>374</cp:revision>
  <dcterms:created xsi:type="dcterms:W3CDTF">2012-12-10T19:24:43Z</dcterms:created>
  <dcterms:modified xsi:type="dcterms:W3CDTF">2014-01-23T18:06:13Z</dcterms:modified>
</cp:coreProperties>
</file>