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78" r:id="rId3"/>
    <p:sldId id="280" r:id="rId4"/>
    <p:sldId id="258" r:id="rId5"/>
    <p:sldId id="276" r:id="rId6"/>
    <p:sldId id="265" r:id="rId7"/>
    <p:sldId id="272" r:id="rId8"/>
    <p:sldId id="275" r:id="rId9"/>
    <p:sldId id="274" r:id="rId10"/>
    <p:sldId id="284" r:id="rId11"/>
    <p:sldId id="285" r:id="rId12"/>
    <p:sldId id="290" r:id="rId13"/>
    <p:sldId id="291" r:id="rId14"/>
    <p:sldId id="292" r:id="rId15"/>
    <p:sldId id="293" r:id="rId16"/>
    <p:sldId id="286" r:id="rId17"/>
    <p:sldId id="287" r:id="rId18"/>
    <p:sldId id="294" r:id="rId19"/>
    <p:sldId id="295" r:id="rId20"/>
    <p:sldId id="296" r:id="rId21"/>
    <p:sldId id="297" r:id="rId22"/>
    <p:sldId id="288" r:id="rId23"/>
    <p:sldId id="289" r:id="rId24"/>
    <p:sldId id="299" r:id="rId25"/>
    <p:sldId id="301" r:id="rId26"/>
    <p:sldId id="300" r:id="rId27"/>
  </p:sldIdLst>
  <p:sldSz cx="9144000" cy="6858000" type="screen4x3"/>
  <p:notesSz cx="7077075" cy="89550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99"/>
    <a:srgbClr val="0000FF"/>
    <a:srgbClr val="0000CC"/>
    <a:srgbClr val="DFDC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4" autoAdjust="0"/>
    <p:restoredTop sz="83293" autoAdjust="0"/>
  </p:normalViewPr>
  <p:slideViewPr>
    <p:cSldViewPr>
      <p:cViewPr varScale="1">
        <p:scale>
          <a:sx n="91" d="100"/>
          <a:sy n="91" d="100"/>
        </p:scale>
        <p:origin x="-564" y="-114"/>
      </p:cViewPr>
      <p:guideLst>
        <p:guide orient="horz" pos="2160"/>
        <p:guide pos="2880"/>
      </p:guideLst>
    </p:cSldViewPr>
  </p:slideViewPr>
  <p:outlineViewPr>
    <p:cViewPr>
      <p:scale>
        <a:sx n="33" d="100"/>
        <a:sy n="33" d="100"/>
      </p:scale>
      <p:origin x="0" y="376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image" Target="../media/image16.wmf"/><Relationship Id="rId3" Type="http://schemas.openxmlformats.org/officeDocument/2006/relationships/image" Target="../media/image6.wmf"/><Relationship Id="rId7" Type="http://schemas.openxmlformats.org/officeDocument/2006/relationships/image" Target="../media/image10.wmf"/><Relationship Id="rId12" Type="http://schemas.openxmlformats.org/officeDocument/2006/relationships/image" Target="../media/image15.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9.wmf"/><Relationship Id="rId11" Type="http://schemas.openxmlformats.org/officeDocument/2006/relationships/image" Target="../media/image14.wmf"/><Relationship Id="rId5" Type="http://schemas.openxmlformats.org/officeDocument/2006/relationships/image" Target="../media/image8.wmf"/><Relationship Id="rId10" Type="http://schemas.openxmlformats.org/officeDocument/2006/relationships/image" Target="../media/image13.wmf"/><Relationship Id="rId4" Type="http://schemas.openxmlformats.org/officeDocument/2006/relationships/image" Target="../media/image7.wmf"/><Relationship Id="rId9"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47754"/>
          </a:xfrm>
          <a:prstGeom prst="rect">
            <a:avLst/>
          </a:prstGeom>
        </p:spPr>
        <p:txBody>
          <a:bodyPr vert="horz" lIns="91440" tIns="45720" rIns="91440" bIns="45720" rtlCol="0"/>
          <a:lstStyle>
            <a:lvl1pPr algn="l">
              <a:defRPr sz="1200"/>
            </a:lvl1pPr>
          </a:lstStyle>
          <a:p>
            <a:r>
              <a:rPr lang="en-US" smtClean="0"/>
              <a:t>Spring 2012</a:t>
            </a:r>
            <a:endParaRPr lang="en-US"/>
          </a:p>
        </p:txBody>
      </p:sp>
      <p:sp>
        <p:nvSpPr>
          <p:cNvPr id="3" name="Date Placeholder 2"/>
          <p:cNvSpPr>
            <a:spLocks noGrp="1"/>
          </p:cNvSpPr>
          <p:nvPr>
            <p:ph type="dt" sz="quarter" idx="1"/>
          </p:nvPr>
        </p:nvSpPr>
        <p:spPr>
          <a:xfrm>
            <a:off x="4008705" y="0"/>
            <a:ext cx="3066733" cy="447754"/>
          </a:xfrm>
          <a:prstGeom prst="rect">
            <a:avLst/>
          </a:prstGeom>
        </p:spPr>
        <p:txBody>
          <a:bodyPr vert="horz" lIns="91440" tIns="45720" rIns="91440" bIns="45720" rtlCol="0"/>
          <a:lstStyle>
            <a:lvl1pPr algn="r">
              <a:defRPr sz="1200"/>
            </a:lvl1pPr>
          </a:lstStyle>
          <a:p>
            <a:fld id="{8040FA02-C8DB-4777-8B08-39948CE9C3EA}" type="datetimeFigureOut">
              <a:rPr lang="en-US" smtClean="0"/>
              <a:pPr/>
              <a:t>2/11/2014</a:t>
            </a:fld>
            <a:endParaRPr lang="en-US"/>
          </a:p>
        </p:txBody>
      </p:sp>
      <p:sp>
        <p:nvSpPr>
          <p:cNvPr id="4" name="Footer Placeholder 3"/>
          <p:cNvSpPr>
            <a:spLocks noGrp="1"/>
          </p:cNvSpPr>
          <p:nvPr>
            <p:ph type="ftr" sz="quarter" idx="2"/>
          </p:nvPr>
        </p:nvSpPr>
        <p:spPr>
          <a:xfrm>
            <a:off x="0" y="8505780"/>
            <a:ext cx="3066733" cy="44775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505780"/>
            <a:ext cx="3066733" cy="447754"/>
          </a:xfrm>
          <a:prstGeom prst="rect">
            <a:avLst/>
          </a:prstGeom>
        </p:spPr>
        <p:txBody>
          <a:bodyPr vert="horz" lIns="91440" tIns="45720" rIns="91440" bIns="45720" rtlCol="0" anchor="b"/>
          <a:lstStyle>
            <a:lvl1pPr algn="r">
              <a:defRPr sz="1200"/>
            </a:lvl1pPr>
          </a:lstStyle>
          <a:p>
            <a:fld id="{EEBE5111-1056-416A-8996-7A5F261189AC}" type="slidenum">
              <a:rPr lang="en-US" smtClean="0"/>
              <a:pPr/>
              <a:t>‹#›</a:t>
            </a:fld>
            <a:endParaRPr lang="en-US"/>
          </a:p>
        </p:txBody>
      </p:sp>
    </p:spTree>
    <p:extLst>
      <p:ext uri="{BB962C8B-B14F-4D97-AF65-F5344CB8AC3E}">
        <p14:creationId xmlns:p14="http://schemas.microsoft.com/office/powerpoint/2010/main" val="46529382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47754"/>
          </a:xfrm>
          <a:prstGeom prst="rect">
            <a:avLst/>
          </a:prstGeom>
        </p:spPr>
        <p:txBody>
          <a:bodyPr vert="horz" lIns="91440" tIns="45720" rIns="91440" bIns="45720" rtlCol="0"/>
          <a:lstStyle>
            <a:lvl1pPr algn="l">
              <a:defRPr sz="1200"/>
            </a:lvl1pPr>
          </a:lstStyle>
          <a:p>
            <a:r>
              <a:rPr lang="en-US" smtClean="0"/>
              <a:t>Spring 2012</a:t>
            </a:r>
            <a:endParaRPr lang="en-US"/>
          </a:p>
        </p:txBody>
      </p:sp>
      <p:sp>
        <p:nvSpPr>
          <p:cNvPr id="3" name="Date Placeholder 2"/>
          <p:cNvSpPr>
            <a:spLocks noGrp="1"/>
          </p:cNvSpPr>
          <p:nvPr>
            <p:ph type="dt" idx="1"/>
          </p:nvPr>
        </p:nvSpPr>
        <p:spPr>
          <a:xfrm>
            <a:off x="4008705" y="0"/>
            <a:ext cx="3066733" cy="447754"/>
          </a:xfrm>
          <a:prstGeom prst="rect">
            <a:avLst/>
          </a:prstGeom>
        </p:spPr>
        <p:txBody>
          <a:bodyPr vert="horz" lIns="91440" tIns="45720" rIns="91440" bIns="45720" rtlCol="0"/>
          <a:lstStyle>
            <a:lvl1pPr algn="r">
              <a:defRPr sz="1200"/>
            </a:lvl1pPr>
          </a:lstStyle>
          <a:p>
            <a:fld id="{DE108C3C-90D1-486A-8482-4979C8AF6C6C}" type="datetimeFigureOut">
              <a:rPr lang="en-US" smtClean="0"/>
              <a:pPr/>
              <a:t>2/11/2014</a:t>
            </a:fld>
            <a:endParaRPr lang="en-US"/>
          </a:p>
        </p:txBody>
      </p:sp>
      <p:sp>
        <p:nvSpPr>
          <p:cNvPr id="4" name="Slide Image Placeholder 3"/>
          <p:cNvSpPr>
            <a:spLocks noGrp="1" noRot="1" noChangeAspect="1"/>
          </p:cNvSpPr>
          <p:nvPr>
            <p:ph type="sldImg" idx="2"/>
          </p:nvPr>
        </p:nvSpPr>
        <p:spPr>
          <a:xfrm>
            <a:off x="1300163" y="671513"/>
            <a:ext cx="4476750" cy="33575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7708" y="4253667"/>
            <a:ext cx="5661660" cy="402979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505780"/>
            <a:ext cx="3066733" cy="44775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505780"/>
            <a:ext cx="3066733" cy="447754"/>
          </a:xfrm>
          <a:prstGeom prst="rect">
            <a:avLst/>
          </a:prstGeom>
        </p:spPr>
        <p:txBody>
          <a:bodyPr vert="horz" lIns="91440" tIns="45720" rIns="91440" bIns="45720" rtlCol="0" anchor="b"/>
          <a:lstStyle>
            <a:lvl1pPr algn="r">
              <a:defRPr sz="1200"/>
            </a:lvl1pPr>
          </a:lstStyle>
          <a:p>
            <a:fld id="{325E7207-ECA2-470B-B28E-8DDFB017FF2F}" type="slidenum">
              <a:rPr lang="en-US" smtClean="0"/>
              <a:pPr/>
              <a:t>‹#›</a:t>
            </a:fld>
            <a:endParaRPr lang="en-US"/>
          </a:p>
        </p:txBody>
      </p:sp>
    </p:spTree>
    <p:extLst>
      <p:ext uri="{BB962C8B-B14F-4D97-AF65-F5344CB8AC3E}">
        <p14:creationId xmlns:p14="http://schemas.microsoft.com/office/powerpoint/2010/main" val="1201419546"/>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shodor.org/interactivate/activities/ConicFlyer/"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cs.jsu.edu/~leathrum/Mathlets/conics.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youtube.com/watch?v=bFOnicn4bb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crystalinks.com/day8circlemagic.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lc.wayne.edu/pdf/icebreakers_teambuilders.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lc.wayne.edu/pdf/icebreakers_teambuilders.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5E7207-ECA2-470B-B28E-8DDFB017FF2F}" type="slidenum">
              <a:rPr lang="en-US" smtClean="0"/>
              <a:pPr/>
              <a:t>1</a:t>
            </a:fld>
            <a:endParaRPr lang="en-US"/>
          </a:p>
        </p:txBody>
      </p:sp>
      <p:sp>
        <p:nvSpPr>
          <p:cNvPr id="5" name="Header Placeholder 4"/>
          <p:cNvSpPr>
            <a:spLocks noGrp="1"/>
          </p:cNvSpPr>
          <p:nvPr>
            <p:ph type="hdr" sz="quarter" idx="11"/>
          </p:nvPr>
        </p:nvSpPr>
        <p:spPr/>
        <p:txBody>
          <a:bodyPr/>
          <a:lstStyle/>
          <a:p>
            <a:r>
              <a:rPr lang="en-US" smtClean="0"/>
              <a:t>Spring 2012</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Spring 2012</a:t>
            </a:r>
            <a:endParaRPr lang="en-US"/>
          </a:p>
        </p:txBody>
      </p:sp>
      <p:sp>
        <p:nvSpPr>
          <p:cNvPr id="5" name="Slide Number Placeholder 4"/>
          <p:cNvSpPr>
            <a:spLocks noGrp="1"/>
          </p:cNvSpPr>
          <p:nvPr>
            <p:ph type="sldNum" sz="quarter" idx="11"/>
          </p:nvPr>
        </p:nvSpPr>
        <p:spPr/>
        <p:txBody>
          <a:bodyPr/>
          <a:lstStyle/>
          <a:p>
            <a:fld id="{325E7207-ECA2-470B-B28E-8DDFB017FF2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US" dirty="0" smtClean="0"/>
              <a:t>Refer to</a:t>
            </a:r>
            <a:r>
              <a:rPr lang="en-US" baseline="0" dirty="0" smtClean="0"/>
              <a:t> Circles Activity 1 Handout</a:t>
            </a:r>
            <a:endParaRPr lang="en-US" dirty="0"/>
          </a:p>
        </p:txBody>
      </p:sp>
      <p:sp>
        <p:nvSpPr>
          <p:cNvPr id="4" name="Slide Number Placeholder 3"/>
          <p:cNvSpPr>
            <a:spLocks noGrp="1"/>
          </p:cNvSpPr>
          <p:nvPr>
            <p:ph type="sldNum" sz="quarter" idx="10"/>
          </p:nvPr>
        </p:nvSpPr>
        <p:spPr/>
        <p:txBody>
          <a:bodyPr/>
          <a:lstStyle/>
          <a:p>
            <a:fld id="{325E7207-ECA2-470B-B28E-8DDFB017FF2F}" type="slidenum">
              <a:rPr lang="en-US" smtClean="0"/>
              <a:pPr/>
              <a:t>11</a:t>
            </a:fld>
            <a:endParaRPr lang="en-US"/>
          </a:p>
        </p:txBody>
      </p:sp>
      <p:sp>
        <p:nvSpPr>
          <p:cNvPr id="5" name="Header Placeholder 4"/>
          <p:cNvSpPr>
            <a:spLocks noGrp="1"/>
          </p:cNvSpPr>
          <p:nvPr>
            <p:ph type="hdr" sz="quarter" idx="11"/>
          </p:nvPr>
        </p:nvSpPr>
        <p:spPr/>
        <p:txBody>
          <a:bodyPr/>
          <a:lstStyle/>
          <a:p>
            <a:r>
              <a:rPr lang="en-US" smtClean="0"/>
              <a:t>Spring 2012</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Spring 2012</a:t>
            </a:r>
            <a:endParaRPr lang="en-US"/>
          </a:p>
        </p:txBody>
      </p:sp>
      <p:sp>
        <p:nvSpPr>
          <p:cNvPr id="5" name="Slide Number Placeholder 4"/>
          <p:cNvSpPr>
            <a:spLocks noGrp="1"/>
          </p:cNvSpPr>
          <p:nvPr>
            <p:ph type="sldNum" sz="quarter" idx="11"/>
          </p:nvPr>
        </p:nvSpPr>
        <p:spPr/>
        <p:txBody>
          <a:bodyPr/>
          <a:lstStyle/>
          <a:p>
            <a:fld id="{325E7207-ECA2-470B-B28E-8DDFB017FF2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http://www.shodor.org/interactivate/activities/ConicFlyer/</a:t>
            </a:r>
            <a:endParaRPr lang="en-US" dirty="0"/>
          </a:p>
        </p:txBody>
      </p:sp>
      <p:sp>
        <p:nvSpPr>
          <p:cNvPr id="4" name="Header Placeholder 3"/>
          <p:cNvSpPr>
            <a:spLocks noGrp="1"/>
          </p:cNvSpPr>
          <p:nvPr>
            <p:ph type="hdr" sz="quarter" idx="10"/>
          </p:nvPr>
        </p:nvSpPr>
        <p:spPr/>
        <p:txBody>
          <a:bodyPr/>
          <a:lstStyle/>
          <a:p>
            <a:r>
              <a:rPr lang="en-US" smtClean="0"/>
              <a:t>Spring 2012</a:t>
            </a:r>
            <a:endParaRPr lang="en-US"/>
          </a:p>
        </p:txBody>
      </p:sp>
      <p:sp>
        <p:nvSpPr>
          <p:cNvPr id="5" name="Slide Number Placeholder 4"/>
          <p:cNvSpPr>
            <a:spLocks noGrp="1"/>
          </p:cNvSpPr>
          <p:nvPr>
            <p:ph type="sldNum" sz="quarter" idx="11"/>
          </p:nvPr>
        </p:nvSpPr>
        <p:spPr/>
        <p:txBody>
          <a:bodyPr/>
          <a:lstStyle/>
          <a:p>
            <a:fld id="{325E7207-ECA2-470B-B28E-8DDFB017FF2F}"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http://cs.jsu.edu/~leathrum/Mathlets/conics.html#instr</a:t>
            </a:r>
            <a:endParaRPr lang="en-US" dirty="0"/>
          </a:p>
        </p:txBody>
      </p:sp>
      <p:sp>
        <p:nvSpPr>
          <p:cNvPr id="4" name="Header Placeholder 3"/>
          <p:cNvSpPr>
            <a:spLocks noGrp="1"/>
          </p:cNvSpPr>
          <p:nvPr>
            <p:ph type="hdr" sz="quarter" idx="10"/>
          </p:nvPr>
        </p:nvSpPr>
        <p:spPr/>
        <p:txBody>
          <a:bodyPr/>
          <a:lstStyle/>
          <a:p>
            <a:r>
              <a:rPr lang="en-US" smtClean="0"/>
              <a:t>Spring 2012</a:t>
            </a:r>
            <a:endParaRPr lang="en-US"/>
          </a:p>
        </p:txBody>
      </p:sp>
      <p:sp>
        <p:nvSpPr>
          <p:cNvPr id="5" name="Slide Number Placeholder 4"/>
          <p:cNvSpPr>
            <a:spLocks noGrp="1"/>
          </p:cNvSpPr>
          <p:nvPr>
            <p:ph type="sldNum" sz="quarter" idx="11"/>
          </p:nvPr>
        </p:nvSpPr>
        <p:spPr/>
        <p:txBody>
          <a:bodyPr/>
          <a:lstStyle/>
          <a:p>
            <a:fld id="{325E7207-ECA2-470B-B28E-8DDFB017FF2F}"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http://www.youtube.com/watch?v=bFOnicn4bbg</a:t>
            </a:r>
            <a:endParaRPr lang="en-US" dirty="0"/>
          </a:p>
        </p:txBody>
      </p:sp>
      <p:sp>
        <p:nvSpPr>
          <p:cNvPr id="4" name="Header Placeholder 3"/>
          <p:cNvSpPr>
            <a:spLocks noGrp="1"/>
          </p:cNvSpPr>
          <p:nvPr>
            <p:ph type="hdr" sz="quarter" idx="10"/>
          </p:nvPr>
        </p:nvSpPr>
        <p:spPr/>
        <p:txBody>
          <a:bodyPr/>
          <a:lstStyle/>
          <a:p>
            <a:r>
              <a:rPr lang="en-US" smtClean="0"/>
              <a:t>Spring 2012</a:t>
            </a:r>
            <a:endParaRPr lang="en-US"/>
          </a:p>
        </p:txBody>
      </p:sp>
      <p:sp>
        <p:nvSpPr>
          <p:cNvPr id="5" name="Slide Number Placeholder 4"/>
          <p:cNvSpPr>
            <a:spLocks noGrp="1"/>
          </p:cNvSpPr>
          <p:nvPr>
            <p:ph type="sldNum" sz="quarter" idx="11"/>
          </p:nvPr>
        </p:nvSpPr>
        <p:spPr/>
        <p:txBody>
          <a:bodyPr/>
          <a:lstStyle/>
          <a:p>
            <a:fld id="{325E7207-ECA2-470B-B28E-8DDFB017FF2F}"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http://www.crystalinks.com/day8circlemagic.html</a:t>
            </a:r>
            <a:endParaRPr lang="en-US" dirty="0"/>
          </a:p>
        </p:txBody>
      </p:sp>
      <p:sp>
        <p:nvSpPr>
          <p:cNvPr id="4" name="Slide Number Placeholder 3"/>
          <p:cNvSpPr>
            <a:spLocks noGrp="1"/>
          </p:cNvSpPr>
          <p:nvPr>
            <p:ph type="sldNum" sz="quarter" idx="10"/>
          </p:nvPr>
        </p:nvSpPr>
        <p:spPr/>
        <p:txBody>
          <a:bodyPr/>
          <a:lstStyle/>
          <a:p>
            <a:fld id="{325E7207-ECA2-470B-B28E-8DDFB017FF2F}" type="slidenum">
              <a:rPr lang="en-US" smtClean="0"/>
              <a:pPr/>
              <a:t>16</a:t>
            </a:fld>
            <a:endParaRPr lang="en-US"/>
          </a:p>
        </p:txBody>
      </p:sp>
      <p:sp>
        <p:nvSpPr>
          <p:cNvPr id="5" name="Header Placeholder 4"/>
          <p:cNvSpPr>
            <a:spLocks noGrp="1"/>
          </p:cNvSpPr>
          <p:nvPr>
            <p:ph type="hdr" sz="quarter" idx="11"/>
          </p:nvPr>
        </p:nvSpPr>
        <p:spPr/>
        <p:txBody>
          <a:bodyPr/>
          <a:lstStyle/>
          <a:p>
            <a:r>
              <a:rPr lang="en-US" smtClean="0"/>
              <a:t>Spring 2012</a:t>
            </a: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Venn</a:t>
            </a:r>
            <a:r>
              <a:rPr lang="en-US" baseline="0" dirty="0" smtClean="0"/>
              <a:t> diagrams, tables, etc., can be used.</a:t>
            </a:r>
            <a:endParaRPr lang="en-US" dirty="0"/>
          </a:p>
        </p:txBody>
      </p:sp>
      <p:sp>
        <p:nvSpPr>
          <p:cNvPr id="4" name="Slide Number Placeholder 3"/>
          <p:cNvSpPr>
            <a:spLocks noGrp="1"/>
          </p:cNvSpPr>
          <p:nvPr>
            <p:ph type="sldNum" sz="quarter" idx="10"/>
          </p:nvPr>
        </p:nvSpPr>
        <p:spPr/>
        <p:txBody>
          <a:bodyPr/>
          <a:lstStyle/>
          <a:p>
            <a:fld id="{325E7207-ECA2-470B-B28E-8DDFB017FF2F}" type="slidenum">
              <a:rPr lang="en-US" smtClean="0"/>
              <a:pPr/>
              <a:t>17</a:t>
            </a:fld>
            <a:endParaRPr lang="en-US"/>
          </a:p>
        </p:txBody>
      </p:sp>
      <p:sp>
        <p:nvSpPr>
          <p:cNvPr id="5" name="Header Placeholder 4"/>
          <p:cNvSpPr>
            <a:spLocks noGrp="1"/>
          </p:cNvSpPr>
          <p:nvPr>
            <p:ph type="hdr" sz="quarter" idx="11"/>
          </p:nvPr>
        </p:nvSpPr>
        <p:spPr/>
        <p:txBody>
          <a:bodyPr/>
          <a:lstStyle/>
          <a:p>
            <a:r>
              <a:rPr lang="en-US" smtClean="0"/>
              <a:t>Spring 2012</a:t>
            </a: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5E7207-ECA2-470B-B28E-8DDFB017FF2F}" type="slidenum">
              <a:rPr lang="en-US" smtClean="0"/>
              <a:pPr/>
              <a:t>18</a:t>
            </a:fld>
            <a:endParaRPr lang="en-US"/>
          </a:p>
        </p:txBody>
      </p:sp>
      <p:sp>
        <p:nvSpPr>
          <p:cNvPr id="5" name="Header Placeholder 4"/>
          <p:cNvSpPr>
            <a:spLocks noGrp="1"/>
          </p:cNvSpPr>
          <p:nvPr>
            <p:ph type="hdr" sz="quarter" idx="11"/>
          </p:nvPr>
        </p:nvSpPr>
        <p:spPr/>
        <p:txBody>
          <a:bodyPr/>
          <a:lstStyle/>
          <a:p>
            <a:r>
              <a:rPr lang="en-US" smtClean="0"/>
              <a:t>Spring 2012</a:t>
            </a: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5E7207-ECA2-470B-B28E-8DDFB017FF2F}" type="slidenum">
              <a:rPr lang="en-US" smtClean="0"/>
              <a:pPr/>
              <a:t>19</a:t>
            </a:fld>
            <a:endParaRPr lang="en-US"/>
          </a:p>
        </p:txBody>
      </p:sp>
      <p:sp>
        <p:nvSpPr>
          <p:cNvPr id="5" name="Header Placeholder 4"/>
          <p:cNvSpPr>
            <a:spLocks noGrp="1"/>
          </p:cNvSpPr>
          <p:nvPr>
            <p:ph type="hdr" sz="quarter" idx="11"/>
          </p:nvPr>
        </p:nvSpPr>
        <p:spPr/>
        <p:txBody>
          <a:bodyPr/>
          <a:lstStyle/>
          <a:p>
            <a:r>
              <a:rPr lang="en-US" smtClean="0"/>
              <a:t>Spring 2012</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http://lc.wayne.edu/pdf/icebreakers_teambuilders.pdf</a:t>
            </a:r>
            <a:endParaRPr lang="en-US" dirty="0"/>
          </a:p>
        </p:txBody>
      </p:sp>
      <p:sp>
        <p:nvSpPr>
          <p:cNvPr id="4" name="Header Placeholder 3"/>
          <p:cNvSpPr>
            <a:spLocks noGrp="1"/>
          </p:cNvSpPr>
          <p:nvPr>
            <p:ph type="hdr" sz="quarter" idx="10"/>
          </p:nvPr>
        </p:nvSpPr>
        <p:spPr/>
        <p:txBody>
          <a:bodyPr/>
          <a:lstStyle/>
          <a:p>
            <a:r>
              <a:rPr lang="en-US" smtClean="0"/>
              <a:t>Spring 2012</a:t>
            </a:r>
            <a:endParaRPr lang="en-US"/>
          </a:p>
        </p:txBody>
      </p:sp>
      <p:sp>
        <p:nvSpPr>
          <p:cNvPr id="5" name="Slide Number Placeholder 4"/>
          <p:cNvSpPr>
            <a:spLocks noGrp="1"/>
          </p:cNvSpPr>
          <p:nvPr>
            <p:ph type="sldNum" sz="quarter" idx="11"/>
          </p:nvPr>
        </p:nvSpPr>
        <p:spPr/>
        <p:txBody>
          <a:bodyPr/>
          <a:lstStyle/>
          <a:p>
            <a:fld id="{325E7207-ECA2-470B-B28E-8DDFB017FF2F}" type="slidenum">
              <a:rPr lang="en-US" smtClean="0"/>
              <a:pPr/>
              <a:t>2</a:t>
            </a:fld>
            <a:endParaRPr lang="en-US"/>
          </a:p>
        </p:txBody>
      </p:sp>
    </p:spTree>
    <p:extLst>
      <p:ext uri="{BB962C8B-B14F-4D97-AF65-F5344CB8AC3E}">
        <p14:creationId xmlns:p14="http://schemas.microsoft.com/office/powerpoint/2010/main" val="33875359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5E7207-ECA2-470B-B28E-8DDFB017FF2F}" type="slidenum">
              <a:rPr lang="en-US" smtClean="0"/>
              <a:pPr/>
              <a:t>20</a:t>
            </a:fld>
            <a:endParaRPr lang="en-US"/>
          </a:p>
        </p:txBody>
      </p:sp>
      <p:sp>
        <p:nvSpPr>
          <p:cNvPr id="5" name="Header Placeholder 4"/>
          <p:cNvSpPr>
            <a:spLocks noGrp="1"/>
          </p:cNvSpPr>
          <p:nvPr>
            <p:ph type="hdr" sz="quarter" idx="11"/>
          </p:nvPr>
        </p:nvSpPr>
        <p:spPr/>
        <p:txBody>
          <a:bodyPr/>
          <a:lstStyle/>
          <a:p>
            <a:r>
              <a:rPr lang="en-US" smtClean="0"/>
              <a:t>Spring 2012</a:t>
            </a: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5E7207-ECA2-470B-B28E-8DDFB017FF2F}" type="slidenum">
              <a:rPr lang="en-US" smtClean="0"/>
              <a:pPr/>
              <a:t>21</a:t>
            </a:fld>
            <a:endParaRPr lang="en-US"/>
          </a:p>
        </p:txBody>
      </p:sp>
      <p:sp>
        <p:nvSpPr>
          <p:cNvPr id="5" name="Header Placeholder 4"/>
          <p:cNvSpPr>
            <a:spLocks noGrp="1"/>
          </p:cNvSpPr>
          <p:nvPr>
            <p:ph type="hdr" sz="quarter" idx="11"/>
          </p:nvPr>
        </p:nvSpPr>
        <p:spPr/>
        <p:txBody>
          <a:bodyPr/>
          <a:lstStyle/>
          <a:p>
            <a:r>
              <a:rPr lang="en-US" smtClean="0"/>
              <a:t>Spring 2012</a:t>
            </a: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5E7207-ECA2-470B-B28E-8DDFB017FF2F}" type="slidenum">
              <a:rPr lang="en-US" smtClean="0"/>
              <a:pPr/>
              <a:t>22</a:t>
            </a:fld>
            <a:endParaRPr lang="en-US"/>
          </a:p>
        </p:txBody>
      </p:sp>
      <p:sp>
        <p:nvSpPr>
          <p:cNvPr id="5" name="Header Placeholder 4"/>
          <p:cNvSpPr>
            <a:spLocks noGrp="1"/>
          </p:cNvSpPr>
          <p:nvPr>
            <p:ph type="hdr" sz="quarter" idx="11"/>
          </p:nvPr>
        </p:nvSpPr>
        <p:spPr/>
        <p:txBody>
          <a:bodyPr/>
          <a:lstStyle/>
          <a:p>
            <a:r>
              <a:rPr lang="en-US" smtClean="0"/>
              <a:t>Spring 2012</a:t>
            </a: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5E7207-ECA2-470B-B28E-8DDFB017FF2F}" type="slidenum">
              <a:rPr lang="en-US" smtClean="0"/>
              <a:pPr/>
              <a:t>23</a:t>
            </a:fld>
            <a:endParaRPr lang="en-US"/>
          </a:p>
        </p:txBody>
      </p:sp>
      <p:sp>
        <p:nvSpPr>
          <p:cNvPr id="5" name="Header Placeholder 4"/>
          <p:cNvSpPr>
            <a:spLocks noGrp="1"/>
          </p:cNvSpPr>
          <p:nvPr>
            <p:ph type="hdr" sz="quarter" idx="11"/>
          </p:nvPr>
        </p:nvSpPr>
        <p:spPr/>
        <p:txBody>
          <a:bodyPr/>
          <a:lstStyle/>
          <a:p>
            <a:r>
              <a:rPr lang="en-US" smtClean="0"/>
              <a:t>Spring 2012</a:t>
            </a: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Spring 2012</a:t>
            </a:r>
            <a:endParaRPr lang="en-US"/>
          </a:p>
        </p:txBody>
      </p:sp>
      <p:sp>
        <p:nvSpPr>
          <p:cNvPr id="5" name="Slide Number Placeholder 4"/>
          <p:cNvSpPr>
            <a:spLocks noGrp="1"/>
          </p:cNvSpPr>
          <p:nvPr>
            <p:ph type="sldNum" sz="quarter" idx="11"/>
          </p:nvPr>
        </p:nvSpPr>
        <p:spPr/>
        <p:txBody>
          <a:bodyPr/>
          <a:lstStyle/>
          <a:p>
            <a:fld id="{325E7207-ECA2-470B-B28E-8DDFB017FF2F}" type="slidenum">
              <a:rPr lang="en-US" smtClean="0"/>
              <a:pPr/>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http://lc.wayne.edu/pdf/icebreakers_teambuilders.pdf</a:t>
            </a:r>
            <a:endParaRPr lang="en-US" dirty="0"/>
          </a:p>
        </p:txBody>
      </p:sp>
      <p:sp>
        <p:nvSpPr>
          <p:cNvPr id="4" name="Header Placeholder 3"/>
          <p:cNvSpPr>
            <a:spLocks noGrp="1"/>
          </p:cNvSpPr>
          <p:nvPr>
            <p:ph type="hdr" sz="quarter" idx="10"/>
          </p:nvPr>
        </p:nvSpPr>
        <p:spPr/>
        <p:txBody>
          <a:bodyPr/>
          <a:lstStyle/>
          <a:p>
            <a:r>
              <a:rPr lang="en-US" smtClean="0"/>
              <a:t>Spring 2012</a:t>
            </a:r>
            <a:endParaRPr lang="en-US"/>
          </a:p>
        </p:txBody>
      </p:sp>
      <p:sp>
        <p:nvSpPr>
          <p:cNvPr id="5" name="Slide Number Placeholder 4"/>
          <p:cNvSpPr>
            <a:spLocks noGrp="1"/>
          </p:cNvSpPr>
          <p:nvPr>
            <p:ph type="sldNum" sz="quarter" idx="11"/>
          </p:nvPr>
        </p:nvSpPr>
        <p:spPr/>
        <p:txBody>
          <a:bodyPr/>
          <a:lstStyle/>
          <a:p>
            <a:fld id="{325E7207-ECA2-470B-B28E-8DDFB017FF2F}" type="slidenum">
              <a:rPr lang="en-US" smtClean="0"/>
              <a:pPr/>
              <a:t>3</a:t>
            </a:fld>
            <a:endParaRPr lang="en-US"/>
          </a:p>
        </p:txBody>
      </p:sp>
    </p:spTree>
    <p:extLst>
      <p:ext uri="{BB962C8B-B14F-4D97-AF65-F5344CB8AC3E}">
        <p14:creationId xmlns:p14="http://schemas.microsoft.com/office/powerpoint/2010/main" val="3387535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5E7207-ECA2-470B-B28E-8DDFB017FF2F}" type="slidenum">
              <a:rPr lang="en-US" smtClean="0"/>
              <a:pPr/>
              <a:t>4</a:t>
            </a:fld>
            <a:endParaRPr lang="en-US"/>
          </a:p>
        </p:txBody>
      </p:sp>
      <p:sp>
        <p:nvSpPr>
          <p:cNvPr id="5" name="Header Placeholder 4"/>
          <p:cNvSpPr>
            <a:spLocks noGrp="1"/>
          </p:cNvSpPr>
          <p:nvPr>
            <p:ph type="hdr" sz="quarter" idx="11"/>
          </p:nvPr>
        </p:nvSpPr>
        <p:spPr/>
        <p:txBody>
          <a:bodyPr/>
          <a:lstStyle/>
          <a:p>
            <a:r>
              <a:rPr lang="en-US" smtClean="0"/>
              <a:t>Spring 2012</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5E7207-ECA2-470B-B28E-8DDFB017FF2F}" type="slidenum">
              <a:rPr lang="en-US" smtClean="0"/>
              <a:pPr/>
              <a:t>5</a:t>
            </a:fld>
            <a:endParaRPr lang="en-US"/>
          </a:p>
        </p:txBody>
      </p:sp>
      <p:sp>
        <p:nvSpPr>
          <p:cNvPr id="5" name="Header Placeholder 4"/>
          <p:cNvSpPr>
            <a:spLocks noGrp="1"/>
          </p:cNvSpPr>
          <p:nvPr>
            <p:ph type="hdr" sz="quarter" idx="11"/>
          </p:nvPr>
        </p:nvSpPr>
        <p:spPr/>
        <p:txBody>
          <a:bodyPr/>
          <a:lstStyle/>
          <a:p>
            <a:r>
              <a:rPr lang="en-US" smtClean="0"/>
              <a:t>Spring 2012</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Spring 2012</a:t>
            </a:r>
            <a:endParaRPr lang="en-US"/>
          </a:p>
        </p:txBody>
      </p:sp>
      <p:sp>
        <p:nvSpPr>
          <p:cNvPr id="5" name="Slide Number Placeholder 4"/>
          <p:cNvSpPr>
            <a:spLocks noGrp="1"/>
          </p:cNvSpPr>
          <p:nvPr>
            <p:ph type="sldNum" sz="quarter" idx="11"/>
          </p:nvPr>
        </p:nvSpPr>
        <p:spPr/>
        <p:txBody>
          <a:bodyPr/>
          <a:lstStyle/>
          <a:p>
            <a:fld id="{325E7207-ECA2-470B-B28E-8DDFB017FF2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Spring 2012</a:t>
            </a:r>
            <a:endParaRPr lang="en-US"/>
          </a:p>
        </p:txBody>
      </p:sp>
      <p:sp>
        <p:nvSpPr>
          <p:cNvPr id="5" name="Slide Number Placeholder 4"/>
          <p:cNvSpPr>
            <a:spLocks noGrp="1"/>
          </p:cNvSpPr>
          <p:nvPr>
            <p:ph type="sldNum" sz="quarter" idx="11"/>
          </p:nvPr>
        </p:nvSpPr>
        <p:spPr/>
        <p:txBody>
          <a:bodyPr/>
          <a:lstStyle/>
          <a:p>
            <a:fld id="{325E7207-ECA2-470B-B28E-8DDFB017FF2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Spring 2012</a:t>
            </a:r>
            <a:endParaRPr lang="en-US"/>
          </a:p>
        </p:txBody>
      </p:sp>
      <p:sp>
        <p:nvSpPr>
          <p:cNvPr id="5" name="Slide Number Placeholder 4"/>
          <p:cNvSpPr>
            <a:spLocks noGrp="1"/>
          </p:cNvSpPr>
          <p:nvPr>
            <p:ph type="sldNum" sz="quarter" idx="11"/>
          </p:nvPr>
        </p:nvSpPr>
        <p:spPr/>
        <p:txBody>
          <a:bodyPr/>
          <a:lstStyle/>
          <a:p>
            <a:fld id="{325E7207-ECA2-470B-B28E-8DDFB017FF2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Clarify that it does not go through the intersection point of the two cones.</a:t>
            </a:r>
            <a:endParaRPr lang="en-US" dirty="0"/>
          </a:p>
        </p:txBody>
      </p:sp>
      <p:sp>
        <p:nvSpPr>
          <p:cNvPr id="4" name="Header Placeholder 3"/>
          <p:cNvSpPr>
            <a:spLocks noGrp="1"/>
          </p:cNvSpPr>
          <p:nvPr>
            <p:ph type="hdr" sz="quarter" idx="10"/>
          </p:nvPr>
        </p:nvSpPr>
        <p:spPr/>
        <p:txBody>
          <a:bodyPr/>
          <a:lstStyle/>
          <a:p>
            <a:r>
              <a:rPr lang="en-US" smtClean="0"/>
              <a:t>Spring 2012</a:t>
            </a:r>
            <a:endParaRPr lang="en-US"/>
          </a:p>
        </p:txBody>
      </p:sp>
      <p:sp>
        <p:nvSpPr>
          <p:cNvPr id="5" name="Slide Number Placeholder 4"/>
          <p:cNvSpPr>
            <a:spLocks noGrp="1"/>
          </p:cNvSpPr>
          <p:nvPr>
            <p:ph type="sldNum" sz="quarter" idx="11"/>
          </p:nvPr>
        </p:nvSpPr>
        <p:spPr/>
        <p:txBody>
          <a:bodyPr/>
          <a:lstStyle/>
          <a:p>
            <a:fld id="{325E7207-ECA2-470B-B28E-8DDFB017FF2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F33194-F60E-4516-B782-A8C49AAE87A6}" type="datetimeFigureOut">
              <a:rPr lang="en-US" smtClean="0"/>
              <a:pPr/>
              <a:t>2/11/2014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AA22A8-4134-44CD-9AC5-F565BBECB58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F33194-F60E-4516-B782-A8C49AAE87A6}" type="datetimeFigureOut">
              <a:rPr lang="en-US" smtClean="0"/>
              <a:pPr/>
              <a:t>2/11/2014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AA22A8-4134-44CD-9AC5-F565BBECB58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F33194-F60E-4516-B782-A8C49AAE87A6}" type="datetimeFigureOut">
              <a:rPr lang="en-US" smtClean="0"/>
              <a:pPr/>
              <a:t>2/11/2014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AA22A8-4134-44CD-9AC5-F565BBECB58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F33194-F60E-4516-B782-A8C49AAE87A6}" type="datetimeFigureOut">
              <a:rPr lang="en-US" smtClean="0"/>
              <a:pPr/>
              <a:t>2/11/2014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AA22A8-4134-44CD-9AC5-F565BBECB58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F33194-F60E-4516-B782-A8C49AAE87A6}" type="datetimeFigureOut">
              <a:rPr lang="en-US" smtClean="0"/>
              <a:pPr/>
              <a:t>2/11/2014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AA22A8-4134-44CD-9AC5-F565BBECB58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F33194-F60E-4516-B782-A8C49AAE87A6}" type="datetimeFigureOut">
              <a:rPr lang="en-US" smtClean="0"/>
              <a:pPr/>
              <a:t>2/11/2014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AA22A8-4134-44CD-9AC5-F565BBECB58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F33194-F60E-4516-B782-A8C49AAE87A6}" type="datetimeFigureOut">
              <a:rPr lang="en-US" smtClean="0"/>
              <a:pPr/>
              <a:t>2/11/2014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AA22A8-4134-44CD-9AC5-F565BBECB58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F33194-F60E-4516-B782-A8C49AAE87A6}" type="datetimeFigureOut">
              <a:rPr lang="en-US" smtClean="0"/>
              <a:pPr/>
              <a:t>2/11/2014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AA22A8-4134-44CD-9AC5-F565BBECB58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F33194-F60E-4516-B782-A8C49AAE87A6}" type="datetimeFigureOut">
              <a:rPr lang="en-US" smtClean="0"/>
              <a:pPr/>
              <a:t>2/11/2014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AA22A8-4134-44CD-9AC5-F565BBECB58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F33194-F60E-4516-B782-A8C49AAE87A6}" type="datetimeFigureOut">
              <a:rPr lang="en-US" smtClean="0"/>
              <a:pPr/>
              <a:t>2/11/2014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AA22A8-4134-44CD-9AC5-F565BBECB58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F33194-F60E-4516-B782-A8C49AAE87A6}" type="datetimeFigureOut">
              <a:rPr lang="en-US" smtClean="0"/>
              <a:pPr/>
              <a:t>2/11/2014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AA22A8-4134-44CD-9AC5-F565BBECB58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F33194-F60E-4516-B782-A8C49AAE87A6}" type="datetimeFigureOut">
              <a:rPr lang="en-US" smtClean="0"/>
              <a:pPr/>
              <a:t>2/11/2014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AA22A8-4134-44CD-9AC5-F565BBECB58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8.wmf"/><Relationship Id="rId18" Type="http://schemas.openxmlformats.org/officeDocument/2006/relationships/oleObject" Target="../embeddings/oleObject9.bin"/><Relationship Id="rId26" Type="http://schemas.openxmlformats.org/officeDocument/2006/relationships/oleObject" Target="../embeddings/oleObject13.bin"/><Relationship Id="rId3" Type="http://schemas.openxmlformats.org/officeDocument/2006/relationships/notesSlide" Target="../notesSlides/notesSlide11.xml"/><Relationship Id="rId21" Type="http://schemas.openxmlformats.org/officeDocument/2006/relationships/image" Target="../media/image12.wmf"/><Relationship Id="rId7" Type="http://schemas.openxmlformats.org/officeDocument/2006/relationships/image" Target="../media/image5.wmf"/><Relationship Id="rId12" Type="http://schemas.openxmlformats.org/officeDocument/2006/relationships/oleObject" Target="../embeddings/oleObject6.bin"/><Relationship Id="rId17" Type="http://schemas.openxmlformats.org/officeDocument/2006/relationships/image" Target="../media/image10.wmf"/><Relationship Id="rId25" Type="http://schemas.openxmlformats.org/officeDocument/2006/relationships/image" Target="../media/image14.wmf"/><Relationship Id="rId2" Type="http://schemas.openxmlformats.org/officeDocument/2006/relationships/slideLayout" Target="../slideLayouts/slideLayout2.xml"/><Relationship Id="rId16" Type="http://schemas.openxmlformats.org/officeDocument/2006/relationships/oleObject" Target="../embeddings/oleObject8.bin"/><Relationship Id="rId20" Type="http://schemas.openxmlformats.org/officeDocument/2006/relationships/oleObject" Target="../embeddings/oleObject10.bin"/><Relationship Id="rId29" Type="http://schemas.openxmlformats.org/officeDocument/2006/relationships/image" Target="../media/image16.wmf"/><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7.wmf"/><Relationship Id="rId24" Type="http://schemas.openxmlformats.org/officeDocument/2006/relationships/oleObject" Target="../embeddings/oleObject12.bin"/><Relationship Id="rId5" Type="http://schemas.openxmlformats.org/officeDocument/2006/relationships/image" Target="../media/image4.wmf"/><Relationship Id="rId15" Type="http://schemas.openxmlformats.org/officeDocument/2006/relationships/image" Target="../media/image9.wmf"/><Relationship Id="rId23" Type="http://schemas.openxmlformats.org/officeDocument/2006/relationships/image" Target="../media/image13.wmf"/><Relationship Id="rId28" Type="http://schemas.openxmlformats.org/officeDocument/2006/relationships/oleObject" Target="../embeddings/oleObject14.bin"/><Relationship Id="rId10" Type="http://schemas.openxmlformats.org/officeDocument/2006/relationships/oleObject" Target="../embeddings/oleObject5.bin"/><Relationship Id="rId19" Type="http://schemas.openxmlformats.org/officeDocument/2006/relationships/image" Target="../media/image11.wmf"/><Relationship Id="rId4" Type="http://schemas.openxmlformats.org/officeDocument/2006/relationships/oleObject" Target="../embeddings/oleObject2.bin"/><Relationship Id="rId9" Type="http://schemas.openxmlformats.org/officeDocument/2006/relationships/image" Target="../media/image6.wmf"/><Relationship Id="rId14" Type="http://schemas.openxmlformats.org/officeDocument/2006/relationships/oleObject" Target="../embeddings/oleObject7.bin"/><Relationship Id="rId22" Type="http://schemas.openxmlformats.org/officeDocument/2006/relationships/oleObject" Target="../embeddings/oleObject11.bin"/><Relationship Id="rId27" Type="http://schemas.openxmlformats.org/officeDocument/2006/relationships/image" Target="../media/image15.wmf"/></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hodor.org/interactivate/activities/ConicFlyer/"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hyperlink" Target="http://cs.jsu.edu/~leathrum/Mathlets/conics.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bFOnicn4bb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www.crystalinks.com/day8circlemagic.html" TargetMode="External"/><Relationship Id="rId7"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hyperlink" Target="http://www.prweb.com/releases/2006/01/prweb338844.ht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hyperlink" Target="3%20Circles%20Deriving%20Equation%20ANSWERS.pdf"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cpalms.org/"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cpalms.org/Standards/PublicPreviewBenchmark300.aspx"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hyperlink" Target="http://www.cpalms.org/Standards/PublicPreviewBenchmark301.aspx"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1.bin"/><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hyperlink" Target="http://www.cpalms.org/Standards/PublicPreviewBenchmark5637.asp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cpalms.org/Standards/PublicPreviewBenchmark5627.aspx"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cpalms.org/Standards/PublicPreviewBenchmark5577.aspx"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M2 Logo"/>
          <p:cNvPicPr>
            <a:picLocks noChangeAspect="1" noChangeArrowheads="1"/>
          </p:cNvPicPr>
          <p:nvPr/>
        </p:nvPicPr>
        <p:blipFill>
          <a:blip r:embed="rId3" cstate="print"/>
          <a:srcRect/>
          <a:stretch>
            <a:fillRect/>
          </a:stretch>
        </p:blipFill>
        <p:spPr bwMode="auto">
          <a:xfrm>
            <a:off x="457200" y="228600"/>
            <a:ext cx="8329835" cy="5410200"/>
          </a:xfrm>
          <a:prstGeom prst="rect">
            <a:avLst/>
          </a:prstGeom>
          <a:noFill/>
          <a:ln w="9525" algn="in">
            <a:noFill/>
            <a:miter lim="800000"/>
            <a:headEnd/>
            <a:tailEnd/>
          </a:ln>
          <a:effectLst/>
        </p:spPr>
      </p:pic>
      <p:sp>
        <p:nvSpPr>
          <p:cNvPr id="6" name="Title 1"/>
          <p:cNvSpPr txBox="1">
            <a:spLocks/>
          </p:cNvSpPr>
          <p:nvPr/>
        </p:nvSpPr>
        <p:spPr>
          <a:xfrm>
            <a:off x="685800" y="5181600"/>
            <a:ext cx="7772400" cy="1470025"/>
          </a:xfrm>
          <a:prstGeom prst="rect">
            <a:avLst/>
          </a:prstGeom>
          <a:no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j-lt"/>
                <a:ea typeface="+mj-ea"/>
                <a:cs typeface="+mj-cs"/>
              </a:rPr>
              <a:t>Science Math Masters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a:bodyPr>
          <a:lstStyle/>
          <a:p>
            <a:r>
              <a:rPr lang="en-US" dirty="0" smtClean="0">
                <a:solidFill>
                  <a:srgbClr val="C00000"/>
                </a:solidFill>
              </a:rPr>
              <a:t>Ideas for Lesson Components</a:t>
            </a:r>
            <a:r>
              <a:rPr lang="en-US" sz="3200" dirty="0" smtClean="0">
                <a:solidFill>
                  <a:srgbClr val="C00000"/>
                </a:solidFill>
              </a:rPr>
              <a:t/>
            </a:r>
            <a:br>
              <a:rPr lang="en-US" sz="3200" dirty="0" smtClean="0">
                <a:solidFill>
                  <a:srgbClr val="C00000"/>
                </a:solidFill>
              </a:rPr>
            </a:br>
            <a:endParaRPr lang="en-US" sz="2000" dirty="0">
              <a:solidFill>
                <a:srgbClr val="C00000"/>
              </a:solidFill>
            </a:endParaRPr>
          </a:p>
        </p:txBody>
      </p:sp>
      <p:sp>
        <p:nvSpPr>
          <p:cNvPr id="12" name="Content Placeholder 2"/>
          <p:cNvSpPr txBox="1">
            <a:spLocks/>
          </p:cNvSpPr>
          <p:nvPr/>
        </p:nvSpPr>
        <p:spPr>
          <a:xfrm>
            <a:off x="609600" y="1447800"/>
            <a:ext cx="8229600" cy="5029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Subtitle 2"/>
          <p:cNvSpPr txBox="1">
            <a:spLocks/>
          </p:cNvSpPr>
          <p:nvPr/>
        </p:nvSpPr>
        <p:spPr>
          <a:xfrm>
            <a:off x="381000" y="1752599"/>
            <a:ext cx="8229600" cy="377912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smtClean="0">
              <a:solidFill>
                <a:srgbClr val="66FF99"/>
              </a:solidFill>
            </a:endParaRPr>
          </a:p>
        </p:txBody>
      </p:sp>
    </p:spTree>
    <p:extLst>
      <p:ext uri="{BB962C8B-B14F-4D97-AF65-F5344CB8AC3E}">
        <p14:creationId xmlns:p14="http://schemas.microsoft.com/office/powerpoint/2010/main" val="3861091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normAutofit fontScale="90000"/>
          </a:bodyPr>
          <a:lstStyle/>
          <a:p>
            <a:r>
              <a:rPr lang="en-US" b="1" dirty="0" smtClean="0">
                <a:solidFill>
                  <a:srgbClr val="C00000"/>
                </a:solidFill>
              </a:rPr>
              <a:t>Warm-up</a:t>
            </a:r>
            <a:r>
              <a:rPr lang="en-US" dirty="0" smtClean="0">
                <a:solidFill>
                  <a:srgbClr val="C00000"/>
                </a:solidFill>
              </a:rPr>
              <a:t> </a:t>
            </a:r>
            <a:r>
              <a:rPr lang="en-US" dirty="0" smtClean="0"/>
              <a:t/>
            </a:r>
            <a:br>
              <a:rPr lang="en-US" dirty="0" smtClean="0"/>
            </a:br>
            <a:r>
              <a:rPr lang="en-US" sz="2700" dirty="0" smtClean="0"/>
              <a:t>(to access prior knowledge)</a:t>
            </a:r>
            <a:endParaRPr lang="en-US" sz="2700" dirty="0"/>
          </a:p>
        </p:txBody>
      </p:sp>
      <p:sp>
        <p:nvSpPr>
          <p:cNvPr id="3" name="Content Placeholder 2"/>
          <p:cNvSpPr>
            <a:spLocks noGrp="1"/>
          </p:cNvSpPr>
          <p:nvPr>
            <p:ph idx="1"/>
          </p:nvPr>
        </p:nvSpPr>
        <p:spPr>
          <a:xfrm>
            <a:off x="457200" y="914400"/>
            <a:ext cx="8229600" cy="5518666"/>
          </a:xfrm>
        </p:spPr>
        <p:txBody>
          <a:bodyPr>
            <a:normAutofit lnSpcReduction="10000"/>
          </a:bodyPr>
          <a:lstStyle/>
          <a:p>
            <a:pPr marL="0" indent="0">
              <a:buNone/>
            </a:pPr>
            <a:r>
              <a:rPr lang="en-US" sz="2800" dirty="0">
                <a:solidFill>
                  <a:schemeClr val="bg1"/>
                </a:solidFill>
              </a:rPr>
              <a:t>Factor to solve.</a:t>
            </a:r>
          </a:p>
          <a:p>
            <a:pPr marL="0" indent="0">
              <a:buNone/>
            </a:pPr>
            <a:r>
              <a:rPr lang="en-US" sz="2800" dirty="0">
                <a:solidFill>
                  <a:schemeClr val="bg1"/>
                </a:solidFill>
              </a:rPr>
              <a:t>1.   </a:t>
            </a:r>
          </a:p>
          <a:p>
            <a:pPr marL="0" indent="0">
              <a:buNone/>
            </a:pPr>
            <a:r>
              <a:rPr lang="en-US" sz="2800" dirty="0">
                <a:solidFill>
                  <a:schemeClr val="bg1"/>
                </a:solidFill>
              </a:rPr>
              <a:t>2.  </a:t>
            </a:r>
          </a:p>
          <a:p>
            <a:pPr marL="0" indent="0">
              <a:buNone/>
            </a:pPr>
            <a:r>
              <a:rPr lang="en-US" sz="2800" dirty="0">
                <a:solidFill>
                  <a:schemeClr val="bg1"/>
                </a:solidFill>
              </a:rPr>
              <a:t>3.  </a:t>
            </a:r>
          </a:p>
          <a:p>
            <a:pPr marL="0" indent="0">
              <a:buNone/>
            </a:pPr>
            <a:r>
              <a:rPr lang="en-US" sz="2800" dirty="0" smtClean="0">
                <a:solidFill>
                  <a:schemeClr val="bg1"/>
                </a:solidFill>
              </a:rPr>
              <a:t>4</a:t>
            </a:r>
            <a:r>
              <a:rPr lang="en-US" sz="2800" dirty="0">
                <a:solidFill>
                  <a:schemeClr val="bg1"/>
                </a:solidFill>
              </a:rPr>
              <a:t>.  What do problems 1 through 3 have in common?</a:t>
            </a:r>
          </a:p>
          <a:p>
            <a:pPr marL="0" indent="0">
              <a:buNone/>
            </a:pPr>
            <a:endParaRPr lang="en-US" sz="2800" dirty="0" smtClean="0">
              <a:solidFill>
                <a:schemeClr val="bg1"/>
              </a:solidFill>
            </a:endParaRPr>
          </a:p>
          <a:p>
            <a:pPr marL="514350" indent="-514350">
              <a:buAutoNum type="arabicPeriod" startAt="5"/>
            </a:pPr>
            <a:r>
              <a:rPr lang="en-US" sz="2800" dirty="0" smtClean="0">
                <a:solidFill>
                  <a:schemeClr val="bg1"/>
                </a:solidFill>
              </a:rPr>
              <a:t>In </a:t>
            </a:r>
            <a:r>
              <a:rPr lang="en-US" sz="2800" dirty="0">
                <a:solidFill>
                  <a:schemeClr val="bg1"/>
                </a:solidFill>
              </a:rPr>
              <a:t>the quadratic equations of form </a:t>
            </a:r>
            <a:r>
              <a:rPr lang="en-US" sz="2800" i="1" dirty="0" smtClean="0">
                <a:solidFill>
                  <a:schemeClr val="bg1"/>
                </a:solidFill>
              </a:rPr>
              <a:t>ax</a:t>
            </a:r>
            <a:r>
              <a:rPr lang="en-US" sz="2800" i="1" baseline="30000" dirty="0" smtClean="0">
                <a:solidFill>
                  <a:schemeClr val="bg1"/>
                </a:solidFill>
              </a:rPr>
              <a:t>2</a:t>
            </a:r>
            <a:r>
              <a:rPr lang="en-US" sz="2800" i="1" dirty="0" smtClean="0">
                <a:solidFill>
                  <a:schemeClr val="bg1"/>
                </a:solidFill>
              </a:rPr>
              <a:t>+bx+c=0</a:t>
            </a:r>
          </a:p>
          <a:p>
            <a:pPr marL="0" indent="0">
              <a:buNone/>
            </a:pPr>
            <a:r>
              <a:rPr lang="en-US" sz="2800" dirty="0" smtClean="0">
                <a:solidFill>
                  <a:schemeClr val="bg1"/>
                </a:solidFill>
              </a:rPr>
              <a:t>given </a:t>
            </a:r>
            <a:r>
              <a:rPr lang="en-US" sz="2800" dirty="0">
                <a:solidFill>
                  <a:schemeClr val="bg1"/>
                </a:solidFill>
              </a:rPr>
              <a:t>in problems 1 through 3 above, what is the relationship between “</a:t>
            </a:r>
            <a:r>
              <a:rPr lang="en-US" sz="2800" i="1" dirty="0">
                <a:solidFill>
                  <a:schemeClr val="bg1"/>
                </a:solidFill>
              </a:rPr>
              <a:t>b</a:t>
            </a:r>
            <a:r>
              <a:rPr lang="en-US" sz="2800" dirty="0">
                <a:solidFill>
                  <a:schemeClr val="bg1"/>
                </a:solidFill>
              </a:rPr>
              <a:t>” and “</a:t>
            </a:r>
            <a:r>
              <a:rPr lang="en-US" sz="2800" i="1" dirty="0">
                <a:solidFill>
                  <a:schemeClr val="bg1"/>
                </a:solidFill>
              </a:rPr>
              <a:t>c</a:t>
            </a:r>
            <a:r>
              <a:rPr lang="en-US" sz="2800" dirty="0">
                <a:solidFill>
                  <a:schemeClr val="bg1"/>
                </a:solidFill>
              </a:rPr>
              <a:t>”?</a:t>
            </a:r>
          </a:p>
          <a:p>
            <a:pPr marL="0" indent="0">
              <a:buNone/>
            </a:pPr>
            <a:endParaRPr lang="en-US" sz="2800" dirty="0" smtClean="0">
              <a:solidFill>
                <a:schemeClr val="bg1"/>
              </a:solidFill>
            </a:endParaRPr>
          </a:p>
          <a:p>
            <a:pPr marL="0" indent="0">
              <a:buNone/>
            </a:pPr>
            <a:r>
              <a:rPr lang="en-US" sz="2800" dirty="0" smtClean="0">
                <a:solidFill>
                  <a:schemeClr val="bg1"/>
                </a:solidFill>
              </a:rPr>
              <a:t>6. </a:t>
            </a:r>
            <a:r>
              <a:rPr lang="en-US" sz="2800" dirty="0">
                <a:solidFill>
                  <a:schemeClr val="bg1"/>
                </a:solidFill>
              </a:rPr>
              <a:t>Solve by completing the </a:t>
            </a:r>
            <a:r>
              <a:rPr lang="en-US" sz="2800" dirty="0" smtClean="0">
                <a:solidFill>
                  <a:schemeClr val="bg1"/>
                </a:solidFill>
              </a:rPr>
              <a:t>square:</a:t>
            </a:r>
            <a:endParaRPr lang="en-US" sz="2800" dirty="0">
              <a:solidFill>
                <a:schemeClr val="bg1"/>
              </a:solidFill>
            </a:endParaRPr>
          </a:p>
          <a:p>
            <a:pPr marL="0" indent="0">
              <a:buNone/>
            </a:pPr>
            <a:endParaRPr lang="en-US" dirty="0"/>
          </a:p>
          <a:p>
            <a:pPr marL="0" indent="0">
              <a:buNone/>
            </a:pPr>
            <a:endParaRPr lang="en-US"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983925318"/>
              </p:ext>
            </p:extLst>
          </p:nvPr>
        </p:nvGraphicFramePr>
        <p:xfrm>
          <a:off x="990600" y="1371600"/>
          <a:ext cx="1990725" cy="381000"/>
        </p:xfrm>
        <a:graphic>
          <a:graphicData uri="http://schemas.openxmlformats.org/presentationml/2006/ole">
            <mc:AlternateContent xmlns:mc="http://schemas.openxmlformats.org/markup-compatibility/2006">
              <mc:Choice xmlns:v="urn:schemas-microsoft-com:vml" Requires="v">
                <p:oleObj spid="_x0000_s97502" name="Equation" r:id="rId4" imgW="1091726" imgH="203112" progId="Equation.DSMT4">
                  <p:embed/>
                </p:oleObj>
              </mc:Choice>
              <mc:Fallback>
                <p:oleObj name="Equation" r:id="rId4" imgW="1091726" imgH="203112" progId="Equation.DSMT4">
                  <p:embed/>
                  <p:pic>
                    <p:nvPicPr>
                      <p:cNvPr id="0" name="Picture 20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371600"/>
                        <a:ext cx="1990725"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1775896209"/>
              </p:ext>
            </p:extLst>
          </p:nvPr>
        </p:nvGraphicFramePr>
        <p:xfrm>
          <a:off x="990600" y="1905000"/>
          <a:ext cx="1783773" cy="381000"/>
        </p:xfrm>
        <a:graphic>
          <a:graphicData uri="http://schemas.openxmlformats.org/presentationml/2006/ole">
            <mc:AlternateContent xmlns:mc="http://schemas.openxmlformats.org/markup-compatibility/2006">
              <mc:Choice xmlns:v="urn:schemas-microsoft-com:vml" Requires="v">
                <p:oleObj spid="_x0000_s97503" name="Equation" r:id="rId6" imgW="977476" imgH="203112" progId="Equation.DSMT4">
                  <p:embed/>
                </p:oleObj>
              </mc:Choice>
              <mc:Fallback>
                <p:oleObj name="Equation" r:id="rId6" imgW="977476" imgH="203112" progId="Equation.DSMT4">
                  <p:embed/>
                  <p:pic>
                    <p:nvPicPr>
                      <p:cNvPr id="0" name="Picture 2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1905000"/>
                        <a:ext cx="1783773"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 name="Object 15"/>
          <p:cNvGraphicFramePr>
            <a:graphicFrameLocks noChangeAspect="1"/>
          </p:cNvGraphicFramePr>
          <p:nvPr>
            <p:extLst>
              <p:ext uri="{D42A27DB-BD31-4B8C-83A1-F6EECF244321}">
                <p14:modId xmlns:p14="http://schemas.microsoft.com/office/powerpoint/2010/main" val="4205287830"/>
              </p:ext>
            </p:extLst>
          </p:nvPr>
        </p:nvGraphicFramePr>
        <p:xfrm>
          <a:off x="990600" y="2286000"/>
          <a:ext cx="1665288" cy="609600"/>
        </p:xfrm>
        <a:graphic>
          <a:graphicData uri="http://schemas.openxmlformats.org/presentationml/2006/ole">
            <mc:AlternateContent xmlns:mc="http://schemas.openxmlformats.org/markup-compatibility/2006">
              <mc:Choice xmlns:v="urn:schemas-microsoft-com:vml" Requires="v">
                <p:oleObj spid="_x0000_s97504" name="Equation" r:id="rId8" imgW="1066337" imgH="393529" progId="Equation.DSMT4">
                  <p:embed/>
                </p:oleObj>
              </mc:Choice>
              <mc:Fallback>
                <p:oleObj name="Equation" r:id="rId8" imgW="1066337" imgH="393529" progId="Equation.DSMT4">
                  <p:embed/>
                  <p:pic>
                    <p:nvPicPr>
                      <p:cNvPr id="0" name="Picture 2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0600" y="2286000"/>
                        <a:ext cx="1665288"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 name="Object 17"/>
          <p:cNvGraphicFramePr>
            <a:graphicFrameLocks noChangeAspect="1"/>
          </p:cNvGraphicFramePr>
          <p:nvPr>
            <p:extLst>
              <p:ext uri="{D42A27DB-BD31-4B8C-83A1-F6EECF244321}">
                <p14:modId xmlns:p14="http://schemas.microsoft.com/office/powerpoint/2010/main" val="4164665701"/>
              </p:ext>
            </p:extLst>
          </p:nvPr>
        </p:nvGraphicFramePr>
        <p:xfrm>
          <a:off x="5638800" y="5562600"/>
          <a:ext cx="1783773" cy="381000"/>
        </p:xfrm>
        <a:graphic>
          <a:graphicData uri="http://schemas.openxmlformats.org/presentationml/2006/ole">
            <mc:AlternateContent xmlns:mc="http://schemas.openxmlformats.org/markup-compatibility/2006">
              <mc:Choice xmlns:v="urn:schemas-microsoft-com:vml" Requires="v">
                <p:oleObj spid="_x0000_s97505" name="Equation" r:id="rId10" imgW="977476" imgH="203112" progId="Equation.DSMT4">
                  <p:embed/>
                </p:oleObj>
              </mc:Choice>
              <mc:Fallback>
                <p:oleObj name="Equation" r:id="rId10" imgW="977476" imgH="203112" progId="Equation.DSMT4">
                  <p:embed/>
                  <p:pic>
                    <p:nvPicPr>
                      <p:cNvPr id="0" name="Picture 2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38800" y="5562600"/>
                        <a:ext cx="1783773"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p:nvSpPr>
        <p:spPr>
          <a:xfrm>
            <a:off x="3276600" y="6248400"/>
            <a:ext cx="1970732" cy="369332"/>
          </a:xfrm>
          <a:prstGeom prst="rect">
            <a:avLst/>
          </a:prstGeom>
        </p:spPr>
        <p:txBody>
          <a:bodyPr wrap="none">
            <a:spAutoFit/>
          </a:bodyPr>
          <a:lstStyle/>
          <a:p>
            <a:r>
              <a:rPr lang="en-US" dirty="0" smtClean="0">
                <a:solidFill>
                  <a:srgbClr val="66FF99"/>
                </a:solidFill>
              </a:rPr>
              <a:t>Refer to Handout 1</a:t>
            </a:r>
            <a:endParaRPr lang="en-US" dirty="0">
              <a:solidFill>
                <a:srgbClr val="66FF99"/>
              </a:solidFill>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3855119447"/>
              </p:ext>
            </p:extLst>
          </p:nvPr>
        </p:nvGraphicFramePr>
        <p:xfrm>
          <a:off x="3359205" y="1371600"/>
          <a:ext cx="1204912" cy="377847"/>
        </p:xfrm>
        <a:graphic>
          <a:graphicData uri="http://schemas.openxmlformats.org/presentationml/2006/ole">
            <mc:AlternateContent xmlns:mc="http://schemas.openxmlformats.org/markup-compatibility/2006">
              <mc:Choice xmlns:v="urn:schemas-microsoft-com:vml" Requires="v">
                <p:oleObj spid="_x0000_s97506" name="Equation" r:id="rId12" imgW="749300" imgH="228600" progId="Equation.DSMT4">
                  <p:embed/>
                </p:oleObj>
              </mc:Choice>
              <mc:Fallback>
                <p:oleObj name="Equation" r:id="rId12" imgW="749300" imgH="228600" progId="Equation.DSMT4">
                  <p:embed/>
                  <p:pic>
                    <p:nvPicPr>
                      <p:cNvPr id="0" name="Picture 2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59205" y="1371600"/>
                        <a:ext cx="1204912" cy="37784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779731114"/>
              </p:ext>
            </p:extLst>
          </p:nvPr>
        </p:nvGraphicFramePr>
        <p:xfrm>
          <a:off x="4716463" y="1416050"/>
          <a:ext cx="2293937" cy="325730"/>
        </p:xfrm>
        <a:graphic>
          <a:graphicData uri="http://schemas.openxmlformats.org/presentationml/2006/ole">
            <mc:AlternateContent xmlns:mc="http://schemas.openxmlformats.org/markup-compatibility/2006">
              <mc:Choice xmlns:v="urn:schemas-microsoft-com:vml" Requires="v">
                <p:oleObj spid="_x0000_s97507" name="Equation" r:id="rId14" imgW="1473200" imgH="203200" progId="Equation.DSMT4">
                  <p:embed/>
                </p:oleObj>
              </mc:Choice>
              <mc:Fallback>
                <p:oleObj name="Equation" r:id="rId14" imgW="1473200" imgH="203200" progId="Equation.DSMT4">
                  <p:embed/>
                  <p:pic>
                    <p:nvPicPr>
                      <p:cNvPr id="0" name="Picture 2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16463" y="1416050"/>
                        <a:ext cx="2293937" cy="3257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09803459"/>
              </p:ext>
            </p:extLst>
          </p:nvPr>
        </p:nvGraphicFramePr>
        <p:xfrm>
          <a:off x="2886075" y="1905000"/>
          <a:ext cx="1225550" cy="377825"/>
        </p:xfrm>
        <a:graphic>
          <a:graphicData uri="http://schemas.openxmlformats.org/presentationml/2006/ole">
            <mc:AlternateContent xmlns:mc="http://schemas.openxmlformats.org/markup-compatibility/2006">
              <mc:Choice xmlns:v="urn:schemas-microsoft-com:vml" Requires="v">
                <p:oleObj spid="_x0000_s97508" name="Equation" r:id="rId16" imgW="761669" imgH="228501" progId="Equation.DSMT4">
                  <p:embed/>
                </p:oleObj>
              </mc:Choice>
              <mc:Fallback>
                <p:oleObj name="Equation" r:id="rId16" imgW="761669" imgH="228501" progId="Equation.DSMT4">
                  <p:embed/>
                  <p:pic>
                    <p:nvPicPr>
                      <p:cNvPr id="0" name="Picture 21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886075" y="1905000"/>
                        <a:ext cx="1225550" cy="37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391852190"/>
              </p:ext>
            </p:extLst>
          </p:nvPr>
        </p:nvGraphicFramePr>
        <p:xfrm>
          <a:off x="4419600" y="1905000"/>
          <a:ext cx="2432050" cy="325438"/>
        </p:xfrm>
        <a:graphic>
          <a:graphicData uri="http://schemas.openxmlformats.org/presentationml/2006/ole">
            <mc:AlternateContent xmlns:mc="http://schemas.openxmlformats.org/markup-compatibility/2006">
              <mc:Choice xmlns:v="urn:schemas-microsoft-com:vml" Requires="v">
                <p:oleObj spid="_x0000_s97509" name="Equation" r:id="rId18" imgW="1562100" imgH="203200" progId="Equation.DSMT4">
                  <p:embed/>
                </p:oleObj>
              </mc:Choice>
              <mc:Fallback>
                <p:oleObj name="Equation" r:id="rId18" imgW="1562100" imgH="203200" progId="Equation.DSMT4">
                  <p:embed/>
                  <p:pic>
                    <p:nvPicPr>
                      <p:cNvPr id="0" name="Picture 21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419600" y="1905000"/>
                        <a:ext cx="2432050" cy="325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267011841"/>
              </p:ext>
            </p:extLst>
          </p:nvPr>
        </p:nvGraphicFramePr>
        <p:xfrm>
          <a:off x="2759397" y="2209800"/>
          <a:ext cx="3005138" cy="777875"/>
        </p:xfrm>
        <a:graphic>
          <a:graphicData uri="http://schemas.openxmlformats.org/presentationml/2006/ole">
            <mc:AlternateContent xmlns:mc="http://schemas.openxmlformats.org/markup-compatibility/2006">
              <mc:Choice xmlns:v="urn:schemas-microsoft-com:vml" Requires="v">
                <p:oleObj spid="_x0000_s97510" name="Equation" r:id="rId20" imgW="1866900" imgH="469900" progId="Equation.DSMT4">
                  <p:embed/>
                </p:oleObj>
              </mc:Choice>
              <mc:Fallback>
                <p:oleObj name="Equation" r:id="rId20" imgW="1866900" imgH="469900" progId="Equation.DSMT4">
                  <p:embed/>
                  <p:pic>
                    <p:nvPicPr>
                      <p:cNvPr id="0" name="Picture 21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759397" y="2209800"/>
                        <a:ext cx="3005138" cy="777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754286254"/>
              </p:ext>
            </p:extLst>
          </p:nvPr>
        </p:nvGraphicFramePr>
        <p:xfrm>
          <a:off x="5973763" y="2286000"/>
          <a:ext cx="2371725" cy="630238"/>
        </p:xfrm>
        <a:graphic>
          <a:graphicData uri="http://schemas.openxmlformats.org/presentationml/2006/ole">
            <mc:AlternateContent xmlns:mc="http://schemas.openxmlformats.org/markup-compatibility/2006">
              <mc:Choice xmlns:v="urn:schemas-microsoft-com:vml" Requires="v">
                <p:oleObj spid="_x0000_s97511" name="Equation" r:id="rId22" imgW="1524000" imgH="393700" progId="Equation.DSMT4">
                  <p:embed/>
                </p:oleObj>
              </mc:Choice>
              <mc:Fallback>
                <p:oleObj name="Equation" r:id="rId22" imgW="1524000" imgH="393700" progId="Equation.DSMT4">
                  <p:embed/>
                  <p:pic>
                    <p:nvPicPr>
                      <p:cNvPr id="0" name="Picture 21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973763" y="2286000"/>
                        <a:ext cx="2371725" cy="630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339295208"/>
              </p:ext>
            </p:extLst>
          </p:nvPr>
        </p:nvGraphicFramePr>
        <p:xfrm>
          <a:off x="685800" y="3276600"/>
          <a:ext cx="3638550" cy="325438"/>
        </p:xfrm>
        <a:graphic>
          <a:graphicData uri="http://schemas.openxmlformats.org/presentationml/2006/ole">
            <mc:AlternateContent xmlns:mc="http://schemas.openxmlformats.org/markup-compatibility/2006">
              <mc:Choice xmlns:v="urn:schemas-microsoft-com:vml" Requires="v">
                <p:oleObj spid="_x0000_s97512" name="Equation" r:id="rId24" imgW="2336800" imgH="203200" progId="Equation.DSMT4">
                  <p:embed/>
                </p:oleObj>
              </mc:Choice>
              <mc:Fallback>
                <p:oleObj name="Equation" r:id="rId24" imgW="2336800" imgH="203200" progId="Equation.DSMT4">
                  <p:embed/>
                  <p:pic>
                    <p:nvPicPr>
                      <p:cNvPr id="0" name="Picture 219"/>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85800" y="3276600"/>
                        <a:ext cx="3638550" cy="325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4133583946"/>
              </p:ext>
            </p:extLst>
          </p:nvPr>
        </p:nvGraphicFramePr>
        <p:xfrm>
          <a:off x="6248400" y="4648200"/>
          <a:ext cx="1066800" cy="752475"/>
        </p:xfrm>
        <a:graphic>
          <a:graphicData uri="http://schemas.openxmlformats.org/presentationml/2006/ole">
            <mc:AlternateContent xmlns:mc="http://schemas.openxmlformats.org/markup-compatibility/2006">
              <mc:Choice xmlns:v="urn:schemas-microsoft-com:vml" Requires="v">
                <p:oleObj spid="_x0000_s97513" name="Equation" r:id="rId26" imgW="685800" imgH="469900" progId="Equation.DSMT4">
                  <p:embed/>
                </p:oleObj>
              </mc:Choice>
              <mc:Fallback>
                <p:oleObj name="Equation" r:id="rId26" imgW="685800" imgH="469900" progId="Equation.DSMT4">
                  <p:embed/>
                  <p:pic>
                    <p:nvPicPr>
                      <p:cNvPr id="0" name="Picture 220"/>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248400" y="4648200"/>
                        <a:ext cx="1066800" cy="752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2668590809"/>
              </p:ext>
            </p:extLst>
          </p:nvPr>
        </p:nvGraphicFramePr>
        <p:xfrm>
          <a:off x="1133475" y="5897563"/>
          <a:ext cx="1246188" cy="377825"/>
        </p:xfrm>
        <a:graphic>
          <a:graphicData uri="http://schemas.openxmlformats.org/presentationml/2006/ole">
            <mc:AlternateContent xmlns:mc="http://schemas.openxmlformats.org/markup-compatibility/2006">
              <mc:Choice xmlns:v="urn:schemas-microsoft-com:vml" Requires="v">
                <p:oleObj spid="_x0000_s97514" name="Equation" r:id="rId28" imgW="774364" imgH="228501" progId="Equation.DSMT4">
                  <p:embed/>
                </p:oleObj>
              </mc:Choice>
              <mc:Fallback>
                <p:oleObj name="Equation" r:id="rId28" imgW="774364" imgH="228501" progId="Equation.DSMT4">
                  <p:embed/>
                  <p:pic>
                    <p:nvPicPr>
                      <p:cNvPr id="0" name="Picture 221"/>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133475" y="5897563"/>
                        <a:ext cx="1246188" cy="37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48406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a:bodyPr>
          <a:lstStyle/>
          <a:p>
            <a:r>
              <a:rPr lang="en-US" dirty="0" smtClean="0">
                <a:solidFill>
                  <a:srgbClr val="C00000"/>
                </a:solidFill>
              </a:rPr>
              <a:t>Concrete/Hands-on Model</a:t>
            </a:r>
            <a:r>
              <a:rPr lang="en-US" sz="3200" dirty="0" smtClean="0">
                <a:solidFill>
                  <a:srgbClr val="C00000"/>
                </a:solidFill>
              </a:rPr>
              <a:t/>
            </a:r>
            <a:br>
              <a:rPr lang="en-US" sz="3200" dirty="0" smtClean="0">
                <a:solidFill>
                  <a:srgbClr val="C00000"/>
                </a:solidFill>
              </a:rPr>
            </a:br>
            <a:endParaRPr lang="en-US" sz="2000" dirty="0">
              <a:solidFill>
                <a:srgbClr val="C00000"/>
              </a:solidFill>
            </a:endParaRPr>
          </a:p>
        </p:txBody>
      </p:sp>
      <p:sp>
        <p:nvSpPr>
          <p:cNvPr id="12" name="Content Placeholder 2"/>
          <p:cNvSpPr txBox="1">
            <a:spLocks/>
          </p:cNvSpPr>
          <p:nvPr/>
        </p:nvSpPr>
        <p:spPr>
          <a:xfrm>
            <a:off x="609600" y="1447800"/>
            <a:ext cx="8229600" cy="5029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Subtitle 2"/>
          <p:cNvSpPr txBox="1">
            <a:spLocks/>
          </p:cNvSpPr>
          <p:nvPr/>
        </p:nvSpPr>
        <p:spPr>
          <a:xfrm>
            <a:off x="381000" y="1752599"/>
            <a:ext cx="6096000" cy="377912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smtClean="0">
              <a:solidFill>
                <a:srgbClr val="66FF99"/>
              </a:solidFill>
            </a:endParaRPr>
          </a:p>
        </p:txBody>
      </p:sp>
      <p:pic>
        <p:nvPicPr>
          <p:cNvPr id="9523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1309687"/>
            <a:ext cx="3224570" cy="530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19158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a:bodyPr>
          <a:lstStyle/>
          <a:p>
            <a:r>
              <a:rPr lang="en-US" dirty="0" smtClean="0">
                <a:solidFill>
                  <a:srgbClr val="C00000"/>
                </a:solidFill>
              </a:rPr>
              <a:t>Applet</a:t>
            </a:r>
            <a:r>
              <a:rPr lang="en-US" sz="3200" dirty="0" smtClean="0">
                <a:solidFill>
                  <a:srgbClr val="C00000"/>
                </a:solidFill>
              </a:rPr>
              <a:t/>
            </a:r>
            <a:br>
              <a:rPr lang="en-US" sz="3200" dirty="0" smtClean="0">
                <a:solidFill>
                  <a:srgbClr val="C00000"/>
                </a:solidFill>
              </a:rPr>
            </a:br>
            <a:endParaRPr lang="en-US" sz="2000" dirty="0">
              <a:solidFill>
                <a:srgbClr val="C00000"/>
              </a:solidFill>
            </a:endParaRPr>
          </a:p>
        </p:txBody>
      </p:sp>
      <p:sp>
        <p:nvSpPr>
          <p:cNvPr id="12" name="Content Placeholder 2"/>
          <p:cNvSpPr txBox="1">
            <a:spLocks/>
          </p:cNvSpPr>
          <p:nvPr/>
        </p:nvSpPr>
        <p:spPr>
          <a:xfrm>
            <a:off x="609600" y="1447800"/>
            <a:ext cx="8229600" cy="5029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Subtitle 2"/>
          <p:cNvSpPr txBox="1">
            <a:spLocks/>
          </p:cNvSpPr>
          <p:nvPr/>
        </p:nvSpPr>
        <p:spPr>
          <a:xfrm>
            <a:off x="381000" y="1752599"/>
            <a:ext cx="6096000" cy="377912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smtClean="0">
              <a:solidFill>
                <a:srgbClr val="66FF99"/>
              </a:solidFill>
            </a:endParaRPr>
          </a:p>
        </p:txBody>
      </p:sp>
      <p:pic>
        <p:nvPicPr>
          <p:cNvPr id="95235" name="Picture 3">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50" t="8136" r="33640" b="13901"/>
          <a:stretch/>
        </p:blipFill>
        <p:spPr bwMode="auto">
          <a:xfrm>
            <a:off x="1905000" y="1143000"/>
            <a:ext cx="5313194" cy="5089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58837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a:bodyPr>
          <a:lstStyle/>
          <a:p>
            <a:r>
              <a:rPr lang="en-US" dirty="0" smtClean="0">
                <a:solidFill>
                  <a:srgbClr val="C00000"/>
                </a:solidFill>
              </a:rPr>
              <a:t>More Advanced Applet</a:t>
            </a:r>
            <a:r>
              <a:rPr lang="en-US" sz="3200" dirty="0" smtClean="0">
                <a:solidFill>
                  <a:srgbClr val="C00000"/>
                </a:solidFill>
              </a:rPr>
              <a:t/>
            </a:r>
            <a:br>
              <a:rPr lang="en-US" sz="3200" dirty="0" smtClean="0">
                <a:solidFill>
                  <a:srgbClr val="C00000"/>
                </a:solidFill>
              </a:rPr>
            </a:br>
            <a:endParaRPr lang="en-US" sz="2000" dirty="0">
              <a:solidFill>
                <a:srgbClr val="C00000"/>
              </a:solidFill>
            </a:endParaRPr>
          </a:p>
        </p:txBody>
      </p:sp>
      <p:sp>
        <p:nvSpPr>
          <p:cNvPr id="12" name="Content Placeholder 2"/>
          <p:cNvSpPr txBox="1">
            <a:spLocks/>
          </p:cNvSpPr>
          <p:nvPr/>
        </p:nvSpPr>
        <p:spPr>
          <a:xfrm>
            <a:off x="609600" y="1447800"/>
            <a:ext cx="8229600" cy="5029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Subtitle 2"/>
          <p:cNvSpPr txBox="1">
            <a:spLocks/>
          </p:cNvSpPr>
          <p:nvPr/>
        </p:nvSpPr>
        <p:spPr>
          <a:xfrm>
            <a:off x="381000" y="1752599"/>
            <a:ext cx="6096000" cy="377912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smtClean="0">
              <a:solidFill>
                <a:srgbClr val="66FF99"/>
              </a:solidFill>
            </a:endParaRPr>
          </a:p>
        </p:txBody>
      </p:sp>
      <p:pic>
        <p:nvPicPr>
          <p:cNvPr id="95234" name="Picture 2">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090" r="48382" b="52289"/>
          <a:stretch/>
        </p:blipFill>
        <p:spPr bwMode="auto">
          <a:xfrm>
            <a:off x="1676400" y="1524000"/>
            <a:ext cx="6293224" cy="3766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8031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a:bodyPr>
          <a:lstStyle/>
          <a:p>
            <a:r>
              <a:rPr lang="en-US" dirty="0" smtClean="0">
                <a:solidFill>
                  <a:srgbClr val="C00000"/>
                </a:solidFill>
              </a:rPr>
              <a:t>YouTube</a:t>
            </a:r>
            <a:r>
              <a:rPr lang="en-US" sz="3200" dirty="0" smtClean="0">
                <a:solidFill>
                  <a:srgbClr val="C00000"/>
                </a:solidFill>
              </a:rPr>
              <a:t/>
            </a:r>
            <a:br>
              <a:rPr lang="en-US" sz="3200" dirty="0" smtClean="0">
                <a:solidFill>
                  <a:srgbClr val="C00000"/>
                </a:solidFill>
              </a:rPr>
            </a:br>
            <a:endParaRPr lang="en-US" sz="2000" dirty="0">
              <a:solidFill>
                <a:srgbClr val="C00000"/>
              </a:solidFill>
            </a:endParaRPr>
          </a:p>
        </p:txBody>
      </p:sp>
      <p:sp>
        <p:nvSpPr>
          <p:cNvPr id="12" name="Content Placeholder 2"/>
          <p:cNvSpPr txBox="1">
            <a:spLocks/>
          </p:cNvSpPr>
          <p:nvPr/>
        </p:nvSpPr>
        <p:spPr>
          <a:xfrm>
            <a:off x="609600" y="1447800"/>
            <a:ext cx="8229600" cy="5029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Subtitle 2"/>
          <p:cNvSpPr txBox="1">
            <a:spLocks/>
          </p:cNvSpPr>
          <p:nvPr/>
        </p:nvSpPr>
        <p:spPr>
          <a:xfrm>
            <a:off x="381000" y="1752599"/>
            <a:ext cx="6096000" cy="377912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smtClean="0">
              <a:solidFill>
                <a:srgbClr val="66FF99"/>
              </a:solidFill>
            </a:endParaRPr>
          </a:p>
        </p:txBody>
      </p:sp>
      <p:pic>
        <p:nvPicPr>
          <p:cNvPr id="96258" name="Picture 2">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05025" y="1752599"/>
            <a:ext cx="523875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9088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0"/>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C00000"/>
                </a:solidFill>
                <a:effectLst/>
                <a:uLnTx/>
                <a:uFillTx/>
                <a:latin typeface="+mj-lt"/>
                <a:ea typeface="+mj-ea"/>
                <a:cs typeface="+mj-cs"/>
              </a:rPr>
              <a:t>Application </a:t>
            </a:r>
            <a:br>
              <a:rPr kumimoji="0" lang="en-US" sz="4400" b="1" i="0" u="none" strike="noStrike" kern="1200" cap="none" spc="0" normalizeH="0" baseline="0" noProof="0" dirty="0" smtClean="0">
                <a:ln>
                  <a:noFill/>
                </a:ln>
                <a:solidFill>
                  <a:srgbClr val="C00000"/>
                </a:solidFill>
                <a:effectLst/>
                <a:uLnTx/>
                <a:uFillTx/>
                <a:latin typeface="+mj-lt"/>
                <a:ea typeface="+mj-ea"/>
                <a:cs typeface="+mj-cs"/>
              </a:rPr>
            </a:br>
            <a:r>
              <a:rPr kumimoji="0" lang="en-US" sz="2700" b="0" i="0" u="none" strike="noStrike" kern="1200" cap="none" spc="0" normalizeH="0" baseline="0" noProof="0" dirty="0" smtClean="0">
                <a:ln>
                  <a:noFill/>
                </a:ln>
                <a:solidFill>
                  <a:schemeClr val="tx1"/>
                </a:solidFill>
                <a:effectLst/>
                <a:uLnTx/>
                <a:uFillTx/>
                <a:latin typeface="+mj-lt"/>
                <a:ea typeface="+mj-ea"/>
                <a:cs typeface="+mj-cs"/>
              </a:rPr>
              <a:t>(to motivate/hook)</a:t>
            </a:r>
            <a:endParaRPr kumimoji="0" lang="en-US" sz="2700" b="0" i="0" u="none" strike="noStrike" kern="1200" cap="none" spc="0" normalizeH="0" baseline="0" noProof="0" dirty="0">
              <a:ln>
                <a:noFill/>
              </a:ln>
              <a:solidFill>
                <a:schemeClr val="tx1"/>
              </a:solidFill>
              <a:effectLst/>
              <a:uLnTx/>
              <a:uFillTx/>
              <a:latin typeface="+mj-lt"/>
              <a:ea typeface="+mj-ea"/>
              <a:cs typeface="+mj-cs"/>
            </a:endParaRPr>
          </a:p>
        </p:txBody>
      </p:sp>
      <p:pic>
        <p:nvPicPr>
          <p:cNvPr id="100354" name="Picture 2">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970" t="32804" r="34188" b="24799"/>
          <a:stretch/>
        </p:blipFill>
        <p:spPr bwMode="auto">
          <a:xfrm>
            <a:off x="6248400" y="1219200"/>
            <a:ext cx="2209800" cy="2282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0355"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750" t="12381" r="40436" b="4439"/>
          <a:stretch/>
        </p:blipFill>
        <p:spPr bwMode="auto">
          <a:xfrm>
            <a:off x="457200" y="543709"/>
            <a:ext cx="2209800" cy="3209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0356"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1552" t="2024" b="71749"/>
          <a:stretch/>
        </p:blipFill>
        <p:spPr bwMode="auto">
          <a:xfrm>
            <a:off x="457200" y="3744501"/>
            <a:ext cx="2196835" cy="1589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357" name="Picture 5"/>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721" b="4523"/>
          <a:stretch/>
        </p:blipFill>
        <p:spPr bwMode="auto">
          <a:xfrm>
            <a:off x="2819400" y="1447800"/>
            <a:ext cx="3362597" cy="2493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819400" y="4031439"/>
            <a:ext cx="3352800" cy="276999"/>
          </a:xfrm>
          <a:prstGeom prst="rect">
            <a:avLst/>
          </a:prstGeom>
          <a:noFill/>
        </p:spPr>
        <p:txBody>
          <a:bodyPr wrap="square" rtlCol="0">
            <a:spAutoFit/>
          </a:bodyPr>
          <a:lstStyle/>
          <a:p>
            <a:r>
              <a:rPr lang="en-US" sz="1200" dirty="0" smtClean="0">
                <a:solidFill>
                  <a:schemeClr val="bg1"/>
                </a:solidFill>
              </a:rPr>
              <a:t>Museum design – washingtonpost.com</a:t>
            </a:r>
            <a:endParaRPr lang="en-US" sz="1200" dirty="0">
              <a:solidFill>
                <a:schemeClr val="bg1"/>
              </a:solidFill>
            </a:endParaRPr>
          </a:p>
        </p:txBody>
      </p:sp>
      <p:pic>
        <p:nvPicPr>
          <p:cNvPr id="100358"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38800" y="4227192"/>
            <a:ext cx="2951487" cy="2213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4500698" y="6440807"/>
            <a:ext cx="4490902" cy="276999"/>
          </a:xfrm>
          <a:prstGeom prst="rect">
            <a:avLst/>
          </a:prstGeom>
          <a:noFill/>
        </p:spPr>
        <p:txBody>
          <a:bodyPr wrap="square" rtlCol="0">
            <a:spAutoFit/>
          </a:bodyPr>
          <a:lstStyle/>
          <a:p>
            <a:r>
              <a:rPr lang="en-US" sz="1200" dirty="0">
                <a:hlinkClick r:id="rId9"/>
              </a:rPr>
              <a:t>http://www.prweb.com/releases/2006/01/prweb338844.htm</a:t>
            </a:r>
            <a:endParaRPr lang="en-US" sz="1200" dirty="0"/>
          </a:p>
        </p:txBody>
      </p:sp>
    </p:spTree>
    <p:extLst>
      <p:ext uri="{BB962C8B-B14F-4D97-AF65-F5344CB8AC3E}">
        <p14:creationId xmlns:p14="http://schemas.microsoft.com/office/powerpoint/2010/main" val="6178544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500" y="762000"/>
            <a:ext cx="8001000" cy="1371600"/>
          </a:xfrm>
        </p:spPr>
        <p:txBody>
          <a:bodyPr>
            <a:normAutofit fontScale="90000"/>
          </a:bodyPr>
          <a:lstStyle/>
          <a:p>
            <a:pPr algn="l"/>
            <a:r>
              <a:rPr lang="en-US" sz="3000" b="1" dirty="0" smtClean="0">
                <a:solidFill>
                  <a:srgbClr val="66FF99"/>
                </a:solidFill>
              </a:rPr>
              <a:t>Work in pairs to complete question #1 of the activity </a:t>
            </a:r>
            <a:r>
              <a:rPr lang="en-US" sz="3000" b="1" i="1" dirty="0" smtClean="0">
                <a:solidFill>
                  <a:srgbClr val="66FF99"/>
                </a:solidFill>
              </a:rPr>
              <a:t>Analyzing Equation of a Circle</a:t>
            </a:r>
            <a:r>
              <a:rPr lang="en-US" sz="3000" b="1" dirty="0" smtClean="0">
                <a:solidFill>
                  <a:srgbClr val="66FF99"/>
                </a:solidFill>
              </a:rPr>
              <a:t>.  Use chart paper and markers to display a visual representation.</a:t>
            </a:r>
            <a:endParaRPr lang="en-US" sz="3200" dirty="0">
              <a:solidFill>
                <a:srgbClr val="66FF99"/>
              </a:solidFill>
            </a:endParaRPr>
          </a:p>
        </p:txBody>
      </p:sp>
      <p:sp>
        <p:nvSpPr>
          <p:cNvPr id="8" name="Title 1"/>
          <p:cNvSpPr txBox="1">
            <a:spLocks/>
          </p:cNvSpPr>
          <p:nvPr/>
        </p:nvSpPr>
        <p:spPr>
          <a:xfrm>
            <a:off x="457200" y="76200"/>
            <a:ext cx="8229600" cy="8683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C00000"/>
                </a:solidFill>
              </a:rPr>
              <a:t>Equations of Circles</a:t>
            </a:r>
            <a:endParaRPr lang="en-US" sz="2000" b="1" dirty="0">
              <a:solidFill>
                <a:srgbClr val="C00000"/>
              </a:solidFill>
            </a:endParaRPr>
          </a:p>
        </p:txBody>
      </p:sp>
      <p:pic>
        <p:nvPicPr>
          <p:cNvPr id="9830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250" t="19614" r="26250" b="51936"/>
          <a:stretch/>
        </p:blipFill>
        <p:spPr bwMode="auto">
          <a:xfrm>
            <a:off x="2057400" y="2514600"/>
            <a:ext cx="5741477" cy="2871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0804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500" y="762000"/>
            <a:ext cx="8001000" cy="1371600"/>
          </a:xfrm>
        </p:spPr>
        <p:txBody>
          <a:bodyPr>
            <a:normAutofit fontScale="90000"/>
          </a:bodyPr>
          <a:lstStyle/>
          <a:p>
            <a:pPr algn="l"/>
            <a:r>
              <a:rPr lang="en-US" sz="3000" b="1" dirty="0" smtClean="0">
                <a:solidFill>
                  <a:srgbClr val="66FF99"/>
                </a:solidFill>
              </a:rPr>
              <a:t>Now complete the activity </a:t>
            </a:r>
            <a:r>
              <a:rPr lang="en-US" sz="3000" b="1" i="1" dirty="0" smtClean="0">
                <a:solidFill>
                  <a:srgbClr val="66FF99"/>
                </a:solidFill>
              </a:rPr>
              <a:t>Analyzing Equation of a Circle</a:t>
            </a:r>
            <a:r>
              <a:rPr lang="en-US" sz="3000" b="1" dirty="0">
                <a:solidFill>
                  <a:srgbClr val="66FF99"/>
                </a:solidFill>
              </a:rPr>
              <a:t> </a:t>
            </a:r>
            <a:r>
              <a:rPr lang="en-US" sz="3000" b="1" dirty="0" smtClean="0">
                <a:solidFill>
                  <a:srgbClr val="66FF99"/>
                </a:solidFill>
              </a:rPr>
              <a:t>and post the second page to share with your peers.</a:t>
            </a:r>
            <a:endParaRPr lang="en-US" sz="3200" dirty="0">
              <a:solidFill>
                <a:srgbClr val="66FF99"/>
              </a:solidFill>
            </a:endParaRPr>
          </a:p>
        </p:txBody>
      </p:sp>
      <p:sp>
        <p:nvSpPr>
          <p:cNvPr id="8" name="Title 1"/>
          <p:cNvSpPr txBox="1">
            <a:spLocks/>
          </p:cNvSpPr>
          <p:nvPr/>
        </p:nvSpPr>
        <p:spPr>
          <a:xfrm>
            <a:off x="457200" y="76200"/>
            <a:ext cx="8229600" cy="8683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C00000"/>
                </a:solidFill>
              </a:rPr>
              <a:t>Equations of Circles</a:t>
            </a:r>
            <a:endParaRPr lang="en-US" sz="2000" b="1" dirty="0">
              <a:solidFill>
                <a:srgbClr val="C00000"/>
              </a:solidFill>
            </a:endParaRPr>
          </a:p>
        </p:txBody>
      </p:sp>
      <p:pic>
        <p:nvPicPr>
          <p:cNvPr id="9830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250" t="60762" r="26250" b="8753"/>
          <a:stretch/>
        </p:blipFill>
        <p:spPr bwMode="auto">
          <a:xfrm>
            <a:off x="228600" y="2667000"/>
            <a:ext cx="3671814" cy="1968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001" t="17877" r="13749" b="14083"/>
          <a:stretch/>
        </p:blipFill>
        <p:spPr bwMode="auto">
          <a:xfrm>
            <a:off x="4267200" y="2680138"/>
            <a:ext cx="4648200" cy="3551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7200" y="4876800"/>
            <a:ext cx="3276600" cy="1477328"/>
          </a:xfrm>
          <a:prstGeom prst="rect">
            <a:avLst/>
          </a:prstGeom>
          <a:noFill/>
        </p:spPr>
        <p:txBody>
          <a:bodyPr wrap="square" rtlCol="0">
            <a:spAutoFit/>
          </a:bodyPr>
          <a:lstStyle/>
          <a:p>
            <a:r>
              <a:rPr lang="en-US" dirty="0" smtClean="0">
                <a:solidFill>
                  <a:srgbClr val="FF0000"/>
                </a:solidFill>
              </a:rPr>
              <a:t>A.  Center:  (2,-1); </a:t>
            </a:r>
            <a:r>
              <a:rPr lang="en-US" i="1" dirty="0" smtClean="0">
                <a:solidFill>
                  <a:srgbClr val="FF0000"/>
                </a:solidFill>
              </a:rPr>
              <a:t>r</a:t>
            </a:r>
            <a:r>
              <a:rPr lang="en-US" dirty="0" smtClean="0">
                <a:solidFill>
                  <a:srgbClr val="FF0000"/>
                </a:solidFill>
              </a:rPr>
              <a:t> = 3</a:t>
            </a:r>
          </a:p>
          <a:p>
            <a:r>
              <a:rPr lang="en-US" dirty="0" smtClean="0">
                <a:solidFill>
                  <a:srgbClr val="FF0000"/>
                </a:solidFill>
              </a:rPr>
              <a:t>B.  Center: (-3,-4); </a:t>
            </a:r>
            <a:r>
              <a:rPr lang="en-US" i="1" dirty="0" smtClean="0">
                <a:solidFill>
                  <a:srgbClr val="FF0000"/>
                </a:solidFill>
              </a:rPr>
              <a:t>r</a:t>
            </a:r>
            <a:r>
              <a:rPr lang="en-US" dirty="0" smtClean="0">
                <a:solidFill>
                  <a:srgbClr val="FF0000"/>
                </a:solidFill>
              </a:rPr>
              <a:t> = 4</a:t>
            </a:r>
          </a:p>
          <a:p>
            <a:r>
              <a:rPr lang="en-US" dirty="0" smtClean="0">
                <a:solidFill>
                  <a:srgbClr val="FF0000"/>
                </a:solidFill>
              </a:rPr>
              <a:t>C.  Center</a:t>
            </a:r>
            <a:r>
              <a:rPr lang="en-US" dirty="0">
                <a:solidFill>
                  <a:srgbClr val="FF0000"/>
                </a:solidFill>
              </a:rPr>
              <a:t>: </a:t>
            </a:r>
            <a:r>
              <a:rPr lang="en-US" dirty="0" smtClean="0">
                <a:solidFill>
                  <a:srgbClr val="FF0000"/>
                </a:solidFill>
              </a:rPr>
              <a:t>(1,-3); </a:t>
            </a:r>
            <a:r>
              <a:rPr lang="en-US" i="1" dirty="0">
                <a:solidFill>
                  <a:srgbClr val="FF0000"/>
                </a:solidFill>
              </a:rPr>
              <a:t>r</a:t>
            </a:r>
            <a:r>
              <a:rPr lang="en-US" dirty="0">
                <a:solidFill>
                  <a:srgbClr val="FF0000"/>
                </a:solidFill>
              </a:rPr>
              <a:t> = </a:t>
            </a:r>
            <a:r>
              <a:rPr lang="en-US" dirty="0" smtClean="0">
                <a:solidFill>
                  <a:srgbClr val="FF0000"/>
                </a:solidFill>
              </a:rPr>
              <a:t>5</a:t>
            </a:r>
            <a:endParaRPr lang="en-US" dirty="0">
              <a:solidFill>
                <a:srgbClr val="FF0000"/>
              </a:solidFill>
            </a:endParaRPr>
          </a:p>
          <a:p>
            <a:endParaRPr lang="en-US" dirty="0" smtClean="0"/>
          </a:p>
          <a:p>
            <a:pPr marL="342900" indent="-342900">
              <a:buAutoNum type="alphaUcPeriod" startAt="2"/>
            </a:pPr>
            <a:endParaRPr lang="en-US" dirty="0"/>
          </a:p>
        </p:txBody>
      </p:sp>
    </p:spTree>
    <p:extLst>
      <p:ext uri="{BB962C8B-B14F-4D97-AF65-F5344CB8AC3E}">
        <p14:creationId xmlns:p14="http://schemas.microsoft.com/office/powerpoint/2010/main" val="1437948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762000"/>
            <a:ext cx="8839200" cy="609600"/>
          </a:xfrm>
        </p:spPr>
        <p:txBody>
          <a:bodyPr>
            <a:normAutofit/>
          </a:bodyPr>
          <a:lstStyle/>
          <a:p>
            <a:pPr algn="l"/>
            <a:r>
              <a:rPr lang="en-US" sz="2600" dirty="0" smtClean="0">
                <a:solidFill>
                  <a:srgbClr val="66FF99"/>
                </a:solidFill>
              </a:rPr>
              <a:t>Check the solutions to determine if your hypothesis was correct.</a:t>
            </a:r>
            <a:endParaRPr lang="en-US" sz="2600" dirty="0">
              <a:solidFill>
                <a:srgbClr val="66FF99"/>
              </a:solidFill>
            </a:endParaRPr>
          </a:p>
        </p:txBody>
      </p:sp>
      <p:sp>
        <p:nvSpPr>
          <p:cNvPr id="8" name="Title 1"/>
          <p:cNvSpPr txBox="1">
            <a:spLocks/>
          </p:cNvSpPr>
          <p:nvPr/>
        </p:nvSpPr>
        <p:spPr>
          <a:xfrm>
            <a:off x="457200" y="76200"/>
            <a:ext cx="8229600" cy="8683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C00000"/>
                </a:solidFill>
              </a:rPr>
              <a:t>Equations of Circles</a:t>
            </a:r>
            <a:endParaRPr lang="en-US" sz="2000" b="1" dirty="0">
              <a:solidFill>
                <a:srgbClr val="C00000"/>
              </a:solidFill>
            </a:endParaRPr>
          </a:p>
        </p:txBody>
      </p:sp>
      <p:pic>
        <p:nvPicPr>
          <p:cNvPr id="6" name="Picture 5"/>
          <p:cNvPicPr/>
          <p:nvPr/>
        </p:nvPicPr>
        <p:blipFill>
          <a:blip r:embed="rId3" cstate="print"/>
          <a:stretch>
            <a:fillRect/>
          </a:stretch>
        </p:blipFill>
        <p:spPr>
          <a:xfrm>
            <a:off x="1714500" y="1524000"/>
            <a:ext cx="5715000" cy="3810000"/>
          </a:xfrm>
          <a:prstGeom prst="rect">
            <a:avLst/>
          </a:prstGeom>
        </p:spPr>
      </p:pic>
      <p:sp>
        <p:nvSpPr>
          <p:cNvPr id="7" name="Title 1"/>
          <p:cNvSpPr txBox="1">
            <a:spLocks/>
          </p:cNvSpPr>
          <p:nvPr/>
        </p:nvSpPr>
        <p:spPr>
          <a:xfrm>
            <a:off x="457200" y="5628290"/>
            <a:ext cx="8282152"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600" dirty="0" smtClean="0">
                <a:solidFill>
                  <a:srgbClr val="66FF99"/>
                </a:solidFill>
              </a:rPr>
              <a:t>The graph shows the circle with center (-5,1) and radius 2.</a:t>
            </a:r>
            <a:endParaRPr lang="en-US" sz="2600" dirty="0">
              <a:solidFill>
                <a:srgbClr val="66FF99"/>
              </a:solidFill>
            </a:endParaRPr>
          </a:p>
        </p:txBody>
      </p:sp>
    </p:spTree>
    <p:extLst>
      <p:ext uri="{BB962C8B-B14F-4D97-AF65-F5344CB8AC3E}">
        <p14:creationId xmlns:p14="http://schemas.microsoft.com/office/powerpoint/2010/main" val="3062161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Icebreakers:  Webs</a:t>
            </a:r>
            <a:endParaRPr lang="en-US" dirty="0">
              <a:solidFill>
                <a:srgbClr val="C00000"/>
              </a:solidFill>
            </a:endParaRPr>
          </a:p>
        </p:txBody>
      </p:sp>
      <p:sp>
        <p:nvSpPr>
          <p:cNvPr id="3" name="Content Placeholder 2"/>
          <p:cNvSpPr>
            <a:spLocks noGrp="1"/>
          </p:cNvSpPr>
          <p:nvPr>
            <p:ph idx="1"/>
          </p:nvPr>
        </p:nvSpPr>
        <p:spPr/>
        <p:txBody>
          <a:bodyPr>
            <a:normAutofit fontScale="70000" lnSpcReduction="20000"/>
          </a:bodyPr>
          <a:lstStyle/>
          <a:p>
            <a:pPr marL="0" indent="0">
              <a:buNone/>
            </a:pPr>
            <a:r>
              <a:rPr lang="en-US" sz="3400" dirty="0" smtClean="0"/>
              <a:t>1.  Sit or stand in large circle</a:t>
            </a:r>
          </a:p>
          <a:p>
            <a:pPr marL="0" indent="0">
              <a:buNone/>
            </a:pPr>
            <a:r>
              <a:rPr lang="en-US" sz="3400" dirty="0" smtClean="0"/>
              <a:t>2.  First person holds the ball of twine and shares the following information:</a:t>
            </a:r>
          </a:p>
          <a:p>
            <a:r>
              <a:rPr lang="en-US" sz="3400" dirty="0" smtClean="0"/>
              <a:t>Name</a:t>
            </a:r>
          </a:p>
          <a:p>
            <a:r>
              <a:rPr lang="en-US" sz="3400" dirty="0" smtClean="0"/>
              <a:t>Number of years teaching</a:t>
            </a:r>
          </a:p>
          <a:p>
            <a:r>
              <a:rPr lang="en-US" sz="3400" dirty="0" smtClean="0"/>
              <a:t>Rate yourself on scale of 1 – 5 on how prepared you feel to implement CCSS (1 meaning not well-prepared and 5 meaning very prepared)</a:t>
            </a:r>
          </a:p>
          <a:p>
            <a:r>
              <a:rPr lang="en-US" sz="3400" dirty="0" smtClean="0"/>
              <a:t>One interesting fact about yourself</a:t>
            </a:r>
          </a:p>
          <a:p>
            <a:pPr marL="0" indent="0">
              <a:buNone/>
            </a:pPr>
            <a:r>
              <a:rPr lang="en-US" sz="3400" dirty="0" smtClean="0"/>
              <a:t>3.  Toss the ball of twine to a person across the circle  and that person will share the same information.</a:t>
            </a:r>
          </a:p>
          <a:p>
            <a:pPr marL="0" indent="0">
              <a:buNone/>
            </a:pPr>
            <a:r>
              <a:rPr lang="en-US" sz="3400" dirty="0" smtClean="0"/>
              <a:t>4.  Continue tossing the ball around the room until every person in the team has a chance to participate.</a:t>
            </a:r>
          </a:p>
          <a:p>
            <a:pPr marL="0" indent="0">
              <a:buNone/>
            </a:pPr>
            <a:endParaRPr lang="en-US" dirty="0"/>
          </a:p>
        </p:txBody>
      </p:sp>
    </p:spTree>
    <p:extLst>
      <p:ext uri="{BB962C8B-B14F-4D97-AF65-F5344CB8AC3E}">
        <p14:creationId xmlns:p14="http://schemas.microsoft.com/office/powerpoint/2010/main" val="16722029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762000"/>
            <a:ext cx="8839200" cy="609600"/>
          </a:xfrm>
        </p:spPr>
        <p:txBody>
          <a:bodyPr>
            <a:normAutofit/>
          </a:bodyPr>
          <a:lstStyle/>
          <a:p>
            <a:pPr algn="l"/>
            <a:r>
              <a:rPr lang="en-US" sz="2600" dirty="0" smtClean="0">
                <a:solidFill>
                  <a:srgbClr val="66FF99"/>
                </a:solidFill>
              </a:rPr>
              <a:t>Check the solutions to determine if your hypothesis was correct.</a:t>
            </a:r>
            <a:endParaRPr lang="en-US" sz="2600" dirty="0">
              <a:solidFill>
                <a:srgbClr val="66FF99"/>
              </a:solidFill>
            </a:endParaRPr>
          </a:p>
        </p:txBody>
      </p:sp>
      <p:sp>
        <p:nvSpPr>
          <p:cNvPr id="8" name="Title 1"/>
          <p:cNvSpPr txBox="1">
            <a:spLocks/>
          </p:cNvSpPr>
          <p:nvPr/>
        </p:nvSpPr>
        <p:spPr>
          <a:xfrm>
            <a:off x="457200" y="76200"/>
            <a:ext cx="8229600" cy="8683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C00000"/>
                </a:solidFill>
              </a:rPr>
              <a:t>Equations of Circles</a:t>
            </a:r>
            <a:endParaRPr lang="en-US" sz="2000" b="1" dirty="0">
              <a:solidFill>
                <a:srgbClr val="C00000"/>
              </a:solidFill>
            </a:endParaRPr>
          </a:p>
        </p:txBody>
      </p:sp>
      <p:sp>
        <p:nvSpPr>
          <p:cNvPr id="7" name="Title 1"/>
          <p:cNvSpPr txBox="1">
            <a:spLocks/>
          </p:cNvSpPr>
          <p:nvPr/>
        </p:nvSpPr>
        <p:spPr>
          <a:xfrm>
            <a:off x="457200" y="5628290"/>
            <a:ext cx="8282152"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600" dirty="0" smtClean="0">
                <a:solidFill>
                  <a:srgbClr val="66FF99"/>
                </a:solidFill>
              </a:rPr>
              <a:t>The graph shows the circle with center (5,7) and radius 6.</a:t>
            </a:r>
            <a:endParaRPr lang="en-US" sz="2600" dirty="0">
              <a:solidFill>
                <a:srgbClr val="66FF99"/>
              </a:solidFill>
            </a:endParaRPr>
          </a:p>
        </p:txBody>
      </p:sp>
      <p:pic>
        <p:nvPicPr>
          <p:cNvPr id="993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2913" y="1525588"/>
            <a:ext cx="571817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979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762000"/>
            <a:ext cx="8839200" cy="609600"/>
          </a:xfrm>
        </p:spPr>
        <p:txBody>
          <a:bodyPr>
            <a:normAutofit/>
          </a:bodyPr>
          <a:lstStyle/>
          <a:p>
            <a:pPr algn="l"/>
            <a:r>
              <a:rPr lang="en-US" sz="2600" dirty="0" smtClean="0">
                <a:solidFill>
                  <a:srgbClr val="66FF99"/>
                </a:solidFill>
              </a:rPr>
              <a:t>Check the solutions to determine if your hypothesis was correct.</a:t>
            </a:r>
            <a:endParaRPr lang="en-US" sz="2600" dirty="0">
              <a:solidFill>
                <a:srgbClr val="66FF99"/>
              </a:solidFill>
            </a:endParaRPr>
          </a:p>
        </p:txBody>
      </p:sp>
      <p:sp>
        <p:nvSpPr>
          <p:cNvPr id="8" name="Title 1"/>
          <p:cNvSpPr txBox="1">
            <a:spLocks/>
          </p:cNvSpPr>
          <p:nvPr/>
        </p:nvSpPr>
        <p:spPr>
          <a:xfrm>
            <a:off x="457200" y="76200"/>
            <a:ext cx="8229600" cy="8683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C00000"/>
                </a:solidFill>
              </a:rPr>
              <a:t>Equations of Circles</a:t>
            </a:r>
            <a:endParaRPr lang="en-US" sz="2000" b="1" dirty="0">
              <a:solidFill>
                <a:srgbClr val="C00000"/>
              </a:solidFill>
            </a:endParaRPr>
          </a:p>
        </p:txBody>
      </p:sp>
      <p:sp>
        <p:nvSpPr>
          <p:cNvPr id="7" name="Title 1"/>
          <p:cNvSpPr txBox="1">
            <a:spLocks/>
          </p:cNvSpPr>
          <p:nvPr/>
        </p:nvSpPr>
        <p:spPr>
          <a:xfrm>
            <a:off x="430924" y="5334000"/>
            <a:ext cx="8282152"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600" dirty="0" smtClean="0">
                <a:solidFill>
                  <a:srgbClr val="66FF99"/>
                </a:solidFill>
              </a:rPr>
              <a:t>The graph shows the circle with center (0,-7) and radius 7.</a:t>
            </a:r>
            <a:endParaRPr lang="en-US" sz="2600" dirty="0">
              <a:solidFill>
                <a:srgbClr val="66FF99"/>
              </a:solidFill>
            </a:endParaRPr>
          </a:p>
        </p:txBody>
      </p:sp>
      <p:pic>
        <p:nvPicPr>
          <p:cNvPr id="6" name="Picture 5"/>
          <p:cNvPicPr/>
          <p:nvPr/>
        </p:nvPicPr>
        <p:blipFill>
          <a:blip r:embed="rId3" cstate="print"/>
          <a:stretch>
            <a:fillRect/>
          </a:stretch>
        </p:blipFill>
        <p:spPr>
          <a:xfrm>
            <a:off x="1714500" y="1524000"/>
            <a:ext cx="5715000" cy="3810000"/>
          </a:xfrm>
          <a:prstGeom prst="rect">
            <a:avLst/>
          </a:prstGeom>
        </p:spPr>
      </p:pic>
      <p:sp>
        <p:nvSpPr>
          <p:cNvPr id="9" name="Title 1"/>
          <p:cNvSpPr txBox="1">
            <a:spLocks/>
          </p:cNvSpPr>
          <p:nvPr/>
        </p:nvSpPr>
        <p:spPr>
          <a:xfrm>
            <a:off x="404648" y="5943600"/>
            <a:ext cx="8282152" cy="609600"/>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600" dirty="0" smtClean="0"/>
              <a:t>Note:  The circles applet from explorelearning.com was used to create the graphs.</a:t>
            </a:r>
            <a:endParaRPr lang="en-US" sz="2600" dirty="0"/>
          </a:p>
        </p:txBody>
      </p:sp>
    </p:spTree>
    <p:extLst>
      <p:ext uri="{BB962C8B-B14F-4D97-AF65-F5344CB8AC3E}">
        <p14:creationId xmlns:p14="http://schemas.microsoft.com/office/powerpoint/2010/main" val="1583357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500" y="990600"/>
            <a:ext cx="8001000" cy="1219200"/>
          </a:xfrm>
        </p:spPr>
        <p:txBody>
          <a:bodyPr>
            <a:normAutofit fontScale="90000"/>
          </a:bodyPr>
          <a:lstStyle/>
          <a:p>
            <a:pPr algn="l"/>
            <a:r>
              <a:rPr lang="en-US" sz="3000" b="1" dirty="0" smtClean="0">
                <a:solidFill>
                  <a:srgbClr val="66FF99"/>
                </a:solidFill>
              </a:rPr>
              <a:t>Work in groups to complete activity </a:t>
            </a:r>
            <a:r>
              <a:rPr lang="en-US" sz="2800" b="1" i="1" dirty="0">
                <a:solidFill>
                  <a:srgbClr val="66FF99"/>
                </a:solidFill>
              </a:rPr>
              <a:t>Deriving Equation of Circle &amp; Identifying Center and Radius </a:t>
            </a:r>
            <a:r>
              <a:rPr lang="en-US" sz="3000" b="1" i="1" dirty="0" smtClean="0">
                <a:solidFill>
                  <a:srgbClr val="66FF99"/>
                </a:solidFill>
              </a:rPr>
              <a:t>.  </a:t>
            </a:r>
            <a:r>
              <a:rPr lang="en-US" sz="3200" dirty="0"/>
              <a:t/>
            </a:r>
            <a:br>
              <a:rPr lang="en-US" sz="3200" dirty="0"/>
            </a:br>
            <a:endParaRPr lang="en-US" sz="3200" dirty="0">
              <a:solidFill>
                <a:srgbClr val="66FF99"/>
              </a:solidFill>
            </a:endParaRPr>
          </a:p>
        </p:txBody>
      </p:sp>
      <p:sp>
        <p:nvSpPr>
          <p:cNvPr id="8" name="Title 1"/>
          <p:cNvSpPr txBox="1">
            <a:spLocks/>
          </p:cNvSpPr>
          <p:nvPr/>
        </p:nvSpPr>
        <p:spPr>
          <a:xfrm>
            <a:off x="457200" y="274638"/>
            <a:ext cx="8229600" cy="8683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C00000"/>
                </a:solidFill>
              </a:rPr>
              <a:t>Equations of Circles</a:t>
            </a:r>
            <a:endParaRPr lang="en-US" sz="2000" b="1" dirty="0">
              <a:solidFill>
                <a:srgbClr val="C00000"/>
              </a:solidFill>
            </a:endParaRPr>
          </a:p>
        </p:txBody>
      </p:sp>
      <p:pic>
        <p:nvPicPr>
          <p:cNvPr id="9933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323" t="16838" r="16831" b="10362"/>
          <a:stretch/>
        </p:blipFill>
        <p:spPr bwMode="auto">
          <a:xfrm>
            <a:off x="2323685" y="1828800"/>
            <a:ext cx="449663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3657600" y="6096000"/>
            <a:ext cx="1562100" cy="5334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smtClean="0">
                <a:solidFill>
                  <a:srgbClr val="66FF99"/>
                </a:solidFill>
                <a:hlinkClick r:id="rId4" action="ppaction://hlinkfile"/>
              </a:rPr>
              <a:t>Solutions</a:t>
            </a:r>
            <a:endParaRPr lang="en-US" sz="3200" dirty="0">
              <a:solidFill>
                <a:srgbClr val="66FF99"/>
              </a:solidFill>
            </a:endParaRPr>
          </a:p>
        </p:txBody>
      </p:sp>
    </p:spTree>
    <p:extLst>
      <p:ext uri="{BB962C8B-B14F-4D97-AF65-F5344CB8AC3E}">
        <p14:creationId xmlns:p14="http://schemas.microsoft.com/office/powerpoint/2010/main" val="18891750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143000"/>
            <a:ext cx="8305800" cy="4648200"/>
          </a:xfrm>
        </p:spPr>
        <p:txBody>
          <a:bodyPr>
            <a:normAutofit/>
          </a:bodyPr>
          <a:lstStyle/>
          <a:p>
            <a:pPr algn="l"/>
            <a:r>
              <a:rPr lang="en-US" sz="3200" b="1" dirty="0" smtClean="0"/>
              <a:t>CPALMS is an online toolbox of information, vetted resources, and interactive tools that helps educators effectively implement teaching standards. It is the State of Florida’s official source for standards information and course descriptions. </a:t>
            </a:r>
            <a:br>
              <a:rPr lang="en-US" sz="3200" b="1" dirty="0" smtClean="0"/>
            </a:br>
            <a:r>
              <a:rPr lang="en-US" sz="3200" dirty="0"/>
              <a:t/>
            </a:r>
            <a:br>
              <a:rPr lang="en-US" sz="3200" dirty="0"/>
            </a:br>
            <a:r>
              <a:rPr lang="en-US" sz="3200" dirty="0" smtClean="0">
                <a:hlinkClick r:id="rId3"/>
              </a:rPr>
              <a:t>http://www.cpalms.org</a:t>
            </a:r>
            <a:r>
              <a:rPr lang="en-US" sz="3200" dirty="0" smtClean="0"/>
              <a:t/>
            </a:r>
            <a:br>
              <a:rPr lang="en-US" sz="3200" dirty="0" smtClean="0"/>
            </a:br>
            <a:endParaRPr lang="en-US" sz="3200" dirty="0">
              <a:solidFill>
                <a:srgbClr val="66FF99"/>
              </a:solidFill>
            </a:endParaRPr>
          </a:p>
        </p:txBody>
      </p:sp>
      <p:sp>
        <p:nvSpPr>
          <p:cNvPr id="8" name="Title 1"/>
          <p:cNvSpPr txBox="1">
            <a:spLocks/>
          </p:cNvSpPr>
          <p:nvPr/>
        </p:nvSpPr>
        <p:spPr>
          <a:xfrm>
            <a:off x="457200" y="274638"/>
            <a:ext cx="8229600" cy="8683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C00000"/>
                </a:solidFill>
              </a:rPr>
              <a:t>CPALMS</a:t>
            </a:r>
            <a:endParaRPr lang="en-US" b="1" dirty="0">
              <a:solidFill>
                <a:srgbClr val="C00000"/>
              </a:solidFill>
            </a:endParaRPr>
          </a:p>
        </p:txBody>
      </p:sp>
      <p:sp>
        <p:nvSpPr>
          <p:cNvPr id="4" name="TextBox 3"/>
          <p:cNvSpPr txBox="1"/>
          <p:nvPr/>
        </p:nvSpPr>
        <p:spPr>
          <a:xfrm>
            <a:off x="2209800" y="2209800"/>
            <a:ext cx="4800600" cy="369332"/>
          </a:xfrm>
          <a:prstGeom prst="rect">
            <a:avLst/>
          </a:prstGeom>
          <a:noFill/>
        </p:spPr>
        <p:txBody>
          <a:bodyPr wrap="square" rtlCol="0">
            <a:spAutoFit/>
          </a:bodyPr>
          <a:lstStyle/>
          <a:p>
            <a:endParaRPr lang="en-US" dirty="0"/>
          </a:p>
        </p:txBody>
      </p:sp>
      <p:sp>
        <p:nvSpPr>
          <p:cNvPr id="7" name="TextBox 6"/>
          <p:cNvSpPr txBox="1"/>
          <p:nvPr/>
        </p:nvSpPr>
        <p:spPr>
          <a:xfrm>
            <a:off x="2362200" y="2362200"/>
            <a:ext cx="4800600" cy="369332"/>
          </a:xfrm>
          <a:prstGeom prst="rect">
            <a:avLst/>
          </a:prstGeom>
          <a:noFill/>
        </p:spPr>
        <p:txBody>
          <a:bodyPr wrap="square" rtlCol="0">
            <a:spAutoFit/>
          </a:bodyPr>
          <a:lstStyle/>
          <a:p>
            <a:endParaRPr lang="en-US" dirty="0"/>
          </a:p>
        </p:txBody>
      </p:sp>
      <p:sp>
        <p:nvSpPr>
          <p:cNvPr id="9" name="TextBox 8"/>
          <p:cNvSpPr txBox="1"/>
          <p:nvPr/>
        </p:nvSpPr>
        <p:spPr>
          <a:xfrm>
            <a:off x="2514600" y="2514600"/>
            <a:ext cx="480060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4073267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Run Fido, Run!</a:t>
            </a:r>
            <a:endParaRPr lang="en-US" dirty="0"/>
          </a:p>
        </p:txBody>
      </p:sp>
      <p:sp>
        <p:nvSpPr>
          <p:cNvPr id="3" name="Content Placeholder 2"/>
          <p:cNvSpPr>
            <a:spLocks noGrp="1"/>
          </p:cNvSpPr>
          <p:nvPr>
            <p:ph idx="1"/>
          </p:nvPr>
        </p:nvSpPr>
        <p:spPr>
          <a:xfrm>
            <a:off x="381000" y="1600200"/>
            <a:ext cx="8229600" cy="4525963"/>
          </a:xfrm>
        </p:spPr>
        <p:txBody>
          <a:bodyPr>
            <a:normAutofit/>
          </a:bodyPr>
          <a:lstStyle/>
          <a:p>
            <a:pPr>
              <a:buNone/>
            </a:pPr>
            <a:r>
              <a:rPr lang="en-US" sz="2800" b="1" dirty="0" smtClean="0">
                <a:solidFill>
                  <a:srgbClr val="66FF99"/>
                </a:solidFill>
              </a:rPr>
              <a:t>Work in pairs to complete activity </a:t>
            </a:r>
            <a:r>
              <a:rPr lang="en-US" sz="2800" b="1" i="1" dirty="0" smtClean="0">
                <a:solidFill>
                  <a:srgbClr val="66FF99"/>
                </a:solidFill>
              </a:rPr>
              <a:t>Run Fido, Run!</a:t>
            </a:r>
            <a:endParaRPr lang="en-US" sz="2800" dirty="0"/>
          </a:p>
        </p:txBody>
      </p:sp>
      <p:pic>
        <p:nvPicPr>
          <p:cNvPr id="4" name="Picture 3"/>
          <p:cNvPicPr/>
          <p:nvPr/>
        </p:nvPicPr>
        <p:blipFill>
          <a:blip r:embed="rId2" cstate="print"/>
          <a:srcRect l="22757" t="13105" r="7051" b="7978"/>
          <a:stretch>
            <a:fillRect/>
          </a:stretch>
        </p:blipFill>
        <p:spPr bwMode="auto">
          <a:xfrm>
            <a:off x="533400" y="2438400"/>
            <a:ext cx="8001000"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rmAutofit/>
          </a:bodyPr>
          <a:lstStyle/>
          <a:p>
            <a:r>
              <a:rPr lang="en-US" sz="4800" b="1" dirty="0" smtClean="0">
                <a:solidFill>
                  <a:srgbClr val="C00000"/>
                </a:solidFill>
              </a:rPr>
              <a:t>Run Fido, Run!</a:t>
            </a:r>
            <a:endParaRPr lang="en-US" dirty="0"/>
          </a:p>
        </p:txBody>
      </p:sp>
      <p:sp>
        <p:nvSpPr>
          <p:cNvPr id="4" name="Content Placeholder 3"/>
          <p:cNvSpPr>
            <a:spLocks noGrp="1"/>
          </p:cNvSpPr>
          <p:nvPr>
            <p:ph sz="half" idx="2"/>
          </p:nvPr>
        </p:nvSpPr>
        <p:spPr>
          <a:xfrm>
            <a:off x="4648200" y="1371600"/>
            <a:ext cx="4495800" cy="5105400"/>
          </a:xfrm>
        </p:spPr>
        <p:txBody>
          <a:bodyPr>
            <a:normAutofit fontScale="70000" lnSpcReduction="20000"/>
          </a:bodyPr>
          <a:lstStyle/>
          <a:p>
            <a:pPr>
              <a:buNone/>
            </a:pPr>
            <a:r>
              <a:rPr lang="en-US" b="1" dirty="0" smtClean="0"/>
              <a:t>Guiding Questions: </a:t>
            </a:r>
            <a:endParaRPr lang="en-US" dirty="0" smtClean="0"/>
          </a:p>
          <a:p>
            <a:r>
              <a:rPr lang="en-US" dirty="0" smtClean="0"/>
              <a:t>How can we pinpoint an exact location in this diagram using mathematical tools or concepts?</a:t>
            </a:r>
          </a:p>
          <a:p>
            <a:r>
              <a:rPr lang="en-US" dirty="0" smtClean="0">
                <a:solidFill>
                  <a:srgbClr val="FF0000"/>
                </a:solidFill>
              </a:rPr>
              <a:t>we can setup a Cartesian coordinate system </a:t>
            </a:r>
          </a:p>
          <a:p>
            <a:r>
              <a:rPr lang="en-US" dirty="0" smtClean="0"/>
              <a:t>How many dimensions can Fido run?</a:t>
            </a:r>
          </a:p>
          <a:p>
            <a:r>
              <a:rPr lang="en-US" dirty="0" smtClean="0">
                <a:solidFill>
                  <a:srgbClr val="FF0000"/>
                </a:solidFill>
              </a:rPr>
              <a:t>2 </a:t>
            </a:r>
          </a:p>
          <a:p>
            <a:r>
              <a:rPr lang="en-US" dirty="0" smtClean="0"/>
              <a:t>If Fido wasn't confined in the back yard, what shape will give the greatest amount of area Fido can run in if tethered to a stake in the ground?</a:t>
            </a:r>
          </a:p>
          <a:p>
            <a:r>
              <a:rPr lang="en-US" dirty="0" smtClean="0">
                <a:solidFill>
                  <a:srgbClr val="FF0000"/>
                </a:solidFill>
              </a:rPr>
              <a:t>a circle </a:t>
            </a:r>
          </a:p>
          <a:p>
            <a:r>
              <a:rPr lang="en-US" dirty="0" smtClean="0"/>
              <a:t>Where do you think the stake should be placed? And why? (after completing activity) Were you correct? How did you find the best location? </a:t>
            </a:r>
          </a:p>
          <a:p>
            <a:endParaRPr lang="en-US" dirty="0"/>
          </a:p>
        </p:txBody>
      </p:sp>
      <p:pic>
        <p:nvPicPr>
          <p:cNvPr id="5" name="Content Placeholder 4"/>
          <p:cNvPicPr>
            <a:picLocks noGrp="1"/>
          </p:cNvPicPr>
          <p:nvPr>
            <p:ph sz="half" idx="1"/>
          </p:nvPr>
        </p:nvPicPr>
        <p:blipFill>
          <a:blip r:embed="rId3" cstate="print"/>
          <a:srcRect l="5929" t="21083" r="54808" b="2564"/>
          <a:stretch>
            <a:fillRect/>
          </a:stretch>
        </p:blipFill>
        <p:spPr bwMode="auto">
          <a:xfrm>
            <a:off x="457200" y="1371600"/>
            <a:ext cx="3886200" cy="4800600"/>
          </a:xfrm>
          <a:prstGeom prst="rect">
            <a:avLst/>
          </a:prstGeom>
          <a:noFill/>
          <a:ln w="9525">
            <a:noFill/>
            <a:miter lim="800000"/>
            <a:headEnd/>
            <a:tailEnd/>
          </a:ln>
        </p:spPr>
      </p:pic>
    </p:spTree>
    <p:extLst>
      <p:ext uri="{BB962C8B-B14F-4D97-AF65-F5344CB8AC3E}">
        <p14:creationId xmlns:p14="http://schemas.microsoft.com/office/powerpoint/2010/main" val="3844539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Run Fido, Run!</a:t>
            </a:r>
            <a:endParaRPr lang="en-US" dirty="0"/>
          </a:p>
        </p:txBody>
      </p:sp>
      <p:sp>
        <p:nvSpPr>
          <p:cNvPr id="3" name="Content Placeholder 2"/>
          <p:cNvSpPr>
            <a:spLocks noGrp="1"/>
          </p:cNvSpPr>
          <p:nvPr>
            <p:ph idx="1"/>
          </p:nvPr>
        </p:nvSpPr>
        <p:spPr/>
        <p:txBody>
          <a:bodyPr/>
          <a:lstStyle/>
          <a:p>
            <a:pPr marL="0" indent="0">
              <a:buNone/>
            </a:pPr>
            <a:r>
              <a:rPr lang="en-US" sz="4000" b="1" dirty="0">
                <a:solidFill>
                  <a:srgbClr val="66FF99"/>
                </a:solidFill>
              </a:rPr>
              <a:t>Work in pairs to </a:t>
            </a:r>
            <a:r>
              <a:rPr lang="en-US" sz="4000" b="1" dirty="0" smtClean="0">
                <a:solidFill>
                  <a:srgbClr val="66FF99"/>
                </a:solidFill>
              </a:rPr>
              <a:t>write three additional </a:t>
            </a:r>
            <a:r>
              <a:rPr lang="en-US" sz="4000" b="1" smtClean="0">
                <a:solidFill>
                  <a:srgbClr val="66FF99"/>
                </a:solidFill>
              </a:rPr>
              <a:t>questions for </a:t>
            </a:r>
            <a:r>
              <a:rPr lang="en-US" sz="4000" b="1" dirty="0" smtClean="0">
                <a:solidFill>
                  <a:srgbClr val="66FF99"/>
                </a:solidFill>
              </a:rPr>
              <a:t>the activity </a:t>
            </a:r>
            <a:r>
              <a:rPr lang="en-US" sz="4000" b="1" i="1" dirty="0" smtClean="0">
                <a:solidFill>
                  <a:srgbClr val="66FF99"/>
                </a:solidFill>
              </a:rPr>
              <a:t>Run </a:t>
            </a:r>
            <a:r>
              <a:rPr lang="en-US" sz="4000" b="1" i="1" dirty="0">
                <a:solidFill>
                  <a:srgbClr val="66FF99"/>
                </a:solidFill>
              </a:rPr>
              <a:t>Fido, Run!</a:t>
            </a:r>
            <a:endParaRPr lang="en-US" sz="4000" dirty="0"/>
          </a:p>
          <a:p>
            <a:pPr marL="0" indent="0">
              <a:buNone/>
            </a:pPr>
            <a:r>
              <a:rPr lang="en-US" dirty="0" smtClean="0"/>
              <a:t> </a:t>
            </a:r>
            <a:endParaRPr lang="en-US" dirty="0"/>
          </a:p>
        </p:txBody>
      </p:sp>
    </p:spTree>
    <p:extLst>
      <p:ext uri="{BB962C8B-B14F-4D97-AF65-F5344CB8AC3E}">
        <p14:creationId xmlns:p14="http://schemas.microsoft.com/office/powerpoint/2010/main" val="11487175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Icebreakers:  Webs</a:t>
            </a:r>
            <a:endParaRPr lang="en-US" dirty="0">
              <a:solidFill>
                <a:srgbClr val="C00000"/>
              </a:solidFill>
            </a:endParaRPr>
          </a:p>
        </p:txBody>
      </p:sp>
      <p:sp>
        <p:nvSpPr>
          <p:cNvPr id="3" name="Content Placeholder 2"/>
          <p:cNvSpPr>
            <a:spLocks noGrp="1"/>
          </p:cNvSpPr>
          <p:nvPr>
            <p:ph idx="1"/>
          </p:nvPr>
        </p:nvSpPr>
        <p:spPr/>
        <p:txBody>
          <a:bodyPr>
            <a:normAutofit fontScale="77500" lnSpcReduction="20000"/>
          </a:bodyPr>
          <a:lstStyle/>
          <a:p>
            <a:r>
              <a:rPr lang="en-US" dirty="0" smtClean="0"/>
              <a:t>By </a:t>
            </a:r>
            <a:r>
              <a:rPr lang="en-US" dirty="0"/>
              <a:t>tossing the string around the group, participants </a:t>
            </a:r>
            <a:r>
              <a:rPr lang="en-US" dirty="0" smtClean="0"/>
              <a:t>have woven a </a:t>
            </a:r>
            <a:r>
              <a:rPr lang="en-US" dirty="0"/>
              <a:t>web, which connects all the members of the team in the same manner. </a:t>
            </a:r>
            <a:endParaRPr lang="en-US" dirty="0" smtClean="0"/>
          </a:p>
          <a:p>
            <a:r>
              <a:rPr lang="en-US" dirty="0" smtClean="0"/>
              <a:t>The </a:t>
            </a:r>
            <a:r>
              <a:rPr lang="en-US" dirty="0"/>
              <a:t>group facilitator then asks two or three members to “drop” their string. The web begins to sag and appears to be very weak and vulnerable. The facilitator can then discuss how important each participant is to the team and the effect that low levels of involvement and commitment has on the entire team. </a:t>
            </a:r>
            <a:endParaRPr lang="en-US" dirty="0" smtClean="0"/>
          </a:p>
          <a:p>
            <a:r>
              <a:rPr lang="en-US" dirty="0" smtClean="0"/>
              <a:t>If </a:t>
            </a:r>
            <a:r>
              <a:rPr lang="en-US" dirty="0"/>
              <a:t>time allows, the team can unravel the string and talk about another topic or issue while rewinding the twine. Group members can also cut a piece of the string from the web to keep as a reminder of the exercise and the thoughts the group shared</a:t>
            </a:r>
            <a:r>
              <a:rPr lang="en-US" dirty="0" smtClean="0"/>
              <a:t>.  </a:t>
            </a:r>
          </a:p>
          <a:p>
            <a:pPr marL="0" indent="0">
              <a:buNone/>
            </a:pPr>
            <a:endParaRPr lang="en-US" dirty="0"/>
          </a:p>
        </p:txBody>
      </p:sp>
    </p:spTree>
    <p:extLst>
      <p:ext uri="{BB962C8B-B14F-4D97-AF65-F5344CB8AC3E}">
        <p14:creationId xmlns:p14="http://schemas.microsoft.com/office/powerpoint/2010/main" val="2308776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828800"/>
            <a:ext cx="8001000" cy="3733800"/>
          </a:xfrm>
        </p:spPr>
        <p:txBody>
          <a:bodyPr>
            <a:normAutofit fontScale="90000"/>
          </a:bodyPr>
          <a:lstStyle/>
          <a:p>
            <a:pPr algn="l"/>
            <a:r>
              <a:rPr lang="en-US" sz="3000" b="1" dirty="0" smtClean="0">
                <a:solidFill>
                  <a:srgbClr val="66FF99"/>
                </a:solidFill>
              </a:rPr>
              <a:t>NGSSS:</a:t>
            </a:r>
            <a:r>
              <a:rPr lang="en-US" sz="3000" dirty="0" smtClean="0">
                <a:solidFill>
                  <a:srgbClr val="66FF99"/>
                </a:solidFill>
              </a:rPr>
              <a:t/>
            </a:r>
            <a:br>
              <a:rPr lang="en-US" sz="3000" dirty="0" smtClean="0">
                <a:solidFill>
                  <a:srgbClr val="66FF99"/>
                </a:solidFill>
              </a:rPr>
            </a:br>
            <a:r>
              <a:rPr lang="en-US" sz="3200" b="1" u="sng" dirty="0">
                <a:hlinkClick r:id="rId3"/>
              </a:rPr>
              <a:t>MA.912.G.6.6:</a:t>
            </a:r>
            <a:r>
              <a:rPr lang="en-US" sz="3200" dirty="0"/>
              <a:t> Given the center and the radius, find the equation of a circle in the coordinate plane or given the equation of a circle in center-radius form, state the center and the radius of the circle.</a:t>
            </a:r>
            <a:br>
              <a:rPr lang="en-US" sz="3200" dirty="0"/>
            </a:br>
            <a:r>
              <a:rPr lang="en-US" sz="3200" b="1" u="sng" dirty="0">
                <a:hlinkClick r:id="rId4"/>
              </a:rPr>
              <a:t>MA.912.G.6.7:</a:t>
            </a:r>
            <a:r>
              <a:rPr lang="en-US" sz="3200" dirty="0"/>
              <a:t> </a:t>
            </a:r>
            <a:r>
              <a:rPr lang="en-US" sz="3200" dirty="0" smtClean="0"/>
              <a:t>  </a:t>
            </a:r>
            <a:r>
              <a:rPr lang="en-US" sz="3200" dirty="0"/>
              <a:t>Given the equation of a circle in center-radius form or given the center and the radius of a circle, sketch the graph of the circle.</a:t>
            </a:r>
            <a:br>
              <a:rPr lang="en-US" sz="3200" dirty="0"/>
            </a:br>
            <a:endParaRPr lang="en-US" sz="3200" dirty="0">
              <a:solidFill>
                <a:srgbClr val="66FF99"/>
              </a:solidFill>
            </a:endParaRPr>
          </a:p>
        </p:txBody>
      </p:sp>
      <p:grpSp>
        <p:nvGrpSpPr>
          <p:cNvPr id="4" name="Group 3"/>
          <p:cNvGrpSpPr/>
          <p:nvPr/>
        </p:nvGrpSpPr>
        <p:grpSpPr>
          <a:xfrm>
            <a:off x="152400" y="5943600"/>
            <a:ext cx="8763000" cy="838200"/>
            <a:chOff x="152400" y="5943600"/>
            <a:chExt cx="8763000" cy="838200"/>
          </a:xfrm>
        </p:grpSpPr>
        <p:sp>
          <p:nvSpPr>
            <p:cNvPr id="5" name="Rectangle 4"/>
            <p:cNvSpPr/>
            <p:nvPr/>
          </p:nvSpPr>
          <p:spPr>
            <a:xfrm>
              <a:off x="152400" y="5943600"/>
              <a:ext cx="8763000" cy="838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SM2 Logo"/>
            <p:cNvPicPr>
              <a:picLocks noChangeAspect="1" noChangeArrowheads="1"/>
            </p:cNvPicPr>
            <p:nvPr/>
          </p:nvPicPr>
          <p:blipFill>
            <a:blip r:embed="rId5" cstate="print"/>
            <a:srcRect/>
            <a:stretch>
              <a:fillRect/>
            </a:stretch>
          </p:blipFill>
          <p:spPr bwMode="auto">
            <a:xfrm>
              <a:off x="228600" y="6096000"/>
              <a:ext cx="938573" cy="609600"/>
            </a:xfrm>
            <a:prstGeom prst="rect">
              <a:avLst/>
            </a:prstGeom>
            <a:noFill/>
            <a:ln w="9525" algn="in">
              <a:noFill/>
              <a:miter lim="800000"/>
              <a:headEnd/>
              <a:tailEnd/>
            </a:ln>
            <a:effectLst/>
          </p:spPr>
        </p:pic>
      </p:grpSp>
      <p:sp>
        <p:nvSpPr>
          <p:cNvPr id="8" name="Title 1"/>
          <p:cNvSpPr txBox="1">
            <a:spLocks/>
          </p:cNvSpPr>
          <p:nvPr/>
        </p:nvSpPr>
        <p:spPr>
          <a:xfrm>
            <a:off x="457200" y="274638"/>
            <a:ext cx="8229600" cy="14779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C00000"/>
                </a:solidFill>
              </a:rPr>
              <a:t>Equations of Circles</a:t>
            </a:r>
            <a:endParaRPr lang="en-US" sz="2000" dirty="0">
              <a:solidFill>
                <a:srgbClr val="C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762000"/>
            <a:ext cx="8458200" cy="4495800"/>
          </a:xfrm>
        </p:spPr>
        <p:txBody>
          <a:bodyPr>
            <a:normAutofit/>
          </a:bodyPr>
          <a:lstStyle/>
          <a:p>
            <a:pPr algn="l"/>
            <a:r>
              <a:rPr lang="en-US" dirty="0" smtClean="0">
                <a:solidFill>
                  <a:srgbClr val="66FF99"/>
                </a:solidFill>
              </a:rPr>
              <a:t>What does a typical textbook problem look like?</a:t>
            </a:r>
          </a:p>
          <a:p>
            <a:pPr algn="l"/>
            <a:endParaRPr lang="en-US" dirty="0">
              <a:solidFill>
                <a:srgbClr val="66FF99"/>
              </a:solidFill>
            </a:endParaRPr>
          </a:p>
          <a:p>
            <a:pPr algn="l"/>
            <a:endParaRPr lang="en-US" dirty="0" smtClean="0">
              <a:solidFill>
                <a:srgbClr val="66FF99"/>
              </a:solidFill>
            </a:endParaRPr>
          </a:p>
          <a:p>
            <a:pPr algn="l"/>
            <a:endParaRPr lang="en-US" dirty="0">
              <a:solidFill>
                <a:srgbClr val="66FF99"/>
              </a:solidFill>
            </a:endParaRPr>
          </a:p>
          <a:p>
            <a:pPr algn="l"/>
            <a:endParaRPr lang="en-US" dirty="0" smtClean="0">
              <a:solidFill>
                <a:srgbClr val="66FF99"/>
              </a:solidFill>
            </a:endParaRPr>
          </a:p>
          <a:p>
            <a:pPr algn="l"/>
            <a:r>
              <a:rPr lang="en-US" dirty="0" smtClean="0">
                <a:solidFill>
                  <a:srgbClr val="66FF99"/>
                </a:solidFill>
              </a:rPr>
              <a:t>What differences do you expect to see in the CCSS?</a:t>
            </a:r>
            <a:endParaRPr lang="en-US" dirty="0">
              <a:solidFill>
                <a:srgbClr val="66FF99"/>
              </a:solidFill>
            </a:endParaRPr>
          </a:p>
        </p:txBody>
      </p:sp>
      <p:grpSp>
        <p:nvGrpSpPr>
          <p:cNvPr id="4" name="Group 3"/>
          <p:cNvGrpSpPr/>
          <p:nvPr/>
        </p:nvGrpSpPr>
        <p:grpSpPr>
          <a:xfrm>
            <a:off x="152400" y="5943600"/>
            <a:ext cx="8763000" cy="838200"/>
            <a:chOff x="152400" y="5943600"/>
            <a:chExt cx="8763000" cy="838200"/>
          </a:xfrm>
        </p:grpSpPr>
        <p:sp>
          <p:nvSpPr>
            <p:cNvPr id="5" name="Rectangle 4"/>
            <p:cNvSpPr/>
            <p:nvPr/>
          </p:nvSpPr>
          <p:spPr>
            <a:xfrm>
              <a:off x="152400" y="5943600"/>
              <a:ext cx="8763000" cy="838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SM2 Logo"/>
            <p:cNvPicPr>
              <a:picLocks noChangeAspect="1" noChangeArrowheads="1"/>
            </p:cNvPicPr>
            <p:nvPr/>
          </p:nvPicPr>
          <p:blipFill>
            <a:blip r:embed="rId4" cstate="print"/>
            <a:srcRect/>
            <a:stretch>
              <a:fillRect/>
            </a:stretch>
          </p:blipFill>
          <p:spPr bwMode="auto">
            <a:xfrm>
              <a:off x="228600" y="6096000"/>
              <a:ext cx="938573" cy="609600"/>
            </a:xfrm>
            <a:prstGeom prst="rect">
              <a:avLst/>
            </a:prstGeom>
            <a:noFill/>
            <a:ln w="9525" algn="in">
              <a:noFill/>
              <a:miter lim="800000"/>
              <a:headEnd/>
              <a:tailEnd/>
            </a:ln>
            <a:effectLst/>
          </p:spPr>
        </p:pic>
      </p:grpSp>
      <p:graphicFrame>
        <p:nvGraphicFramePr>
          <p:cNvPr id="7" name="Object 6"/>
          <p:cNvGraphicFramePr>
            <a:graphicFrameLocks noChangeAspect="1"/>
          </p:cNvGraphicFramePr>
          <p:nvPr>
            <p:extLst>
              <p:ext uri="{D42A27DB-BD31-4B8C-83A1-F6EECF244321}">
                <p14:modId xmlns:p14="http://schemas.microsoft.com/office/powerpoint/2010/main" val="1737611183"/>
              </p:ext>
            </p:extLst>
          </p:nvPr>
        </p:nvGraphicFramePr>
        <p:xfrm>
          <a:off x="395767" y="1752600"/>
          <a:ext cx="8276265" cy="1295400"/>
        </p:xfrm>
        <a:graphic>
          <a:graphicData uri="http://schemas.openxmlformats.org/presentationml/2006/ole">
            <mc:AlternateContent xmlns:mc="http://schemas.openxmlformats.org/markup-compatibility/2006">
              <mc:Choice xmlns:v="urn:schemas-microsoft-com:vml" Requires="v">
                <p:oleObj spid="_x0000_s94245" name="Equation" r:id="rId5" imgW="4381500" imgH="685800" progId="Equation.DSMT4">
                  <p:embed/>
                </p:oleObj>
              </mc:Choice>
              <mc:Fallback>
                <p:oleObj name="Equation" r:id="rId5" imgW="4381500" imgH="685800" progId="Equation.DSMT4">
                  <p:embed/>
                  <p:pic>
                    <p:nvPicPr>
                      <p:cNvPr id="0" name="Picture 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767" y="1752600"/>
                        <a:ext cx="8276265" cy="129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4716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fontScale="90000"/>
          </a:bodyPr>
          <a:lstStyle/>
          <a:p>
            <a:r>
              <a:rPr lang="en-US" dirty="0" smtClean="0">
                <a:solidFill>
                  <a:srgbClr val="C00000"/>
                </a:solidFill>
              </a:rPr>
              <a:t>Where we’re headed with the Common Core…</a:t>
            </a:r>
            <a:r>
              <a:rPr lang="en-US" sz="3200" dirty="0" smtClean="0">
                <a:solidFill>
                  <a:srgbClr val="C00000"/>
                </a:solidFill>
              </a:rPr>
              <a:t/>
            </a:r>
            <a:br>
              <a:rPr lang="en-US" sz="3200" dirty="0" smtClean="0">
                <a:solidFill>
                  <a:srgbClr val="C00000"/>
                </a:solidFill>
              </a:rPr>
            </a:br>
            <a:endParaRPr lang="en-US" sz="2000" dirty="0">
              <a:solidFill>
                <a:srgbClr val="C00000"/>
              </a:solidFill>
            </a:endParaRPr>
          </a:p>
        </p:txBody>
      </p:sp>
      <p:sp>
        <p:nvSpPr>
          <p:cNvPr id="12" name="Content Placeholder 2"/>
          <p:cNvSpPr txBox="1">
            <a:spLocks/>
          </p:cNvSpPr>
          <p:nvPr/>
        </p:nvSpPr>
        <p:spPr>
          <a:xfrm>
            <a:off x="609600" y="1447800"/>
            <a:ext cx="8229600" cy="5029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Rectangle 3"/>
          <p:cNvSpPr/>
          <p:nvPr/>
        </p:nvSpPr>
        <p:spPr>
          <a:xfrm>
            <a:off x="457200" y="1676400"/>
            <a:ext cx="8153400" cy="4108817"/>
          </a:xfrm>
          <a:prstGeom prst="rect">
            <a:avLst/>
          </a:prstGeom>
        </p:spPr>
        <p:txBody>
          <a:bodyPr wrap="square">
            <a:spAutoFit/>
          </a:bodyPr>
          <a:lstStyle/>
          <a:p>
            <a:r>
              <a:rPr lang="en-US" sz="2900" b="1" u="sng" dirty="0">
                <a:hlinkClick r:id="rId3"/>
              </a:rPr>
              <a:t>MACC.912.G-GMD.2.4</a:t>
            </a:r>
            <a:r>
              <a:rPr lang="en-US" sz="2900" b="1" u="sng" dirty="0" smtClean="0">
                <a:hlinkClick r:id="rId3"/>
              </a:rPr>
              <a:t>:</a:t>
            </a:r>
            <a:r>
              <a:rPr lang="en-US" sz="2900" b="1" dirty="0" smtClean="0"/>
              <a:t>  </a:t>
            </a:r>
            <a:r>
              <a:rPr lang="en-US" sz="2900" dirty="0" smtClean="0"/>
              <a:t>Identify </a:t>
            </a:r>
            <a:r>
              <a:rPr lang="en-US" sz="2900" dirty="0"/>
              <a:t>the shapes of two-dimensional cross-sections of three-dimensional objects, and identify three-dimensional objects generated by rotations of two-dimensional objects.</a:t>
            </a:r>
            <a:r>
              <a:rPr lang="en-US" sz="2900" dirty="0" smtClean="0"/>
              <a:t> </a:t>
            </a:r>
          </a:p>
          <a:p>
            <a:r>
              <a:rPr lang="en-US" sz="2900" b="1" u="sng" dirty="0">
                <a:hlinkClick r:id="rId4"/>
              </a:rPr>
              <a:t>MACC.912.G-GPE.1.1:</a:t>
            </a:r>
            <a:r>
              <a:rPr lang="en-US" sz="2900" dirty="0"/>
              <a:t> </a:t>
            </a:r>
            <a:r>
              <a:rPr lang="en-US" sz="2900" dirty="0" smtClean="0"/>
              <a:t>  </a:t>
            </a:r>
            <a:r>
              <a:rPr lang="en-US" sz="2900" dirty="0"/>
              <a:t>Derive the equation of a circle of given center and radius using the Pythagorean Theorem; complete the square to find the center and radius of a circle given by an equation.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447800"/>
          </a:xfrm>
        </p:spPr>
        <p:txBody>
          <a:bodyPr>
            <a:noAutofit/>
          </a:bodyPr>
          <a:lstStyle/>
          <a:p>
            <a:pPr marL="342900" lvl="0" indent="-342900" algn="l">
              <a:spcBef>
                <a:spcPct val="20000"/>
              </a:spcBef>
              <a:defRPr/>
            </a:pPr>
            <a:r>
              <a:rPr lang="en-US" sz="3600" dirty="0" smtClean="0">
                <a:solidFill>
                  <a:srgbClr val="FFFF00"/>
                </a:solidFill>
              </a:rPr>
              <a:t>In what course do you think the prerequisite skills are taught in the Common Core curriculum?  </a:t>
            </a:r>
          </a:p>
        </p:txBody>
      </p:sp>
      <p:sp>
        <p:nvSpPr>
          <p:cNvPr id="12" name="Content Placeholder 2"/>
          <p:cNvSpPr txBox="1">
            <a:spLocks/>
          </p:cNvSpPr>
          <p:nvPr/>
        </p:nvSpPr>
        <p:spPr>
          <a:xfrm>
            <a:off x="609600" y="381000"/>
            <a:ext cx="8229600" cy="1447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Content Placeholder 2"/>
          <p:cNvSpPr txBox="1">
            <a:spLocks/>
          </p:cNvSpPr>
          <p:nvPr/>
        </p:nvSpPr>
        <p:spPr>
          <a:xfrm>
            <a:off x="609600" y="4648200"/>
            <a:ext cx="8229600" cy="1828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000" b="0" i="0" u="none" strike="noStrike" kern="1200" cap="none" spc="0" normalizeH="0" noProof="0" dirty="0" smtClean="0">
              <a:ln>
                <a:noFill/>
              </a:ln>
              <a:solidFill>
                <a:srgbClr val="FFFF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4" name="Content Placeholder 2"/>
          <p:cNvSpPr txBox="1">
            <a:spLocks/>
          </p:cNvSpPr>
          <p:nvPr/>
        </p:nvSpPr>
        <p:spPr>
          <a:xfrm>
            <a:off x="457200" y="2286000"/>
            <a:ext cx="8229600" cy="11811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800" dirty="0" smtClean="0">
                <a:solidFill>
                  <a:srgbClr val="FFFF00"/>
                </a:solidFill>
              </a:rPr>
              <a:t>The algebraic skills required for this problem are covered by the following Algebra I Common Core State Standard.</a:t>
            </a:r>
          </a:p>
        </p:txBody>
      </p:sp>
    </p:spTree>
    <p:extLst>
      <p:ext uri="{BB962C8B-B14F-4D97-AF65-F5344CB8AC3E}">
        <p14:creationId xmlns:p14="http://schemas.microsoft.com/office/powerpoint/2010/main" val="330030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609600" y="609600"/>
            <a:ext cx="8229600" cy="609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Content Placeholder 2"/>
          <p:cNvSpPr txBox="1">
            <a:spLocks/>
          </p:cNvSpPr>
          <p:nvPr/>
        </p:nvSpPr>
        <p:spPr>
          <a:xfrm>
            <a:off x="609600" y="4648200"/>
            <a:ext cx="8229600" cy="1828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000" b="0" i="0" u="none" strike="noStrike" kern="1200" cap="none" spc="0" normalizeH="0" noProof="0" dirty="0" smtClean="0">
              <a:ln>
                <a:noFill/>
              </a:ln>
              <a:solidFill>
                <a:srgbClr val="FFFF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Rectangle 2"/>
          <p:cNvSpPr/>
          <p:nvPr/>
        </p:nvSpPr>
        <p:spPr>
          <a:xfrm>
            <a:off x="489856" y="304800"/>
            <a:ext cx="7924799" cy="5847755"/>
          </a:xfrm>
          <a:prstGeom prst="rect">
            <a:avLst/>
          </a:prstGeom>
        </p:spPr>
        <p:txBody>
          <a:bodyPr wrap="square">
            <a:spAutoFit/>
          </a:bodyPr>
          <a:lstStyle/>
          <a:p>
            <a:r>
              <a:rPr lang="en-US" sz="2200" b="1" u="sng" dirty="0">
                <a:solidFill>
                  <a:srgbClr val="0000CC"/>
                </a:solidFill>
              </a:rPr>
              <a:t>MACC.912.A-REI.2.4 </a:t>
            </a:r>
            <a:r>
              <a:rPr lang="en-US" sz="2200" b="1" u="sng" dirty="0" smtClean="0">
                <a:solidFill>
                  <a:srgbClr val="0000CC"/>
                </a:solidFill>
              </a:rPr>
              <a:t>:  </a:t>
            </a:r>
            <a:r>
              <a:rPr lang="en-US" sz="2200" dirty="0"/>
              <a:t>Solve quadratic equations in one variable. </a:t>
            </a:r>
            <a:r>
              <a:rPr lang="en-US" sz="2200" dirty="0" smtClean="0"/>
              <a:t>(a)Use </a:t>
            </a:r>
            <a:r>
              <a:rPr lang="en-US" sz="2200" dirty="0"/>
              <a:t>the method of completing the square to transform any quadratic equation in x into an equation of the form (x – p)² = q that has the same solutions. Derive the quadratic formula from this form</a:t>
            </a:r>
            <a:r>
              <a:rPr lang="en-US" sz="2200" dirty="0" smtClean="0"/>
              <a:t>. (b) Solve </a:t>
            </a:r>
            <a:r>
              <a:rPr lang="en-US" sz="2200" dirty="0"/>
              <a:t>quadratic equations by inspection (e.g., for x² = 49), taking square roots, </a:t>
            </a:r>
            <a:r>
              <a:rPr lang="en-US" sz="2200" b="1" dirty="0">
                <a:solidFill>
                  <a:srgbClr val="FFFF00"/>
                </a:solidFill>
              </a:rPr>
              <a:t>completing the square</a:t>
            </a:r>
            <a:r>
              <a:rPr lang="en-US" sz="2200" dirty="0"/>
              <a:t>, the quadratic formula and factoring, as appropriate to the initial form of the equation. Recognize when the quadratic formula gives complex solutions and write them as</a:t>
            </a:r>
            <a:r>
              <a:rPr lang="en-US" sz="2200" i="1" dirty="0"/>
              <a:t> a ± bi</a:t>
            </a:r>
            <a:r>
              <a:rPr lang="en-US" sz="2200" dirty="0"/>
              <a:t> for real numbers a and b</a:t>
            </a:r>
            <a:r>
              <a:rPr lang="en-US" sz="2200" dirty="0" smtClean="0"/>
              <a:t>.</a:t>
            </a:r>
          </a:p>
          <a:p>
            <a:r>
              <a:rPr lang="en-US" sz="2200" b="1" u="sng" dirty="0">
                <a:solidFill>
                  <a:srgbClr val="0000FF"/>
                </a:solidFill>
                <a:hlinkClick r:id="rId3"/>
              </a:rPr>
              <a:t>MACC.912.F-IF.3.8:</a:t>
            </a:r>
            <a:r>
              <a:rPr lang="en-US" sz="2200" b="1" dirty="0">
                <a:solidFill>
                  <a:srgbClr val="0000FF"/>
                </a:solidFill>
              </a:rPr>
              <a:t> </a:t>
            </a:r>
            <a:r>
              <a:rPr lang="en-US" sz="2200" b="1" dirty="0" smtClean="0">
                <a:solidFill>
                  <a:srgbClr val="0000FF"/>
                </a:solidFill>
              </a:rPr>
              <a:t>  </a:t>
            </a:r>
            <a:r>
              <a:rPr lang="en-US" sz="2200" dirty="0"/>
              <a:t>Write a function defined by an expression in different but equivalent forms to reveal and explain different properties of the function. </a:t>
            </a:r>
          </a:p>
          <a:p>
            <a:pPr lvl="0"/>
            <a:r>
              <a:rPr lang="en-US" sz="2200" dirty="0" smtClean="0"/>
              <a:t>(a) Use </a:t>
            </a:r>
            <a:r>
              <a:rPr lang="en-US" sz="2200" dirty="0"/>
              <a:t>the process of factoring and </a:t>
            </a:r>
            <a:r>
              <a:rPr lang="en-US" sz="2200" b="1" dirty="0">
                <a:solidFill>
                  <a:srgbClr val="FFFF00"/>
                </a:solidFill>
              </a:rPr>
              <a:t>completing the square </a:t>
            </a:r>
            <a:r>
              <a:rPr lang="en-US" sz="2200" dirty="0"/>
              <a:t>in a quadratic function to show zeros, extreme values, and symmetry of the graph, and interpret these in terms of a context</a:t>
            </a:r>
            <a:r>
              <a:rPr lang="en-US" sz="2200" dirty="0" smtClean="0"/>
              <a:t>. (b)Use </a:t>
            </a:r>
            <a:r>
              <a:rPr lang="en-US" sz="2200" dirty="0"/>
              <a:t>the properties of exponents to interpret expressions for exponential functions. </a:t>
            </a:r>
          </a:p>
        </p:txBody>
      </p:sp>
    </p:spTree>
    <p:extLst>
      <p:ext uri="{BB962C8B-B14F-4D97-AF65-F5344CB8AC3E}">
        <p14:creationId xmlns:p14="http://schemas.microsoft.com/office/powerpoint/2010/main" val="5043961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fontScale="90000"/>
          </a:bodyPr>
          <a:lstStyle/>
          <a:p>
            <a:r>
              <a:rPr lang="en-US" dirty="0" smtClean="0">
                <a:solidFill>
                  <a:srgbClr val="C00000"/>
                </a:solidFill>
              </a:rPr>
              <a:t>Where we’re headed with the Common Core…</a:t>
            </a:r>
            <a:r>
              <a:rPr lang="en-US" sz="3200" dirty="0" smtClean="0">
                <a:solidFill>
                  <a:srgbClr val="C00000"/>
                </a:solidFill>
              </a:rPr>
              <a:t/>
            </a:r>
            <a:br>
              <a:rPr lang="en-US" sz="3200" dirty="0" smtClean="0">
                <a:solidFill>
                  <a:srgbClr val="C00000"/>
                </a:solidFill>
              </a:rPr>
            </a:br>
            <a:endParaRPr lang="en-US" sz="2000" dirty="0">
              <a:solidFill>
                <a:srgbClr val="C00000"/>
              </a:solidFill>
            </a:endParaRPr>
          </a:p>
        </p:txBody>
      </p:sp>
      <p:sp>
        <p:nvSpPr>
          <p:cNvPr id="12" name="Content Placeholder 2"/>
          <p:cNvSpPr txBox="1">
            <a:spLocks/>
          </p:cNvSpPr>
          <p:nvPr/>
        </p:nvSpPr>
        <p:spPr>
          <a:xfrm>
            <a:off x="609600" y="1447800"/>
            <a:ext cx="8229600" cy="5029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Subtitle 2"/>
          <p:cNvSpPr txBox="1">
            <a:spLocks/>
          </p:cNvSpPr>
          <p:nvPr/>
        </p:nvSpPr>
        <p:spPr>
          <a:xfrm>
            <a:off x="381000" y="1752599"/>
            <a:ext cx="6096000" cy="3779127"/>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solidFill>
                  <a:srgbClr val="66FF99"/>
                </a:solidFill>
              </a:rPr>
              <a:t>Explain that definitions of conic sections come from the intersection of a plane with a double-napped right circular cone.</a:t>
            </a:r>
          </a:p>
          <a:p>
            <a:pPr marL="0" indent="0">
              <a:buNone/>
            </a:pPr>
            <a:r>
              <a:rPr lang="en-US" dirty="0" smtClean="0">
                <a:solidFill>
                  <a:srgbClr val="66FF99"/>
                </a:solidFill>
              </a:rPr>
              <a:t>Have students predict the shapes found by the following:</a:t>
            </a:r>
          </a:p>
          <a:p>
            <a:r>
              <a:rPr lang="en-US" dirty="0" smtClean="0">
                <a:solidFill>
                  <a:srgbClr val="66FF99"/>
                </a:solidFill>
              </a:rPr>
              <a:t>the intersection of a double-napped right circular cone and a plane perpendicular to the axis of the cone.</a:t>
            </a:r>
          </a:p>
          <a:p>
            <a:r>
              <a:rPr lang="en-US" dirty="0" smtClean="0">
                <a:solidFill>
                  <a:srgbClr val="66FF99"/>
                </a:solidFill>
              </a:rPr>
              <a:t>the intersection of a double-napped right circular cone and a plane neither parallel nor perpendicular to the axis of the cone.</a:t>
            </a:r>
          </a:p>
        </p:txBody>
      </p:sp>
      <p:grpSp>
        <p:nvGrpSpPr>
          <p:cNvPr id="8" name="Group 7"/>
          <p:cNvGrpSpPr/>
          <p:nvPr/>
        </p:nvGrpSpPr>
        <p:grpSpPr>
          <a:xfrm>
            <a:off x="6681310" y="1950327"/>
            <a:ext cx="1752600" cy="3581400"/>
            <a:chOff x="4419600" y="2743200"/>
            <a:chExt cx="1752600" cy="3581400"/>
          </a:xfrm>
        </p:grpSpPr>
        <p:sp>
          <p:nvSpPr>
            <p:cNvPr id="6" name="Rectangle 5"/>
            <p:cNvSpPr/>
            <p:nvPr/>
          </p:nvSpPr>
          <p:spPr>
            <a:xfrm>
              <a:off x="4419600" y="2743200"/>
              <a:ext cx="1752600" cy="3581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4547711" y="2867098"/>
              <a:ext cx="1405616" cy="3381302"/>
              <a:chOff x="4547711" y="2867098"/>
              <a:chExt cx="1405616" cy="3381302"/>
            </a:xfrm>
          </p:grpSpPr>
          <p:pic>
            <p:nvPicPr>
              <p:cNvPr id="94210" name="Picture 2" descr="Right Circular Co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7166" y="4555378"/>
                <a:ext cx="1386161" cy="16930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Right Circular Co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4547711" y="2867098"/>
                <a:ext cx="1395888" cy="1704902"/>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38274936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2556</TotalTime>
  <Words>1235</Words>
  <Application>Microsoft Office PowerPoint</Application>
  <PresentationFormat>On-screen Show (4:3)</PresentationFormat>
  <Paragraphs>148</Paragraphs>
  <Slides>26</Slides>
  <Notes>24</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Office Theme</vt:lpstr>
      <vt:lpstr>Equation</vt:lpstr>
      <vt:lpstr>PowerPoint Presentation</vt:lpstr>
      <vt:lpstr>Icebreakers:  Webs</vt:lpstr>
      <vt:lpstr>Icebreakers:  Webs</vt:lpstr>
      <vt:lpstr>NGSSS: MA.912.G.6.6: Given the center and the radius, find the equation of a circle in the coordinate plane or given the equation of a circle in center-radius form, state the center and the radius of the circle. MA.912.G.6.7:   Given the equation of a circle in center-radius form or given the center and the radius of a circle, sketch the graph of the circle. </vt:lpstr>
      <vt:lpstr>PowerPoint Presentation</vt:lpstr>
      <vt:lpstr>Where we’re headed with the Common Core… </vt:lpstr>
      <vt:lpstr>In what course do you think the prerequisite skills are taught in the Common Core curriculum?  </vt:lpstr>
      <vt:lpstr>PowerPoint Presentation</vt:lpstr>
      <vt:lpstr>Where we’re headed with the Common Core… </vt:lpstr>
      <vt:lpstr>Ideas for Lesson Components </vt:lpstr>
      <vt:lpstr>Warm-up  (to access prior knowledge)</vt:lpstr>
      <vt:lpstr>Concrete/Hands-on Model </vt:lpstr>
      <vt:lpstr>Applet </vt:lpstr>
      <vt:lpstr>More Advanced Applet </vt:lpstr>
      <vt:lpstr>YouTube </vt:lpstr>
      <vt:lpstr>PowerPoint Presentation</vt:lpstr>
      <vt:lpstr>Work in pairs to complete question #1 of the activity Analyzing Equation of a Circle.  Use chart paper and markers to display a visual representation.</vt:lpstr>
      <vt:lpstr>Now complete the activity Analyzing Equation of a Circle and post the second page to share with your peers.</vt:lpstr>
      <vt:lpstr>Check the solutions to determine if your hypothesis was correct.</vt:lpstr>
      <vt:lpstr>Check the solutions to determine if your hypothesis was correct.</vt:lpstr>
      <vt:lpstr>Check the solutions to determine if your hypothesis was correct.</vt:lpstr>
      <vt:lpstr>Work in groups to complete activity Deriving Equation of Circle &amp; Identifying Center and Radius .   </vt:lpstr>
      <vt:lpstr>CPALMS is an online toolbox of information, vetted resources, and interactive tools that helps educators effectively implement teaching standards. It is the State of Florida’s official source for standards information and course descriptions.   http://www.cpalms.org </vt:lpstr>
      <vt:lpstr>Run Fido, Run!</vt:lpstr>
      <vt:lpstr>Run Fido, Run!</vt:lpstr>
      <vt:lpstr>Run Fido, Run!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Colleen</dc:creator>
  <cp:lastModifiedBy>Colleen</cp:lastModifiedBy>
  <cp:revision>241</cp:revision>
  <dcterms:created xsi:type="dcterms:W3CDTF">2012-02-11T14:09:13Z</dcterms:created>
  <dcterms:modified xsi:type="dcterms:W3CDTF">2014-02-11T23:47:46Z</dcterms:modified>
</cp:coreProperties>
</file>