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1" r:id="rId3"/>
    <p:sldId id="258" r:id="rId4"/>
    <p:sldId id="276" r:id="rId5"/>
    <p:sldId id="285" r:id="rId6"/>
    <p:sldId id="282" r:id="rId7"/>
    <p:sldId id="284" r:id="rId8"/>
    <p:sldId id="286" r:id="rId9"/>
    <p:sldId id="288" r:id="rId10"/>
    <p:sldId id="287" r:id="rId11"/>
    <p:sldId id="289" r:id="rId12"/>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52" autoAdjust="0"/>
  </p:normalViewPr>
  <p:slideViewPr>
    <p:cSldViewPr>
      <p:cViewPr varScale="1">
        <p:scale>
          <a:sx n="85" d="100"/>
          <a:sy n="85" d="100"/>
        </p:scale>
        <p:origin x="-9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r>
              <a:rPr lang="en-US" smtClean="0"/>
              <a:t>Spring 2012</a:t>
            </a:r>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8040FA02-C8DB-4777-8B08-39948CE9C3EA}" type="datetimeFigureOut">
              <a:rPr lang="en-US" smtClean="0"/>
              <a:pPr/>
              <a:t>6/28/2013</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EEBE5111-1056-416A-8996-7A5F261189AC}" type="slidenum">
              <a:rPr lang="en-US" smtClean="0"/>
              <a:pPr/>
              <a:t>‹#›</a:t>
            </a:fld>
            <a:endParaRPr lang="en-US"/>
          </a:p>
        </p:txBody>
      </p:sp>
    </p:spTree>
    <p:extLst>
      <p:ext uri="{BB962C8B-B14F-4D97-AF65-F5344CB8AC3E}">
        <p14:creationId xmlns:p14="http://schemas.microsoft.com/office/powerpoint/2010/main" val="4652938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r>
              <a:rPr lang="en-US" smtClean="0"/>
              <a:t>Spring 2012</a:t>
            </a:r>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DE108C3C-90D1-486A-8482-4979C8AF6C6C}" type="datetimeFigureOut">
              <a:rPr lang="en-US" smtClean="0"/>
              <a:pPr/>
              <a:t>6/28/2013</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325E7207-ECA2-470B-B28E-8DDFB017FF2F}" type="slidenum">
              <a:rPr lang="en-US" smtClean="0"/>
              <a:pPr/>
              <a:t>‹#›</a:t>
            </a:fld>
            <a:endParaRPr lang="en-US"/>
          </a:p>
        </p:txBody>
      </p:sp>
    </p:spTree>
    <p:extLst>
      <p:ext uri="{BB962C8B-B14F-4D97-AF65-F5344CB8AC3E}">
        <p14:creationId xmlns:p14="http://schemas.microsoft.com/office/powerpoint/2010/main" val="12014195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tdanacenter.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after</a:t>
            </a:r>
            <a:r>
              <a:rPr lang="en-US" baseline="0" dirty="0" smtClean="0"/>
              <a:t> going over project.</a:t>
            </a:r>
          </a:p>
          <a:p>
            <a:r>
              <a:rPr lang="en-US" baseline="0" dirty="0" smtClean="0"/>
              <a:t>Image copied from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The Charles A. Dana Center at the University of Texas at Austin</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33194-F60E-4516-B782-A8C49AAE87A6}"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33194-F60E-4516-B782-A8C49AAE87A6}" type="datetimeFigureOut">
              <a:rPr lang="en-US" smtClean="0"/>
              <a:pPr/>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33194-F60E-4516-B782-A8C49AAE87A6}" type="datetimeFigureOut">
              <a:rPr lang="en-US" smtClean="0"/>
              <a:pPr/>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3194-F60E-4516-B782-A8C49AAE87A6}" type="datetimeFigureOut">
              <a:rPr lang="en-US" smtClean="0"/>
              <a:pPr/>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3194-F60E-4516-B782-A8C49AAE87A6}"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3194-F60E-4516-B782-A8C49AAE87A6}"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3194-F60E-4516-B782-A8C49AAE87A6}" type="datetimeFigureOut">
              <a:rPr lang="en-US" smtClean="0"/>
              <a:pPr/>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2A8-4134-44CD-9AC5-F565BBECB5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tdanacen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palms.org/Standards/PublicPreviewBenchmark5638.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cpalms.org/Standards/PublicPreviewBenchmark5640.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alo%20Geometry%20Hook.mp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2 Logo"/>
          <p:cNvPicPr>
            <a:picLocks noChangeAspect="1" noChangeArrowheads="1"/>
          </p:cNvPicPr>
          <p:nvPr/>
        </p:nvPicPr>
        <p:blipFill>
          <a:blip r:embed="rId3" cstate="print"/>
          <a:srcRect/>
          <a:stretch>
            <a:fillRect/>
          </a:stretch>
        </p:blipFill>
        <p:spPr bwMode="auto">
          <a:xfrm>
            <a:off x="457200" y="228600"/>
            <a:ext cx="8329835" cy="5410200"/>
          </a:xfrm>
          <a:prstGeom prst="rect">
            <a:avLst/>
          </a:prstGeom>
          <a:noFill/>
          <a:ln w="9525" algn="in">
            <a:noFill/>
            <a:miter lim="800000"/>
            <a:headEnd/>
            <a:tailEnd/>
          </a:ln>
          <a:effectLst/>
        </p:spPr>
      </p:pic>
      <p:sp>
        <p:nvSpPr>
          <p:cNvPr id="6" name="Title 1"/>
          <p:cNvSpPr txBox="1">
            <a:spLocks/>
          </p:cNvSpPr>
          <p:nvPr/>
        </p:nvSpPr>
        <p:spPr>
          <a:xfrm>
            <a:off x="685800" y="5181600"/>
            <a:ext cx="7772400" cy="147002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Science Math Masters:  Activities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800" dirty="0" smtClean="0">
                <a:solidFill>
                  <a:srgbClr val="C00000"/>
                </a:solidFill>
              </a:rPr>
              <a:t>Which mathematical practices were demonstrated in this activity?</a:t>
            </a:r>
            <a:endParaRPr lang="en-US" sz="3800" dirty="0">
              <a:solidFill>
                <a:srgbClr val="C00000"/>
              </a:solidFill>
            </a:endParaRPr>
          </a:p>
        </p:txBody>
      </p:sp>
      <p:pic>
        <p:nvPicPr>
          <p:cNvPr id="1026" name="Picture 2" descr="C:\Users\cbeaudoin\Dropbox\Colleen\UT\MATH DEPT\Geometry Biology Grant\Common Core\common core 8 mathematical practices0001.jpg"/>
          <p:cNvPicPr>
            <a:picLocks noChangeAspect="1" noChangeArrowheads="1"/>
          </p:cNvPicPr>
          <p:nvPr/>
        </p:nvPicPr>
        <p:blipFill>
          <a:blip r:embed="rId3" cstate="print"/>
          <a:srcRect l="7491" t="5650" r="10112" b="37853"/>
          <a:stretch>
            <a:fillRect/>
          </a:stretch>
        </p:blipFill>
        <p:spPr bwMode="auto">
          <a:xfrm>
            <a:off x="582168" y="1295400"/>
            <a:ext cx="4751832" cy="5399809"/>
          </a:xfrm>
          <a:prstGeom prst="rect">
            <a:avLst/>
          </a:prstGeom>
          <a:noFill/>
        </p:spPr>
      </p:pic>
      <p:pic>
        <p:nvPicPr>
          <p:cNvPr id="5" name="Picture 2" descr="C:\Users\cbeaudoin\Dropbox\Colleen\UT\MATH DEPT\Geometry Biology Grant\Common Core\common core 8 mathematical practices0001.jpg"/>
          <p:cNvPicPr>
            <a:picLocks noChangeAspect="1" noChangeArrowheads="1"/>
          </p:cNvPicPr>
          <p:nvPr/>
        </p:nvPicPr>
        <p:blipFill>
          <a:blip r:embed="rId3" cstate="print"/>
          <a:srcRect l="11236" t="68927" r="4494" b="6215"/>
          <a:stretch>
            <a:fillRect/>
          </a:stretch>
        </p:blipFill>
        <p:spPr bwMode="auto">
          <a:xfrm>
            <a:off x="5486400" y="2743200"/>
            <a:ext cx="3429000" cy="1676400"/>
          </a:xfrm>
          <a:prstGeom prst="rect">
            <a:avLst/>
          </a:prstGeom>
          <a:noFill/>
        </p:spPr>
      </p:pic>
      <p:sp>
        <p:nvSpPr>
          <p:cNvPr id="3" name="Rectangle 2"/>
          <p:cNvSpPr/>
          <p:nvPr/>
        </p:nvSpPr>
        <p:spPr>
          <a:xfrm>
            <a:off x="5497551" y="5867400"/>
            <a:ext cx="3352800" cy="523220"/>
          </a:xfrm>
          <a:prstGeom prst="rect">
            <a:avLst/>
          </a:prstGeom>
        </p:spPr>
        <p:txBody>
          <a:bodyPr wrap="square">
            <a:spAutoFit/>
          </a:bodyPr>
          <a:lstStyle/>
          <a:p>
            <a:r>
              <a:rPr lang="en-US" sz="1400" dirty="0">
                <a:solidFill>
                  <a:schemeClr val="bg1"/>
                </a:solidFill>
              </a:rPr>
              <a:t>Image copied from  </a:t>
            </a:r>
            <a:r>
              <a:rPr lang="en-US" sz="1400" dirty="0">
                <a:solidFill>
                  <a:schemeClr val="bg1"/>
                </a:solidFill>
                <a:hlinkClick r:id="rId4"/>
              </a:rPr>
              <a:t>The Charles A. Dana Center at the University of Texas at Austin</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Activity II</a:t>
            </a:r>
            <a:r>
              <a:rPr lang="en-US" smtClean="0">
                <a:solidFill>
                  <a:srgbClr val="FF0000"/>
                </a:solidFill>
              </a:rPr>
              <a:t>:  Mira</a:t>
            </a:r>
            <a:endParaRPr lang="en-US" dirty="0">
              <a:solidFill>
                <a:srgbClr val="FF0000"/>
              </a:solidFill>
            </a:endParaRPr>
          </a:p>
        </p:txBody>
      </p:sp>
      <p:sp>
        <p:nvSpPr>
          <p:cNvPr id="3" name="Content Placeholder 2"/>
          <p:cNvSpPr>
            <a:spLocks noGrp="1"/>
          </p:cNvSpPr>
          <p:nvPr>
            <p:ph idx="1"/>
          </p:nvPr>
        </p:nvSpPr>
        <p:spPr>
          <a:xfrm>
            <a:off x="457200" y="1600200"/>
            <a:ext cx="8229600" cy="5105400"/>
          </a:xfrm>
        </p:spPr>
        <p:txBody>
          <a:bodyPr>
            <a:noAutofit/>
          </a:bodyPr>
          <a:lstStyle/>
          <a:p>
            <a:pPr marL="0" indent="0">
              <a:buNone/>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7600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Activity I:  Creature Project</a:t>
            </a:r>
            <a:endParaRPr lang="en-US" dirty="0">
              <a:solidFill>
                <a:srgbClr val="FF0000"/>
              </a:solidFill>
            </a:endParaRPr>
          </a:p>
        </p:txBody>
      </p:sp>
      <p:sp>
        <p:nvSpPr>
          <p:cNvPr id="3" name="Content Placeholder 2"/>
          <p:cNvSpPr>
            <a:spLocks noGrp="1"/>
          </p:cNvSpPr>
          <p:nvPr>
            <p:ph idx="1"/>
          </p:nvPr>
        </p:nvSpPr>
        <p:spPr>
          <a:xfrm>
            <a:off x="457200" y="1600200"/>
            <a:ext cx="8229600" cy="5105400"/>
          </a:xfrm>
        </p:spPr>
        <p:txBody>
          <a:bodyPr>
            <a:noAutofit/>
          </a:bodyPr>
          <a:lstStyle/>
          <a:p>
            <a:pPr marL="0" indent="0">
              <a:buNone/>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724400"/>
          </a:xfrm>
        </p:spPr>
        <p:txBody>
          <a:bodyPr>
            <a:normAutofit/>
          </a:bodyPr>
          <a:lstStyle/>
          <a:p>
            <a:pPr algn="l"/>
            <a:r>
              <a:rPr lang="en-US" sz="2800" b="1" u="sng" dirty="0">
                <a:hlinkClick r:id="rId3"/>
              </a:rPr>
              <a:t>MACC.912.G-MG.1.1:</a:t>
            </a:r>
            <a:r>
              <a:rPr lang="en-US" sz="2800" dirty="0"/>
              <a:t> Use geometric shapes, their measures, and their properties to describe objects (e.g., modeling a tree trunk or a human torso as a cylinder</a:t>
            </a:r>
            <a:r>
              <a:rPr lang="en-US" sz="2800" dirty="0" smtClean="0"/>
              <a:t>).</a:t>
            </a:r>
            <a:br>
              <a:rPr lang="en-US" sz="2800" dirty="0" smtClean="0"/>
            </a:br>
            <a:r>
              <a:rPr lang="en-US" sz="2800" b="1" u="sng" dirty="0">
                <a:hlinkClick r:id="rId4"/>
              </a:rPr>
              <a:t>MACC.912.G-MG.1.3:</a:t>
            </a:r>
            <a:r>
              <a:rPr lang="en-US" sz="2800" b="1" u="sng" dirty="0"/>
              <a:t> </a:t>
            </a:r>
            <a:r>
              <a:rPr lang="en-US" sz="2800" dirty="0"/>
              <a:t>Apply geometric methods to solve design problems (e.g., designing an object or structure to satisfy physical constraints or minimize cost; working with typographic grid systems based on ratios)</a:t>
            </a:r>
            <a:r>
              <a:rPr lang="en-US" sz="2800" dirty="0" smtClean="0"/>
              <a:t/>
            </a:r>
            <a:br>
              <a:rPr lang="en-US" sz="2800" dirty="0" smtClean="0"/>
            </a:br>
            <a:endParaRPr lang="en-US" sz="2800" dirty="0">
              <a:solidFill>
                <a:srgbClr val="92D050"/>
              </a:solidFill>
            </a:endParaRPr>
          </a:p>
        </p:txBody>
      </p:sp>
      <p:grpSp>
        <p:nvGrpSpPr>
          <p:cNvPr id="4" name="Group 3"/>
          <p:cNvGrpSpPr/>
          <p:nvPr/>
        </p:nvGrpSpPr>
        <p:grpSpPr>
          <a:xfrm>
            <a:off x="152400" y="5943600"/>
            <a:ext cx="8763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5" cstate="print"/>
            <a:srcRect/>
            <a:stretch>
              <a:fillRect/>
            </a:stretch>
          </p:blipFill>
          <p:spPr bwMode="auto">
            <a:xfrm>
              <a:off x="228600" y="6096000"/>
              <a:ext cx="938573" cy="609600"/>
            </a:xfrm>
            <a:prstGeom prst="rect">
              <a:avLst/>
            </a:prstGeom>
            <a:noFill/>
            <a:ln w="9525" algn="in">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848600" cy="838200"/>
          </a:xfrm>
        </p:spPr>
        <p:txBody>
          <a:bodyPr>
            <a:normAutofit fontScale="90000"/>
          </a:bodyPr>
          <a:lstStyle/>
          <a:p>
            <a:pPr algn="l"/>
            <a:r>
              <a:rPr lang="en-US" sz="2800" smtClean="0"/>
              <a:t/>
            </a:r>
            <a:br>
              <a:rPr lang="en-US" sz="2800" smtClean="0"/>
            </a:br>
            <a:endParaRPr lang="en-US" sz="2800" dirty="0"/>
          </a:p>
        </p:txBody>
      </p:sp>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304800" y="152400"/>
            <a:ext cx="8077200" cy="837616"/>
          </a:xfrm>
          <a:prstGeom prst="rect">
            <a:avLst/>
          </a:prstGeom>
        </p:spPr>
        <p:txBody>
          <a:bodyPr vert="horz" lIns="91440" tIns="45720" rIns="91440" bIns="45720" rtlCol="0" anchor="ctr">
            <a:normAutofit fontScale="82500" lnSpcReduction="20000"/>
          </a:bodyPr>
          <a:lstStyle/>
          <a:p>
            <a:pPr algn="ctr">
              <a:spcBef>
                <a:spcPct val="0"/>
              </a:spcBef>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Review:  </a:t>
            </a:r>
            <a:r>
              <a:rPr lang="en-US" sz="3100" dirty="0" smtClean="0">
                <a:solidFill>
                  <a:schemeClr val="bg1"/>
                </a:solidFill>
              </a:rPr>
              <a:t>Use </a:t>
            </a:r>
            <a:r>
              <a:rPr lang="en-US" sz="3100" dirty="0">
                <a:solidFill>
                  <a:schemeClr val="bg1"/>
                </a:solidFill>
              </a:rPr>
              <a:t>the examples </a:t>
            </a:r>
            <a:r>
              <a:rPr lang="en-US" sz="3100" dirty="0" smtClean="0">
                <a:solidFill>
                  <a:schemeClr val="bg1"/>
                </a:solidFill>
              </a:rPr>
              <a:t>below </a:t>
            </a:r>
            <a:r>
              <a:rPr lang="en-US" sz="3100" dirty="0">
                <a:solidFill>
                  <a:schemeClr val="bg1"/>
                </a:solidFill>
              </a:rPr>
              <a:t>to help you define </a:t>
            </a:r>
            <a:r>
              <a:rPr lang="en-US" sz="3100" dirty="0" err="1">
                <a:solidFill>
                  <a:schemeClr val="bg1"/>
                </a:solidFill>
              </a:rPr>
              <a:t>Polyhedra</a:t>
            </a:r>
            <a:r>
              <a:rPr lang="en-US" sz="3100" dirty="0">
                <a:solidFill>
                  <a:schemeClr val="bg1"/>
                </a:solidFill>
              </a:rPr>
              <a:t> and Non-</a:t>
            </a:r>
            <a:r>
              <a:rPr lang="en-US" sz="3100" dirty="0" err="1">
                <a:solidFill>
                  <a:schemeClr val="bg1"/>
                </a:solidFill>
              </a:rPr>
              <a:t>Polyhedra</a:t>
            </a:r>
            <a:r>
              <a:rPr lang="en-US" sz="3100" dirty="0" smtClean="0">
                <a:solidFill>
                  <a:schemeClr val="bg1"/>
                </a:solidFill>
              </a:rPr>
              <a:t>.</a:t>
            </a:r>
            <a:endParaRPr lang="en-US" sz="3100" dirty="0">
              <a:solidFill>
                <a:schemeClr val="bg1"/>
              </a:solidFill>
            </a:endParaRPr>
          </a:p>
        </p:txBody>
      </p:sp>
      <p:sp>
        <p:nvSpPr>
          <p:cNvPr id="13" name="Rectangle 3" descr="Rectangle: Click to edit Master text styles&#10;Second level&#10;Third level&#10;Fourth level&#10;Fifth level"/>
          <p:cNvSpPr txBox="1">
            <a:spLocks noChangeArrowheads="1"/>
          </p:cNvSpPr>
          <p:nvPr/>
        </p:nvSpPr>
        <p:spPr>
          <a:xfrm>
            <a:off x="685800" y="976009"/>
            <a:ext cx="7772400" cy="4586591"/>
          </a:xfrm>
          <a:prstGeom prst="rect">
            <a:avLst/>
          </a:prstGeom>
        </p:spPr>
        <p:txBody>
          <a:bodyPr vert="horz" lIns="91440" tIns="45720" rIns="91440" bIns="45720" rtlCol="0">
            <a:noAutofit/>
          </a:bodyPr>
          <a:lstStyle/>
          <a:p>
            <a:pPr lvl="0">
              <a:spcBef>
                <a:spcPct val="0"/>
              </a:spcBef>
              <a:defRPr/>
            </a:pPr>
            <a:endParaRPr kumimoji="0" lang="en-US" sz="3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4" name="Rectangle 13"/>
          <p:cNvSpPr/>
          <p:nvPr/>
        </p:nvSpPr>
        <p:spPr>
          <a:xfrm>
            <a:off x="609600" y="1467839"/>
            <a:ext cx="7772400" cy="40341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990016"/>
            <a:ext cx="6705600" cy="523220"/>
          </a:xfrm>
          <a:prstGeom prst="rect">
            <a:avLst/>
          </a:prstGeom>
          <a:noFill/>
        </p:spPr>
        <p:txBody>
          <a:bodyPr wrap="square" rtlCol="0">
            <a:spAutoFit/>
          </a:bodyPr>
          <a:lstStyle/>
          <a:p>
            <a:r>
              <a:rPr lang="en-US" sz="2800" b="1" dirty="0" err="1" smtClean="0"/>
              <a:t>Polyhedra</a:t>
            </a:r>
            <a:r>
              <a:rPr lang="en-US" sz="2800" b="1" dirty="0" smtClean="0"/>
              <a:t>			    Non-</a:t>
            </a:r>
            <a:r>
              <a:rPr lang="en-US" sz="2800" b="1" dirty="0" err="1" smtClean="0"/>
              <a:t>Polyhedra</a:t>
            </a:r>
            <a:endParaRPr lang="en-US" sz="2800" b="1" dirty="0"/>
          </a:p>
        </p:txBody>
      </p:sp>
      <p:sp>
        <p:nvSpPr>
          <p:cNvPr id="10" name="Can 9"/>
          <p:cNvSpPr/>
          <p:nvPr/>
        </p:nvSpPr>
        <p:spPr>
          <a:xfrm>
            <a:off x="5334000" y="2057400"/>
            <a:ext cx="838200" cy="12954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1524000" y="2057400"/>
            <a:ext cx="990600" cy="762000"/>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upload.wikimedia.org/wikipedia/commons/e/ea/Triangular_prism_wed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337" y="3200401"/>
            <a:ext cx="1078963" cy="965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TMmFPzjtjN1v_CGx7yoPzNt1Z4ZR8zNCIewLX1KnvTwTWLal6Wp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23916">
            <a:off x="2685909" y="3093392"/>
            <a:ext cx="1066800" cy="1026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thwords.com/r/r_assets/right%20pyramid%20square%20base%20solid.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17918">
            <a:off x="1479818" y="4267200"/>
            <a:ext cx="1495507" cy="10128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sdgraphics.com/file/red-sphe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199" y="2971800"/>
            <a:ext cx="1368287" cy="10262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9/9c/Co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1623" y="3623149"/>
            <a:ext cx="1240274"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2.gstatic.com/images?q=tbn:ANd9GcQhPjaSBsQs13uxTr3Zcc3ker1ys7vjTttcu9ICULbgcf7ZzdDmr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645005">
            <a:off x="6705600" y="4267200"/>
            <a:ext cx="1352550" cy="84296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a:stCxn id="9" idx="2"/>
            <a:endCxn id="14" idx="2"/>
          </p:cNvCxnSpPr>
          <p:nvPr/>
        </p:nvCxnSpPr>
        <p:spPr>
          <a:xfrm>
            <a:off x="4495800" y="1513236"/>
            <a:ext cx="0" cy="39887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76400" y="6019800"/>
            <a:ext cx="5943600" cy="646331"/>
          </a:xfrm>
          <a:prstGeom prst="rect">
            <a:avLst/>
          </a:prstGeom>
          <a:noFill/>
        </p:spPr>
        <p:txBody>
          <a:bodyPr wrap="square" rtlCol="0">
            <a:spAutoFit/>
          </a:bodyPr>
          <a:lstStyle/>
          <a:p>
            <a:r>
              <a:rPr lang="en-US" dirty="0" err="1" smtClean="0">
                <a:solidFill>
                  <a:schemeClr val="bg1"/>
                </a:solidFill>
              </a:rPr>
              <a:t>Polyhedra</a:t>
            </a:r>
            <a:r>
              <a:rPr lang="en-US" dirty="0" smtClean="0">
                <a:solidFill>
                  <a:schemeClr val="bg1"/>
                </a:solidFill>
              </a:rPr>
              <a:t>:  a solid with flat faces</a:t>
            </a:r>
          </a:p>
          <a:p>
            <a:r>
              <a:rPr lang="en-US" dirty="0" smtClean="0">
                <a:solidFill>
                  <a:schemeClr val="bg1"/>
                </a:solidFill>
              </a:rPr>
              <a:t>Non-</a:t>
            </a:r>
            <a:r>
              <a:rPr lang="en-US" dirty="0" err="1" smtClean="0">
                <a:solidFill>
                  <a:schemeClr val="bg1"/>
                </a:solidFill>
              </a:rPr>
              <a:t>Polyhedra</a:t>
            </a:r>
            <a:r>
              <a:rPr lang="en-US" dirty="0" smtClean="0">
                <a:solidFill>
                  <a:schemeClr val="bg1"/>
                </a:solidFill>
              </a:rPr>
              <a:t>: solid with any surface that is not flat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Working </a:t>
            </a:r>
            <a:r>
              <a:rPr lang="en-US" dirty="0">
                <a:solidFill>
                  <a:schemeClr val="bg1"/>
                </a:solidFill>
              </a:rPr>
              <a:t>with your shoulder </a:t>
            </a:r>
            <a:r>
              <a:rPr lang="en-US" dirty="0" smtClean="0">
                <a:solidFill>
                  <a:schemeClr val="bg1"/>
                </a:solidFill>
              </a:rPr>
              <a:t>partner, sort your shapes into </a:t>
            </a:r>
            <a:r>
              <a:rPr lang="en-US" dirty="0" err="1" smtClean="0">
                <a:solidFill>
                  <a:schemeClr val="bg1"/>
                </a:solidFill>
              </a:rPr>
              <a:t>polyhedra</a:t>
            </a:r>
            <a:r>
              <a:rPr lang="en-US" dirty="0" smtClean="0">
                <a:solidFill>
                  <a:schemeClr val="bg1"/>
                </a:solidFill>
              </a:rPr>
              <a:t> and non-</a:t>
            </a:r>
            <a:r>
              <a:rPr lang="en-US" dirty="0" err="1" smtClean="0">
                <a:solidFill>
                  <a:schemeClr val="bg1"/>
                </a:solidFill>
              </a:rPr>
              <a:t>polyhedra</a:t>
            </a:r>
            <a:r>
              <a:rPr lang="en-US" dirty="0" smtClean="0">
                <a:solidFill>
                  <a:schemeClr val="bg1"/>
                </a:solidFill>
              </a:rPr>
              <a:t>.</a:t>
            </a:r>
            <a:endParaRPr lang="en-US" dirty="0"/>
          </a:p>
        </p:txBody>
      </p:sp>
    </p:spTree>
    <p:extLst>
      <p:ext uri="{BB962C8B-B14F-4D97-AF65-F5344CB8AC3E}">
        <p14:creationId xmlns:p14="http://schemas.microsoft.com/office/powerpoint/2010/main" val="731379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848600" cy="1752600"/>
          </a:xfrm>
        </p:spPr>
        <p:txBody>
          <a:bodyPr>
            <a:normAutofit/>
          </a:bodyPr>
          <a:lstStyle/>
          <a:p>
            <a:pPr algn="l"/>
            <a:r>
              <a:rPr lang="en-US" sz="2800" dirty="0"/>
              <a:t/>
            </a:r>
            <a:br>
              <a:rPr lang="en-US" sz="2800" dirty="0"/>
            </a:br>
            <a:endParaRPr lang="en-US" sz="2800" dirty="0"/>
          </a:p>
        </p:txBody>
      </p:sp>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304800" y="152400"/>
            <a:ext cx="82296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Hook</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13" name="Rectangle 3" descr="Rectangle: Click to edit Master text styles&#10;Second level&#10;Third level&#10;Fourth level&#10;Fifth level"/>
          <p:cNvSpPr txBox="1">
            <a:spLocks noChangeArrowheads="1"/>
          </p:cNvSpPr>
          <p:nvPr/>
        </p:nvSpPr>
        <p:spPr>
          <a:xfrm>
            <a:off x="685800" y="976009"/>
            <a:ext cx="7772400" cy="4586591"/>
          </a:xfrm>
          <a:prstGeom prst="rect">
            <a:avLst/>
          </a:prstGeom>
        </p:spPr>
        <p:txBody>
          <a:bodyPr vert="horz" lIns="91440" tIns="45720" rIns="91440" bIns="45720" rtlCol="0">
            <a:noAutofit/>
          </a:bodyPr>
          <a:lstStyle/>
          <a:p>
            <a:pPr lvl="0">
              <a:spcBef>
                <a:spcPct val="0"/>
              </a:spcBef>
              <a:defRPr/>
            </a:pPr>
            <a:r>
              <a:rPr lang="en-US" sz="3200" b="1" dirty="0">
                <a:hlinkClick r:id="rId4" action="ppaction://hlinkfile"/>
              </a:rPr>
              <a:t>Halo 4 - Return of the Forerunners </a:t>
            </a:r>
            <a:endParaRPr lang="en-US" sz="3200" b="1" dirty="0" smtClean="0">
              <a:hlinkClick r:id="rId4" action="ppaction://hlinkfile"/>
            </a:endParaRPr>
          </a:p>
          <a:p>
            <a:pPr lvl="0">
              <a:spcBef>
                <a:spcPct val="0"/>
              </a:spcBef>
              <a:defRPr/>
            </a:pPr>
            <a:r>
              <a:rPr lang="en-US" sz="3200" b="1" dirty="0" smtClean="0">
                <a:hlinkClick r:id="rId4" action="ppaction://hlinkfile"/>
              </a:rPr>
              <a:t>Video </a:t>
            </a:r>
            <a:r>
              <a:rPr lang="en-US" sz="3200" b="1" dirty="0">
                <a:hlinkClick r:id="rId4" action="ppaction://hlinkfile"/>
              </a:rPr>
              <a:t>Documentary Part </a:t>
            </a:r>
            <a:r>
              <a:rPr lang="en-US" sz="3200" b="1" dirty="0" smtClean="0">
                <a:hlinkClick r:id="rId4" action="ppaction://hlinkfile"/>
              </a:rPr>
              <a:t>2</a:t>
            </a:r>
            <a:endParaRPr lang="en-US" sz="3200" b="1" dirty="0" smtClean="0"/>
          </a:p>
          <a:p>
            <a:pPr lvl="0">
              <a:spcBef>
                <a:spcPct val="0"/>
              </a:spcBef>
              <a:defRPr/>
            </a:pPr>
            <a:endParaRPr kumimoji="0" lang="en-US" sz="3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4" name="TextBox 3"/>
          <p:cNvSpPr txBox="1"/>
          <p:nvPr/>
        </p:nvSpPr>
        <p:spPr>
          <a:xfrm>
            <a:off x="2362200" y="5377934"/>
            <a:ext cx="3810000" cy="369332"/>
          </a:xfrm>
          <a:prstGeom prst="rect">
            <a:avLst/>
          </a:prstGeom>
          <a:noFill/>
        </p:spPr>
        <p:txBody>
          <a:bodyPr wrap="square" rtlCol="0">
            <a:spAutoFit/>
          </a:bodyPr>
          <a:lstStyle/>
          <a:p>
            <a:r>
              <a:rPr lang="en-US" dirty="0" smtClean="0"/>
              <a:t>Click above text to link to video</a:t>
            </a:r>
            <a:endParaRPr lang="en-US" dirty="0"/>
          </a:p>
        </p:txBody>
      </p:sp>
    </p:spTree>
    <p:extLst>
      <p:ext uri="{BB962C8B-B14F-4D97-AF65-F5344CB8AC3E}">
        <p14:creationId xmlns:p14="http://schemas.microsoft.com/office/powerpoint/2010/main" val="274974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1828800" y="0"/>
            <a:ext cx="5791200" cy="27432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FFFF00"/>
              </a:solidFill>
            </a:endParaRPr>
          </a:p>
        </p:txBody>
      </p:sp>
      <p:sp>
        <p:nvSpPr>
          <p:cNvPr id="2" name="Title 1"/>
          <p:cNvSpPr>
            <a:spLocks noGrp="1"/>
          </p:cNvSpPr>
          <p:nvPr>
            <p:ph type="title"/>
          </p:nvPr>
        </p:nvSpPr>
        <p:spPr>
          <a:xfrm>
            <a:off x="533400" y="609600"/>
            <a:ext cx="8229600" cy="1143000"/>
          </a:xfrm>
        </p:spPr>
        <p:txBody>
          <a:bodyPr/>
          <a:lstStyle/>
          <a:p>
            <a:r>
              <a:rPr lang="en-US" b="1" dirty="0" smtClean="0">
                <a:solidFill>
                  <a:srgbClr val="7030A0"/>
                </a:solidFill>
              </a:rPr>
              <a:t>Creature Contest</a:t>
            </a:r>
            <a:endParaRPr lang="en-US" b="1" dirty="0">
              <a:solidFill>
                <a:srgbClr val="7030A0"/>
              </a:solidFill>
            </a:endParaRPr>
          </a:p>
        </p:txBody>
      </p:sp>
      <p:sp>
        <p:nvSpPr>
          <p:cNvPr id="3" name="Content Placeholder 2"/>
          <p:cNvSpPr>
            <a:spLocks noGrp="1"/>
          </p:cNvSpPr>
          <p:nvPr>
            <p:ph idx="1"/>
          </p:nvPr>
        </p:nvSpPr>
        <p:spPr>
          <a:xfrm>
            <a:off x="381000" y="2057400"/>
            <a:ext cx="8229600" cy="4525963"/>
          </a:xfrm>
        </p:spPr>
        <p:txBody>
          <a:bodyPr>
            <a:normAutofit fontScale="85000" lnSpcReduction="20000"/>
          </a:bodyPr>
          <a:lstStyle/>
          <a:p>
            <a:pPr marL="0" indent="0">
              <a:buNone/>
            </a:pPr>
            <a:r>
              <a:rPr lang="en-US" b="1" dirty="0" smtClean="0">
                <a:solidFill>
                  <a:schemeClr val="bg1"/>
                </a:solidFill>
              </a:rPr>
              <a:t>Working with a partner, you are going to create a toy creature that could be a character in a video game.</a:t>
            </a:r>
          </a:p>
          <a:p>
            <a:pPr marL="0" indent="0">
              <a:buNone/>
            </a:pPr>
            <a:r>
              <a:rPr lang="en-US" dirty="0" smtClean="0"/>
              <a:t>You must:</a:t>
            </a:r>
          </a:p>
          <a:p>
            <a:r>
              <a:rPr lang="en-US" dirty="0" smtClean="0"/>
              <a:t>Use at least ten 3-dimensional shapes</a:t>
            </a:r>
          </a:p>
          <a:p>
            <a:r>
              <a:rPr lang="en-US" dirty="0" smtClean="0"/>
              <a:t>Have at least 3 </a:t>
            </a:r>
            <a:r>
              <a:rPr lang="en-US" dirty="0" err="1" smtClean="0"/>
              <a:t>polyhedra</a:t>
            </a:r>
            <a:r>
              <a:rPr lang="en-US" dirty="0" smtClean="0"/>
              <a:t> and 3 non-</a:t>
            </a:r>
            <a:r>
              <a:rPr lang="en-US" dirty="0" err="1" smtClean="0"/>
              <a:t>polyhedra</a:t>
            </a:r>
            <a:endParaRPr lang="en-US" dirty="0" smtClean="0"/>
          </a:p>
          <a:p>
            <a:r>
              <a:rPr lang="en-US" dirty="0" smtClean="0"/>
              <a:t>All shapes must be complete (no partial shapes)</a:t>
            </a:r>
          </a:p>
          <a:p>
            <a:r>
              <a:rPr lang="en-US" dirty="0" smtClean="0"/>
              <a:t>Your shapes must be independent, as your creature must be able to be assembled, disassembled, and reassembled.  It will become part of a set (like Legos!)</a:t>
            </a:r>
          </a:p>
          <a:p>
            <a:pPr marL="0" indent="0">
              <a:buNone/>
            </a:pPr>
            <a:r>
              <a:rPr lang="en-US" b="1" dirty="0" smtClean="0">
                <a:solidFill>
                  <a:schemeClr val="accent6"/>
                </a:solidFill>
              </a:rPr>
              <a:t>No weapons or inappropriate language are allowed!</a:t>
            </a:r>
          </a:p>
          <a:p>
            <a:pPr marL="0" indent="0">
              <a:buNone/>
            </a:pPr>
            <a:r>
              <a:rPr lang="en-US" b="1" dirty="0" smtClean="0">
                <a:solidFill>
                  <a:srgbClr val="C00000"/>
                </a:solidFill>
              </a:rPr>
              <a:t>But….        There’s a catch….</a:t>
            </a:r>
            <a:endParaRPr lang="en-US" b="1" dirty="0">
              <a:solidFill>
                <a:srgbClr val="C00000"/>
              </a:solidFill>
            </a:endParaRPr>
          </a:p>
        </p:txBody>
      </p:sp>
    </p:spTree>
    <p:extLst>
      <p:ext uri="{BB962C8B-B14F-4D97-AF65-F5344CB8AC3E}">
        <p14:creationId xmlns:p14="http://schemas.microsoft.com/office/powerpoint/2010/main" val="14343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The game developer is giving you one piece of sheet metal from which all your shapes must be cut.  The dimensions are equal to the size of the poster board you will be given.</a:t>
            </a:r>
            <a:endParaRPr lang="en-US" dirty="0" smtClean="0">
              <a:solidFill>
                <a:srgbClr val="FFFF00"/>
              </a:solidFill>
            </a:endParaRPr>
          </a:p>
          <a:p>
            <a:pPr marL="0" indent="0">
              <a:buNone/>
            </a:pPr>
            <a:r>
              <a:rPr lang="en-US" dirty="0" smtClean="0"/>
              <a:t>Your job is to have the least amount of wasted material.</a:t>
            </a:r>
          </a:p>
          <a:p>
            <a:pPr marL="0" indent="0">
              <a:buNone/>
            </a:pPr>
            <a:r>
              <a:rPr lang="en-US" dirty="0" smtClean="0"/>
              <a:t>The group that follows all the parameters and has the least amount of waste is the winner!</a:t>
            </a:r>
          </a:p>
          <a:p>
            <a:pPr marL="0" indent="0" algn="ctr">
              <a:buNone/>
            </a:pPr>
            <a:r>
              <a:rPr lang="en-US" dirty="0" smtClean="0"/>
              <a:t>*Refer to Contest Information Sheet*</a:t>
            </a:r>
            <a:endParaRPr lang="en-US" dirty="0"/>
          </a:p>
        </p:txBody>
      </p:sp>
      <p:sp>
        <p:nvSpPr>
          <p:cNvPr id="4" name="Title 3"/>
          <p:cNvSpPr>
            <a:spLocks noGrp="1"/>
          </p:cNvSpPr>
          <p:nvPr>
            <p:ph type="title"/>
          </p:nvPr>
        </p:nvSpPr>
        <p:spPr>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normAutofit fontScale="90000"/>
          </a:bodyPr>
          <a:lstStyle/>
          <a:p>
            <a:r>
              <a:rPr lang="en-US" b="1" dirty="0">
                <a:solidFill>
                  <a:srgbClr val="7030A0"/>
                </a:solidFill>
              </a:rPr>
              <a:t>Creature Contest</a:t>
            </a:r>
            <a:endParaRPr lang="en-US" dirty="0"/>
          </a:p>
        </p:txBody>
      </p:sp>
    </p:spTree>
    <p:extLst>
      <p:ext uri="{BB962C8B-B14F-4D97-AF65-F5344CB8AC3E}">
        <p14:creationId xmlns:p14="http://schemas.microsoft.com/office/powerpoint/2010/main" val="16455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normAutofit fontScale="90000"/>
          </a:bodyPr>
          <a:lstStyle/>
          <a:p>
            <a:r>
              <a:rPr lang="en-US" b="1" dirty="0">
                <a:solidFill>
                  <a:srgbClr val="7030A0"/>
                </a:solidFill>
              </a:rPr>
              <a:t>Creature Contest</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71" t="27021" r="32868" b="20534"/>
          <a:stretch/>
        </p:blipFill>
        <p:spPr bwMode="auto">
          <a:xfrm>
            <a:off x="609600" y="1524000"/>
            <a:ext cx="3945367" cy="511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Colleen\Dropbox\Colleen\UT\MATH DEPT\Geometry Biology Grant\Summer 2013\Screenshot_2013-06-10-11-34-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67" t="12567" r="3278" b="23218"/>
          <a:stretch/>
        </p:blipFill>
        <p:spPr bwMode="auto">
          <a:xfrm>
            <a:off x="4813738" y="1537138"/>
            <a:ext cx="3489434" cy="440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2055</TotalTime>
  <Words>329</Words>
  <Application>Microsoft Office PowerPoint</Application>
  <PresentationFormat>On-screen Show (4:3)</PresentationFormat>
  <Paragraphs>50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Activity I:  Creature Project</vt:lpstr>
      <vt:lpstr>MACC.912.G-MG.1.1: Use geometric shapes, their measures, and their properties to describe objects (e.g., modeling a tree trunk or a human torso as a cylinder). MACC.912.G-MG.1.3: Apply geometric methods to solve design problems (e.g., designing an object or structure to satisfy physical constraints or minimize cost; working with typographic grid systems based on ratios) </vt:lpstr>
      <vt:lpstr> </vt:lpstr>
      <vt:lpstr>PowerPoint Presentation</vt:lpstr>
      <vt:lpstr> </vt:lpstr>
      <vt:lpstr>Creature Contest</vt:lpstr>
      <vt:lpstr>Creature Contest</vt:lpstr>
      <vt:lpstr>Creature Contest</vt:lpstr>
      <vt:lpstr>Which mathematical practices were demonstrated in this activity?</vt:lpstr>
      <vt:lpstr>Activity II:  Mira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dc:creator>
  <cp:lastModifiedBy>Colleen</cp:lastModifiedBy>
  <cp:revision>170</cp:revision>
  <dcterms:created xsi:type="dcterms:W3CDTF">2012-02-11T14:09:13Z</dcterms:created>
  <dcterms:modified xsi:type="dcterms:W3CDTF">2013-06-28T20:37:52Z</dcterms:modified>
</cp:coreProperties>
</file>