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7" r:id="rId3"/>
    <p:sldId id="258" r:id="rId4"/>
    <p:sldId id="259" r:id="rId5"/>
    <p:sldId id="260" r:id="rId6"/>
    <p:sldId id="261" r:id="rId7"/>
    <p:sldId id="325" r:id="rId8"/>
    <p:sldId id="447" r:id="rId9"/>
    <p:sldId id="442" r:id="rId10"/>
    <p:sldId id="443" r:id="rId11"/>
    <p:sldId id="444" r:id="rId12"/>
    <p:sldId id="448" r:id="rId13"/>
    <p:sldId id="450" r:id="rId14"/>
    <p:sldId id="451" r:id="rId15"/>
    <p:sldId id="452" r:id="rId16"/>
    <p:sldId id="476" r:id="rId17"/>
    <p:sldId id="456" r:id="rId18"/>
    <p:sldId id="466" r:id="rId19"/>
    <p:sldId id="461" r:id="rId20"/>
    <p:sldId id="469" r:id="rId21"/>
    <p:sldId id="468" r:id="rId22"/>
    <p:sldId id="467" r:id="rId23"/>
    <p:sldId id="475" r:id="rId24"/>
    <p:sldId id="470" r:id="rId25"/>
    <p:sldId id="457" r:id="rId26"/>
    <p:sldId id="458" r:id="rId27"/>
    <p:sldId id="480" r:id="rId28"/>
    <p:sldId id="481" r:id="rId29"/>
    <p:sldId id="482" r:id="rId30"/>
    <p:sldId id="479" r:id="rId31"/>
    <p:sldId id="483" r:id="rId32"/>
    <p:sldId id="484" r:id="rId33"/>
    <p:sldId id="472" r:id="rId34"/>
    <p:sldId id="478" r:id="rId35"/>
    <p:sldId id="44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70C6DE"/>
    <a:srgbClr val="D4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7783" autoAdjust="0"/>
  </p:normalViewPr>
  <p:slideViewPr>
    <p:cSldViewPr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B934-009F-4C0D-A4A9-5CD5A40E6653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9D53-B0F9-4E6D-BF4E-A95102BB4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9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2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0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54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0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71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9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33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8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8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6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7311" indent="-18121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62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22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48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05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79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1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30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13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63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9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7311" indent="-18121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23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24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35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5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9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6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D702D3-432C-4F4A-BD78-27509B762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95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6/17/2014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6/17/2014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8427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6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6/17/2014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1464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7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3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0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6/17/2014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57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2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6/17/2014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6/17/2014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9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7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6/17/2014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8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5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0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6/17/2014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7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6/17/2014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5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image" Target="../media/image15.jpg"/><Relationship Id="rId5" Type="http://schemas.openxmlformats.org/officeDocument/2006/relationships/image" Target="../media/image18.emf"/><Relationship Id="rId10" Type="http://schemas.openxmlformats.org/officeDocument/2006/relationships/image" Target="../media/image14.jpeg"/><Relationship Id="rId4" Type="http://schemas.openxmlformats.org/officeDocument/2006/relationships/image" Target="../media/image17.emf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bjones\Documents\Research\Science_and_Math_Masters\dna-st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06154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3261360"/>
            <a:ext cx="4892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Geometric Analysis of Shell Morphology</a:t>
            </a:r>
            <a:endParaRPr lang="en-US" sz="4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err="1" smtClean="0"/>
              <a:t>Morphospace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range </a:t>
            </a:r>
            <a:r>
              <a:rPr lang="en-US" dirty="0"/>
              <a:t>of possible geometries </a:t>
            </a:r>
            <a:r>
              <a:rPr lang="en-US" dirty="0" smtClean="0"/>
              <a:t>found in organisms</a:t>
            </a:r>
          </a:p>
          <a:p>
            <a:pPr lvl="1"/>
            <a:r>
              <a:rPr lang="en-US" dirty="0" smtClean="0"/>
              <a:t>Adaptive peaks in </a:t>
            </a:r>
            <a:r>
              <a:rPr lang="en-US" dirty="0" err="1" smtClean="0"/>
              <a:t>morphospace</a:t>
            </a:r>
            <a:endParaRPr lang="en-US" dirty="0" smtClean="0"/>
          </a:p>
          <a:p>
            <a:pPr lvl="2"/>
            <a:r>
              <a:rPr lang="en-US" dirty="0" smtClean="0"/>
              <a:t>“Life is a high-country adventure” (Kauffman 1995)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2" t="17708" r="40588" b="52066"/>
          <a:stretch/>
        </p:blipFill>
        <p:spPr>
          <a:xfrm>
            <a:off x="169190" y="2927281"/>
            <a:ext cx="5042592" cy="2869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032" t="48850" r="46278" b="15625"/>
          <a:stretch/>
        </p:blipFill>
        <p:spPr>
          <a:xfrm>
            <a:off x="5257800" y="2927280"/>
            <a:ext cx="3660985" cy="3549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0049" y="6604084"/>
            <a:ext cx="10839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McGhee 2006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19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672590" y="2743200"/>
            <a:ext cx="5947410" cy="3366660"/>
            <a:chOff x="432" y="1093"/>
            <a:chExt cx="5328" cy="3179"/>
          </a:xfrm>
        </p:grpSpPr>
        <p:pic>
          <p:nvPicPr>
            <p:cNvPr id="11" name="Picture 11" descr="13_09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"/>
            <a:stretch>
              <a:fillRect/>
            </a:stretch>
          </p:blipFill>
          <p:spPr bwMode="auto">
            <a:xfrm>
              <a:off x="432" y="1093"/>
              <a:ext cx="532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680" y="1344"/>
              <a:ext cx="110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err="1" smtClean="0"/>
              <a:t>Morphospace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range </a:t>
            </a:r>
            <a:r>
              <a:rPr lang="en-US" dirty="0"/>
              <a:t>of possible geometries </a:t>
            </a:r>
            <a:r>
              <a:rPr lang="en-US" dirty="0" smtClean="0"/>
              <a:t>found in organisms</a:t>
            </a:r>
          </a:p>
          <a:p>
            <a:pPr lvl="1"/>
            <a:r>
              <a:rPr lang="en-US" dirty="0" smtClean="0"/>
              <a:t>Adaptive peaks in </a:t>
            </a:r>
            <a:r>
              <a:rPr lang="en-US" dirty="0" err="1" smtClean="0"/>
              <a:t>morphospace</a:t>
            </a:r>
            <a:endParaRPr lang="en-US" dirty="0" smtClean="0"/>
          </a:p>
          <a:p>
            <a:pPr lvl="2"/>
            <a:r>
              <a:rPr lang="en-US" dirty="0" smtClean="0"/>
              <a:t>Convergent evolution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80513" y="6611779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Reece et al. 2009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870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Spiral shell geometry</a:t>
            </a:r>
          </a:p>
          <a:p>
            <a:pPr lvl="1"/>
            <a:r>
              <a:rPr lang="en-US" dirty="0" smtClean="0"/>
              <a:t>Convergent evolution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83982"/>
              </p:ext>
            </p:extLst>
          </p:nvPr>
        </p:nvGraphicFramePr>
        <p:xfrm>
          <a:off x="3124200" y="2343089"/>
          <a:ext cx="3733800" cy="27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Image" r:id="rId4" imgW="3453840" imgH="2514240" progId="Photoshop.Image.55">
                  <p:embed/>
                </p:oleObj>
              </mc:Choice>
              <mc:Fallback>
                <p:oleObj name="Image" r:id="rId4" imgW="3453840" imgH="251424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2343089"/>
                        <a:ext cx="3733800" cy="271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2343090"/>
            <a:ext cx="8610600" cy="3067110"/>
            <a:chOff x="228600" y="2343090"/>
            <a:chExt cx="8610600" cy="3067110"/>
          </a:xfrm>
        </p:grpSpPr>
        <p:sp>
          <p:nvSpPr>
            <p:cNvPr id="12" name="TextBox 11"/>
            <p:cNvSpPr txBox="1"/>
            <p:nvPr/>
          </p:nvSpPr>
          <p:spPr>
            <a:xfrm>
              <a:off x="3886200" y="5010090"/>
              <a:ext cx="1810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Cephalopods</a:t>
              </a:r>
              <a:endParaRPr lang="en-US" sz="20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8600" y="2343090"/>
              <a:ext cx="8610600" cy="3067110"/>
              <a:chOff x="228600" y="2343090"/>
              <a:chExt cx="8610600" cy="3067110"/>
            </a:xfrm>
          </p:grpSpPr>
          <p:pic>
            <p:nvPicPr>
              <p:cNvPr id="2052" name="Picture 4" descr="http://2.bp.blogspot.com/-wpr0x_6j76M/TgQFeuhd1RI/AAAAAAAAAGU/pHIpo51HTWI/s1600/TF+Conch-Shell-9-in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705027" y="2907667"/>
                <a:ext cx="2622550" cy="1493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0407717"/>
                  </p:ext>
                </p:extLst>
              </p:nvPr>
            </p:nvGraphicFramePr>
            <p:xfrm>
              <a:off x="228600" y="2343090"/>
              <a:ext cx="2436573" cy="2622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9" name="Image" r:id="rId7" imgW="4304520" imgH="4634640" progId="Photoshop.Image.55">
                      <p:embed/>
                    </p:oleObj>
                  </mc:Choice>
                  <mc:Fallback>
                    <p:oleObj name="Image" r:id="rId7" imgW="4304520" imgH="4634640" progId="Photoshop.Image.55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28600" y="2343090"/>
                            <a:ext cx="2436573" cy="2622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457200" y="5010090"/>
                <a:ext cx="20425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Foraminiferans</a:t>
                </a:r>
                <a:endParaRPr lang="en-US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226258" y="5010090"/>
                <a:ext cx="16129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Gastropods</a:t>
                </a:r>
                <a:endParaRPr lang="en-US" sz="2000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6553200" y="502920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Nautilids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37333" y="6324600"/>
            <a:ext cx="21066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soer.justice.tas.gov.au</a:t>
            </a:r>
            <a:r>
              <a:rPr lang="en-US" sz="1000" dirty="0" smtClean="0"/>
              <a:t>,</a:t>
            </a:r>
          </a:p>
          <a:p>
            <a:pPr algn="r"/>
            <a:r>
              <a:rPr lang="en-US" sz="1000" dirty="0" smtClean="0"/>
              <a:t>www.nationalgeographic.com,</a:t>
            </a:r>
            <a:endParaRPr lang="en-US" sz="1000" dirty="0"/>
          </a:p>
          <a:p>
            <a:pPr algn="r"/>
            <a:r>
              <a:rPr lang="en-US" sz="1000" dirty="0" smtClean="0"/>
              <a:t>alfaenterprises.blogspot.com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45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3507 -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Spiral shell geometry</a:t>
            </a:r>
          </a:p>
          <a:p>
            <a:pPr lvl="1"/>
            <a:r>
              <a:rPr lang="en-US" dirty="0" smtClean="0"/>
              <a:t>Cephalopods past &amp; present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463257"/>
              </p:ext>
            </p:extLst>
          </p:nvPr>
        </p:nvGraphicFramePr>
        <p:xfrm>
          <a:off x="5280212" y="2343089"/>
          <a:ext cx="3733800" cy="27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Image" r:id="rId4" imgW="3453840" imgH="2514240" progId="Photoshop.Image.55">
                  <p:embed/>
                </p:oleObj>
              </mc:Choice>
              <mc:Fallback>
                <p:oleObj name="Image" r:id="rId4" imgW="3453840" imgH="251424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0212" y="2343089"/>
                        <a:ext cx="3733800" cy="271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3200" y="502920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Nautilids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33091" y="1958092"/>
            <a:ext cx="2774356" cy="35165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2601" y="5029200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Ammonites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046952" y="6457890"/>
            <a:ext cx="209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lgffoundation.cfsites.org, </a:t>
            </a:r>
          </a:p>
          <a:p>
            <a:pPr algn="r"/>
            <a:r>
              <a:rPr lang="en-US" sz="1000" dirty="0" smtClean="0"/>
              <a:t>www.nationalgeographic.com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28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Ammonite shell geometry</a:t>
            </a:r>
          </a:p>
          <a:p>
            <a:pPr lvl="1"/>
            <a:r>
              <a:rPr lang="en-US" dirty="0" smtClean="0"/>
              <a:t>Size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5" name="Picture 2" descr="http://www.cmpb.net/images/ammonites/DSC04851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329183"/>
            <a:ext cx="3241675" cy="35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fondation-lamap.org/sites/default/files/upload/media/experts/1022_1462_ammon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29182"/>
            <a:ext cx="3638550" cy="35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05172" y="6611779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www.dailykos.com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26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9321" y="2415786"/>
            <a:ext cx="2362200" cy="299412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Ammonite shell geometry</a:t>
            </a:r>
          </a:p>
          <a:p>
            <a:pPr lvl="1"/>
            <a:r>
              <a:rPr lang="en-US" dirty="0" smtClean="0"/>
              <a:t>Shape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1" name="Picture 10" descr="http://www.prehistoricstore.com/newitems/m8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66" y="2732423"/>
            <a:ext cx="2727834" cy="23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31748"/>
            <a:ext cx="2362200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69868" y="6324600"/>
            <a:ext cx="17604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lgffoundation.cfsites.org,</a:t>
            </a:r>
          </a:p>
          <a:p>
            <a:pPr algn="r"/>
            <a:r>
              <a:rPr lang="en-US" sz="1000" dirty="0" smtClean="0"/>
              <a:t>www.paleoart.com,</a:t>
            </a:r>
          </a:p>
          <a:p>
            <a:pPr algn="r"/>
            <a:r>
              <a:rPr lang="en-US" sz="1000" dirty="0" smtClean="0"/>
              <a:t>www.fossilrealm.com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90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Ammonite shell geometry</a:t>
            </a:r>
          </a:p>
          <a:p>
            <a:pPr lvl="1"/>
            <a:r>
              <a:rPr lang="en-US" dirty="0" smtClean="0"/>
              <a:t>Spiral dimensions</a:t>
            </a:r>
          </a:p>
          <a:p>
            <a:pPr lvl="2"/>
            <a:r>
              <a:rPr lang="en-US" dirty="0" smtClean="0"/>
              <a:t>W = whorl expansion rate</a:t>
            </a:r>
          </a:p>
          <a:p>
            <a:pPr lvl="3"/>
            <a:r>
              <a:rPr lang="en-US" dirty="0" smtClean="0"/>
              <a:t>↓ W			↑ W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 = distance from axis</a:t>
            </a:r>
          </a:p>
          <a:p>
            <a:pPr lvl="3"/>
            <a:r>
              <a:rPr lang="en-US" dirty="0"/>
              <a:t>↓ </a:t>
            </a:r>
            <a:r>
              <a:rPr lang="en-US" dirty="0" smtClean="0"/>
              <a:t>D</a:t>
            </a:r>
            <a:r>
              <a:rPr lang="en-US" dirty="0"/>
              <a:t>			↑ </a:t>
            </a:r>
            <a:r>
              <a:rPr lang="en-US" dirty="0" smtClean="0"/>
              <a:t>D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 = translation rate</a:t>
            </a:r>
          </a:p>
          <a:p>
            <a:pPr lvl="3"/>
            <a:r>
              <a:rPr lang="en-US" dirty="0"/>
              <a:t>↓ </a:t>
            </a:r>
            <a:r>
              <a:rPr lang="en-US" dirty="0" smtClean="0"/>
              <a:t>T</a:t>
            </a:r>
            <a:r>
              <a:rPr lang="en-US" dirty="0"/>
              <a:t>			↑ </a:t>
            </a:r>
            <a:r>
              <a:rPr lang="en-US" dirty="0" smtClean="0"/>
              <a:t>T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2" name="Flowchart: Extract 1"/>
          <p:cNvSpPr/>
          <p:nvPr/>
        </p:nvSpPr>
        <p:spPr>
          <a:xfrm rot="16200000">
            <a:off x="2552699" y="2247900"/>
            <a:ext cx="228601" cy="762000"/>
          </a:xfrm>
          <a:prstGeom prst="flowChartExtra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 rot="16200000">
            <a:off x="5219700" y="2019299"/>
            <a:ext cx="685800" cy="1219200"/>
          </a:xfrm>
          <a:prstGeom prst="flowChartExtra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527603"/>
            <a:ext cx="708750" cy="57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700" y="3505200"/>
            <a:ext cx="1237500" cy="5961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406" y="4724400"/>
            <a:ext cx="735594" cy="5678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200" y="4724400"/>
            <a:ext cx="652500" cy="1012500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898818"/>
              </p:ext>
            </p:extLst>
          </p:nvPr>
        </p:nvGraphicFramePr>
        <p:xfrm>
          <a:off x="7010400" y="1295400"/>
          <a:ext cx="1892580" cy="183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Image" r:id="rId8" imgW="4393440" imgH="4266360" progId="Photoshop.Image.55">
                  <p:embed/>
                </p:oleObj>
              </mc:Choice>
              <mc:Fallback>
                <p:oleObj name="Image" r:id="rId8" imgW="4393440" imgH="426636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10400" y="1295400"/>
                        <a:ext cx="1892580" cy="1837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http://www.prehistoricstore.com/newitems/m86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62219"/>
            <a:ext cx="1892519" cy="163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75" y="4813110"/>
            <a:ext cx="1870644" cy="187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Ammonite shell geometry</a:t>
            </a:r>
          </a:p>
          <a:p>
            <a:pPr lvl="1"/>
            <a:r>
              <a:rPr lang="en-US" dirty="0" smtClean="0"/>
              <a:t>Spiral dimensions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353" t="18750" r="32353" b="6034"/>
          <a:stretch/>
        </p:blipFill>
        <p:spPr>
          <a:xfrm rot="5400000">
            <a:off x="2522735" y="1640360"/>
            <a:ext cx="4149999" cy="4994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9203" y="6604084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err="1" smtClean="0"/>
              <a:t>Raup</a:t>
            </a:r>
            <a:r>
              <a:rPr lang="en-US" sz="1000" dirty="0" smtClean="0"/>
              <a:t> 1966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371842" y="357693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81842" y="35814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08902" y="624393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4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Ammonite shell geometry</a:t>
            </a:r>
          </a:p>
          <a:p>
            <a:pPr lvl="1"/>
            <a:r>
              <a:rPr lang="en-US" dirty="0" err="1" smtClean="0"/>
              <a:t>Morphospace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882" t="23870" r="34118" b="19881"/>
          <a:stretch/>
        </p:blipFill>
        <p:spPr>
          <a:xfrm>
            <a:off x="609600" y="2133600"/>
            <a:ext cx="3598333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5881" t="25953" r="34707" b="23005"/>
          <a:stretch/>
        </p:blipFill>
        <p:spPr>
          <a:xfrm>
            <a:off x="4724400" y="2133600"/>
            <a:ext cx="3887755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53041" y="6604084"/>
            <a:ext cx="10839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McGhee 2006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3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Ammonite shell geometry</a:t>
            </a:r>
          </a:p>
          <a:p>
            <a:pPr lvl="1"/>
            <a:r>
              <a:rPr lang="en-US" dirty="0" smtClean="0"/>
              <a:t>Which parts of ammonite </a:t>
            </a:r>
            <a:r>
              <a:rPr lang="en-US" dirty="0" err="1" smtClean="0"/>
              <a:t>morphospace</a:t>
            </a:r>
            <a:r>
              <a:rPr lang="en-US" dirty="0" smtClean="0"/>
              <a:t> are most occupied?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529" t="25000" r="31765" b="15625"/>
          <a:stretch/>
        </p:blipFill>
        <p:spPr>
          <a:xfrm>
            <a:off x="685800" y="2491354"/>
            <a:ext cx="3581400" cy="3459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529" t="31250" r="32941" b="17709"/>
          <a:stretch/>
        </p:blipFill>
        <p:spPr>
          <a:xfrm>
            <a:off x="4495800" y="2491355"/>
            <a:ext cx="4024894" cy="3459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49203" y="6604084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err="1" smtClean="0"/>
              <a:t>Raup</a:t>
            </a:r>
            <a:r>
              <a:rPr lang="en-US" sz="1000" dirty="0" smtClean="0"/>
              <a:t> 1967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44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The universe is written in the language of mathematics</a:t>
            </a:r>
          </a:p>
          <a:p>
            <a:pPr lvl="1"/>
            <a:r>
              <a:rPr lang="en-US" dirty="0" smtClean="0"/>
              <a:t>Galileo Galilei, 1623</a:t>
            </a:r>
          </a:p>
          <a:p>
            <a:endParaRPr lang="en-US" dirty="0" smtClean="0"/>
          </a:p>
          <a:p>
            <a:r>
              <a:rPr lang="en-US" dirty="0" smtClean="0"/>
              <a:t>Quantitative analysis of natural phenomena is at the heart of scientific inquiry</a:t>
            </a:r>
          </a:p>
          <a:p>
            <a:endParaRPr lang="en-US" dirty="0" smtClean="0"/>
          </a:p>
          <a:p>
            <a:r>
              <a:rPr lang="en-US" dirty="0" smtClean="0"/>
              <a:t>Nature provides a tangible context for mathematics instruction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Ammonite shell geometry</a:t>
                </a:r>
              </a:p>
              <a:p>
                <a:pPr lvl="1"/>
                <a:r>
                  <a:rPr lang="en-US" dirty="0" smtClean="0"/>
                  <a:t>Which parts of ammonite </a:t>
                </a:r>
                <a:r>
                  <a:rPr lang="en-US" dirty="0" err="1" smtClean="0"/>
                  <a:t>morphospace</a:t>
                </a:r>
                <a:r>
                  <a:rPr lang="en-US" dirty="0" smtClean="0"/>
                  <a:t> are most occupied?</a:t>
                </a:r>
              </a:p>
              <a:p>
                <a:pPr lvl="2"/>
                <a:r>
                  <a:rPr lang="en-US" dirty="0" smtClean="0"/>
                  <a:t>The parts with overlapping                                              whorls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Why?</a:t>
                </a:r>
              </a:p>
              <a:p>
                <a:pPr lvl="2"/>
                <a:r>
                  <a:rPr lang="en-US" dirty="0" smtClean="0"/>
                  <a:t>Locomotion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𝐷𝑟𝑎𝑔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𝑠h𝑒𝑙𝑙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𝑠𝑢𝑟𝑓𝑎𝑐𝑒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𝑎𝑟𝑒𝑎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𝑆𝑤𝑖𝑚𝑚𝑖𝑛𝑔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𝑒𝑓𝑓𝑖𝑐𝑖𝑒𝑛𝑐𝑦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𝑑𝑟𝑎𝑔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𝑠h𝑒𝑙𝑙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𝑠𝑢𝑟𝑓𝑎𝑐𝑒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𝑎𝑟𝑒𝑎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0">
                <a:blip r:embed="rId4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24580"/>
              </p:ext>
            </p:extLst>
          </p:nvPr>
        </p:nvGraphicFramePr>
        <p:xfrm>
          <a:off x="5257800" y="2201404"/>
          <a:ext cx="1676400" cy="162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Image" r:id="rId5" imgW="4393440" imgH="4266360" progId="Photoshop.Image.55">
                  <p:embed/>
                </p:oleObj>
              </mc:Choice>
              <mc:Fallback>
                <p:oleObj name="Image" r:id="rId5" imgW="4393440" imgH="426636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800" y="2201404"/>
                        <a:ext cx="1676400" cy="162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http://www.prehistoricstore.com/newitems/m8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900237" cy="16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8"/>
          <p:cNvSpPr>
            <a:spLocks noChangeAspect="1"/>
          </p:cNvSpPr>
          <p:nvPr/>
        </p:nvSpPr>
        <p:spPr>
          <a:xfrm>
            <a:off x="7458014" y="2400682"/>
            <a:ext cx="1228786" cy="1228786"/>
          </a:xfrm>
          <a:prstGeom prst="mathMultiply">
            <a:avLst>
              <a:gd name="adj1" fmla="val 82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724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Ammonite shell geometry</a:t>
            </a:r>
          </a:p>
          <a:p>
            <a:pPr lvl="1"/>
            <a:r>
              <a:rPr lang="en-US" dirty="0" smtClean="0"/>
              <a:t>How has ammonite </a:t>
            </a:r>
            <a:r>
              <a:rPr lang="en-US" dirty="0" err="1" smtClean="0"/>
              <a:t>morphospace</a:t>
            </a:r>
            <a:r>
              <a:rPr lang="en-US" dirty="0" smtClean="0"/>
              <a:t> changed over evolutionary history?</a:t>
            </a:r>
          </a:p>
          <a:p>
            <a:pPr lvl="2"/>
            <a:r>
              <a:rPr lang="en-US" dirty="0" smtClean="0"/>
              <a:t>Sea level changes</a:t>
            </a:r>
          </a:p>
          <a:p>
            <a:pPr lvl="3"/>
            <a:r>
              <a:rPr lang="en-US" dirty="0" smtClean="0"/>
              <a:t>Shallow water forms</a:t>
            </a:r>
          </a:p>
          <a:p>
            <a:pPr lvl="3"/>
            <a:r>
              <a:rPr lang="en-US" dirty="0" smtClean="0"/>
              <a:t>Deep water forms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91972" y="6611779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Bayer &amp; McGhee 1984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235" t="21875" r="36471" b="13541"/>
          <a:stretch/>
        </p:blipFill>
        <p:spPr>
          <a:xfrm>
            <a:off x="5625664" y="2057400"/>
            <a:ext cx="3137336" cy="45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118" t="10417" r="37079" b="21451"/>
          <a:stretch/>
        </p:blipFill>
        <p:spPr>
          <a:xfrm>
            <a:off x="5562600" y="2057400"/>
            <a:ext cx="3445985" cy="46029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Ammonite shell geometry</a:t>
            </a:r>
          </a:p>
          <a:p>
            <a:pPr lvl="1"/>
            <a:r>
              <a:rPr lang="en-US" dirty="0" smtClean="0"/>
              <a:t>How has ammonite </a:t>
            </a:r>
            <a:r>
              <a:rPr lang="en-US" dirty="0" err="1" smtClean="0"/>
              <a:t>morphospace</a:t>
            </a:r>
            <a:r>
              <a:rPr lang="en-US" dirty="0" smtClean="0"/>
              <a:t> changed over evolutionary history?</a:t>
            </a:r>
          </a:p>
          <a:p>
            <a:pPr lvl="2"/>
            <a:r>
              <a:rPr lang="en-US" dirty="0" smtClean="0"/>
              <a:t>Sea level changes</a:t>
            </a:r>
          </a:p>
          <a:p>
            <a:pPr lvl="3"/>
            <a:r>
              <a:rPr lang="en-US" dirty="0"/>
              <a:t>Shallow water forms</a:t>
            </a:r>
          </a:p>
          <a:p>
            <a:pPr lvl="3"/>
            <a:r>
              <a:rPr lang="en-US" dirty="0"/>
              <a:t>Deep water forms</a:t>
            </a:r>
          </a:p>
          <a:p>
            <a:pPr lvl="3"/>
            <a:r>
              <a:rPr lang="en-US" dirty="0" smtClean="0"/>
              <a:t>Convergent evolution x 3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Why?</a:t>
            </a:r>
          </a:p>
          <a:p>
            <a:pPr lvl="3"/>
            <a:r>
              <a:rPr lang="en-US" dirty="0"/>
              <a:t>↑ coiling = ↑ strength in deep                                          (high pressure) environment</a:t>
            </a:r>
          </a:p>
          <a:p>
            <a:pPr lvl="3"/>
            <a:r>
              <a:rPr lang="en-US" dirty="0" smtClean="0"/>
              <a:t>↓ ornamentation = ↓ drag in                                           shallow (high flow) environment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60049" y="6604084"/>
            <a:ext cx="10839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McGhee 2006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77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Ammonite shell geometry</a:t>
            </a:r>
          </a:p>
          <a:p>
            <a:pPr lvl="1"/>
            <a:r>
              <a:rPr lang="en-US" dirty="0" smtClean="0"/>
              <a:t>What happened when the ammonites went extinct?</a:t>
            </a:r>
          </a:p>
          <a:p>
            <a:pPr lvl="2"/>
            <a:r>
              <a:rPr lang="en-US" dirty="0" err="1" smtClean="0"/>
              <a:t>Nautilids</a:t>
            </a:r>
            <a:r>
              <a:rPr lang="en-US" dirty="0" smtClean="0"/>
              <a:t> invaded their </a:t>
            </a:r>
            <a:r>
              <a:rPr lang="en-US" dirty="0" err="1" smtClean="0"/>
              <a:t>morphospace</a:t>
            </a:r>
            <a:r>
              <a:rPr lang="en-US" dirty="0" smtClean="0"/>
              <a:t>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118" t="13541" r="38823" b="38542"/>
          <a:stretch/>
        </p:blipFill>
        <p:spPr>
          <a:xfrm>
            <a:off x="2667000" y="2514600"/>
            <a:ext cx="3810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7601" y="6604084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Ward 1980</a:t>
            </a:r>
            <a:endParaRPr lang="en-US" sz="1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3200400"/>
            <a:ext cx="2590800" cy="1211916"/>
            <a:chOff x="533400" y="3200400"/>
            <a:chExt cx="2590800" cy="121191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1080869"/>
                </p:ext>
              </p:extLst>
            </p:nvPr>
          </p:nvGraphicFramePr>
          <p:xfrm>
            <a:off x="533400" y="3200400"/>
            <a:ext cx="1664854" cy="1211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1" name="Image" r:id="rId5" imgW="3453840" imgH="2514240" progId="Photoshop.Image.55">
                    <p:embed/>
                  </p:oleObj>
                </mc:Choice>
                <mc:Fallback>
                  <p:oleObj name="Image" r:id="rId5" imgW="3453840" imgH="2514240" progId="Photoshop.Image.5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3400" y="3200400"/>
                          <a:ext cx="1664854" cy="12119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>
              <a:off x="2198254" y="3802716"/>
              <a:ext cx="925946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267200" y="4731684"/>
            <a:ext cx="3962400" cy="1211916"/>
            <a:chOff x="4267200" y="4731684"/>
            <a:chExt cx="3962400" cy="1211916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457075"/>
                </p:ext>
              </p:extLst>
            </p:nvPr>
          </p:nvGraphicFramePr>
          <p:xfrm>
            <a:off x="6981150" y="4731684"/>
            <a:ext cx="1248450" cy="1211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2" name="Image" r:id="rId7" imgW="4393440" imgH="4266360" progId="Photoshop.Image.55">
                    <p:embed/>
                  </p:oleObj>
                </mc:Choice>
                <mc:Fallback>
                  <p:oleObj name="Image" r:id="rId7" imgW="4393440" imgH="4266360" progId="Photoshop.Image.5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81150" y="4731684"/>
                          <a:ext cx="1248450" cy="12119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Arrow Connector 10"/>
            <p:cNvCxnSpPr/>
            <p:nvPr/>
          </p:nvCxnSpPr>
          <p:spPr>
            <a:xfrm flipH="1" flipV="1">
              <a:off x="4267200" y="5333160"/>
              <a:ext cx="2678546" cy="448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136104" y="4710277"/>
            <a:ext cx="891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2"/>
                </a:solidFill>
              </a:rPr>
              <a:t>X</a:t>
            </a:r>
            <a:endParaRPr lang="en-US" sz="8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2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Ammonite shell geometry</a:t>
            </a:r>
            <a:endParaRPr lang="en-US" i="1" dirty="0" smtClean="0"/>
          </a:p>
          <a:p>
            <a:pPr lvl="1"/>
            <a:r>
              <a:rPr lang="en-US" dirty="0" smtClean="0"/>
              <a:t>Question</a:t>
            </a:r>
          </a:p>
          <a:p>
            <a:pPr lvl="2"/>
            <a:r>
              <a:rPr lang="en-US" dirty="0" smtClean="0"/>
              <a:t>How do shell surface area and volume differ among ammonites with overlapping and non-overlapping whorls?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4" name="Picture 3" descr="http://www.prehistoricstore.com/newitems/m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019128" cy="26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68803" y="3003198"/>
            <a:ext cx="2613703" cy="3312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3518" y="6477000"/>
            <a:ext cx="176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lgffoundation.cfsites.org,</a:t>
            </a:r>
          </a:p>
          <a:p>
            <a:pPr algn="r"/>
            <a:r>
              <a:rPr lang="en-US" sz="1000" dirty="0" smtClean="0"/>
              <a:t>www.paleoart.com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92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Florida Standards</a:t>
            </a:r>
          </a:p>
          <a:p>
            <a:pPr lvl="2"/>
            <a:r>
              <a:rPr lang="en-US" dirty="0"/>
              <a:t>MAFS.912.G-GMD.1.3</a:t>
            </a:r>
            <a:r>
              <a:rPr lang="en-US" dirty="0" smtClean="0"/>
              <a:t>: </a:t>
            </a:r>
            <a:r>
              <a:rPr lang="en-US" dirty="0"/>
              <a:t>Use volume formulas for cylinders, pyramids, cones, and spheres to solve problems.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Ammonite shell models</a:t>
            </a:r>
          </a:p>
          <a:p>
            <a:pPr lvl="1"/>
            <a:r>
              <a:rPr lang="en-US" dirty="0" smtClean="0"/>
              <a:t>Non-overlapping and overlapping whorls</a:t>
            </a:r>
          </a:p>
          <a:p>
            <a:pPr lvl="2"/>
            <a:r>
              <a:rPr lang="en-US" dirty="0" smtClean="0"/>
              <a:t>Procedure</a:t>
            </a:r>
          </a:p>
          <a:p>
            <a:pPr marL="1371600" lvl="3" indent="-457200">
              <a:buFont typeface="+mj-lt"/>
              <a:buAutoNum type="arabicPeriod"/>
            </a:pPr>
            <a:r>
              <a:rPr lang="en-US" dirty="0" smtClean="0"/>
              <a:t>Use clay to create two shell models of equal size</a:t>
            </a:r>
          </a:p>
          <a:p>
            <a:pPr marL="1371600" lvl="3" indent="-457200">
              <a:buFont typeface="+mj-lt"/>
              <a:buAutoNum type="arabicPeriod"/>
            </a:pPr>
            <a:r>
              <a:rPr lang="en-US" dirty="0" smtClean="0"/>
              <a:t>Measure their height and radius</a:t>
            </a:r>
            <a:endParaRPr lang="en-US" sz="16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321" t="2764"/>
          <a:stretch/>
        </p:blipFill>
        <p:spPr bwMode="auto">
          <a:xfrm rot="16200000">
            <a:off x="5742323" y="2411078"/>
            <a:ext cx="2138743" cy="4174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Content Placeholder 3"/>
          <p:cNvPicPr>
            <a:picLocks/>
          </p:cNvPicPr>
          <p:nvPr/>
        </p:nvPicPr>
        <p:blipFill rotWithShape="1">
          <a:blip r:embed="rId4"/>
          <a:srcRect l="25856" t="12161" r="25415" b="4233"/>
          <a:stretch/>
        </p:blipFill>
        <p:spPr>
          <a:xfrm rot="16200000">
            <a:off x="1257301" y="2400301"/>
            <a:ext cx="2133599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Ammonite shell models</a:t>
            </a:r>
          </a:p>
          <a:p>
            <a:pPr lvl="1"/>
            <a:r>
              <a:rPr lang="en-US" dirty="0"/>
              <a:t>Non-overlapping and overlapping whorls</a:t>
            </a:r>
            <a:endParaRPr lang="en-US" dirty="0" smtClean="0"/>
          </a:p>
          <a:p>
            <a:pPr lvl="2"/>
            <a:r>
              <a:rPr lang="en-US" dirty="0" smtClean="0"/>
              <a:t>Procedure</a:t>
            </a:r>
          </a:p>
          <a:p>
            <a:pPr marL="1371600" lvl="3" indent="-457200">
              <a:buFont typeface="+mj-lt"/>
              <a:buAutoNum type="arabicPeriod" startAt="3"/>
            </a:pPr>
            <a:r>
              <a:rPr lang="en-US" dirty="0" smtClean="0"/>
              <a:t>Twist one of the cones into a model with non-overlapping whorls and the other into a model with overlapping whorls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64" y="3124200"/>
            <a:ext cx="339253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Ammonite shell models</a:t>
            </a:r>
          </a:p>
          <a:p>
            <a:pPr lvl="1"/>
            <a:r>
              <a:rPr lang="en-US" dirty="0"/>
              <a:t>Non-overlapping and overlapping whorls</a:t>
            </a:r>
            <a:endParaRPr lang="en-US" dirty="0" smtClean="0"/>
          </a:p>
          <a:p>
            <a:pPr lvl="2"/>
            <a:r>
              <a:rPr lang="en-US" dirty="0" smtClean="0"/>
              <a:t>Procedure</a:t>
            </a:r>
          </a:p>
          <a:p>
            <a:pPr marL="1371600" lvl="3" indent="-457200">
              <a:buFont typeface="+mj-lt"/>
              <a:buAutoNum type="arabicPeriod" startAt="4"/>
            </a:pPr>
            <a:r>
              <a:rPr lang="en-US" dirty="0" smtClean="0"/>
              <a:t>Measure the height and radius of the model with overlapping whorls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5682" t="14080" r="21461"/>
          <a:stretch/>
        </p:blipFill>
        <p:spPr bwMode="auto">
          <a:xfrm>
            <a:off x="1828800" y="3200400"/>
            <a:ext cx="3435926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200401"/>
            <a:ext cx="3422559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Ammonite shell models</a:t>
                </a:r>
              </a:p>
              <a:p>
                <a:pPr lvl="1"/>
                <a:r>
                  <a:rPr lang="en-US" dirty="0"/>
                  <a:t>Non-overlapping and overlapping whorls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Procedure</a:t>
                </a:r>
              </a:p>
              <a:p>
                <a:pPr marL="1371600" lvl="3" indent="-457200">
                  <a:buFont typeface="+mj-lt"/>
                  <a:buAutoNum type="arabicPeriod" startAt="5"/>
                </a:pPr>
                <a:r>
                  <a:rPr lang="en-US" dirty="0" smtClean="0"/>
                  <a:t>Calculate the volume of the space where the organism lives using the measurements of the original cones </a:t>
                </a:r>
              </a:p>
              <a:p>
                <a:pPr marL="1600200" lvl="4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𝑉𝑜𝑙𝑢𝑚𝑒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00200" lvl="4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Sample 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data:</a:t>
                </a:r>
              </a:p>
              <a:p>
                <a:pPr marL="1828800" lvl="5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16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828800" lvl="5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=18.00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16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828800" lvl="5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𝑉𝑜𝑙𝑢𝑚𝑒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=4.71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b="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0">
                <a:blip r:embed="rId3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part of a text or statement that surrounds a particular word or passage and determines its meaning.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circumstances in which an event occurs; a setting</a:t>
            </a:r>
            <a:r>
              <a:rPr lang="en-US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Ammonite shell models</a:t>
                </a:r>
              </a:p>
              <a:p>
                <a:pPr lvl="1"/>
                <a:r>
                  <a:rPr lang="en-US" dirty="0"/>
                  <a:t>Non-overlapping and overlapping whorls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Procedure</a:t>
                </a:r>
              </a:p>
              <a:p>
                <a:pPr marL="1371600" lvl="3" indent="-457200">
                  <a:buFont typeface="+mj-lt"/>
                  <a:buAutoNum type="arabicPeriod" startAt="6"/>
                </a:pPr>
                <a:r>
                  <a:rPr lang="en-US" dirty="0" smtClean="0"/>
                  <a:t>Calculate the surface area of both cones</a:t>
                </a:r>
              </a:p>
              <a:p>
                <a:pPr marL="1600200" lvl="4"/>
                <a:r>
                  <a:rPr lang="en-US" i="1" dirty="0" smtClean="0"/>
                  <a:t>Note that the surface area of the cone with non-overlapping whorls will be the same as the surface area of the original cone</a:t>
                </a:r>
                <a:r>
                  <a:rPr lang="en-US" dirty="0" smtClean="0"/>
                  <a:t> </a:t>
                </a:r>
              </a:p>
              <a:p>
                <a:pPr marL="1828800" lvl="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𝑆𝑢𝑟𝑓𝑎𝑐𝑒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828800" lvl="5"/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Sample data:</a:t>
                </a:r>
              </a:p>
              <a:p>
                <a:pPr marL="2057400" lvl="6"/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Non-overlapping whorls</a:t>
                </a:r>
              </a:p>
              <a:p>
                <a:pPr marL="2286000" lvl="7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=0.50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=18.00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0" lvl="7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𝑆𝑢𝑟𝑓𝑎𝑐𝑒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𝑎𝑟𝑒𝑎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=29.07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057400" lvl="6"/>
                <a:r>
                  <a:rPr lang="en-US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Overlapping whorls</a:t>
                </a:r>
              </a:p>
              <a:p>
                <a:pPr marL="2286000" lvl="7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=1.25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=3.00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0" lvl="7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𝑆𝑢𝑟𝑓𝑎𝑐𝑒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𝑎𝑟𝑒𝑎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17.67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0">
                <a:blip r:embed="rId3"/>
                <a:stretch>
                  <a:fillRect t="-1348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Ammonite shell models</a:t>
                </a:r>
              </a:p>
              <a:p>
                <a:pPr lvl="1"/>
                <a:r>
                  <a:rPr lang="en-US" dirty="0"/>
                  <a:t>Non-overlapping and overlapping whorls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Procedure</a:t>
                </a:r>
              </a:p>
              <a:p>
                <a:pPr marL="1371600" lvl="3" indent="-457200">
                  <a:buFont typeface="+mj-lt"/>
                  <a:buAutoNum type="arabicPeriod" startAt="7"/>
                </a:pPr>
                <a:r>
                  <a:rPr lang="en-US" dirty="0" smtClean="0"/>
                  <a:t>Calculate the surface area-to-volume ratio for each shell model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00200" lvl="4"/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Sample data:</a:t>
                </a:r>
              </a:p>
              <a:p>
                <a:pPr marL="1828800" lvl="5"/>
                <a:r>
                  <a:rPr lang="en-US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Non-o</a:t>
                </a:r>
                <a:r>
                  <a:rPr lang="en-US" sz="16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verlapping whorls</a:t>
                </a:r>
              </a:p>
              <a:p>
                <a:pPr marL="2057400" lvl="6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𝑆𝑢𝑟𝑓𝑎𝑐𝑒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𝑎𝑟𝑒𝑎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7</a:t>
                </a:r>
              </a:p>
              <a:p>
                <a:pPr marL="1828800" lvl="5"/>
                <a:r>
                  <a:rPr lang="en-US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Overlapping whorls</a:t>
                </a:r>
              </a:p>
              <a:p>
                <a:pPr marL="2057400" lvl="6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𝑆𝑢𝑟𝑓𝑎𝑐𝑒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𝑎𝑟𝑒𝑎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3.75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1376363" lvl="3" indent="-457200">
                  <a:buFont typeface="+mj-lt"/>
                  <a:buAutoNum type="arabicPeriod" startAt="7"/>
                </a:pPr>
                <a:endParaRPr lang="en-US" dirty="0" smtClean="0"/>
              </a:p>
              <a:p>
                <a:pPr marL="1376363" lvl="3" indent="-457200">
                  <a:buFont typeface="+mj-lt"/>
                  <a:buAutoNum type="arabicPeriod" startAt="7"/>
                </a:pPr>
                <a:r>
                  <a:rPr lang="en-US" dirty="0" smtClean="0"/>
                  <a:t>Determine </a:t>
                </a:r>
                <a:r>
                  <a:rPr lang="en-US" dirty="0"/>
                  <a:t>which cone model has better swimming efficiency (i.e., less drag due to surface area</a:t>
                </a:r>
                <a:r>
                  <a:rPr lang="en-US" dirty="0" smtClean="0"/>
                  <a:t>)</a:t>
                </a:r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0">
                <a:blip r:embed="rId3"/>
                <a:stretch>
                  <a:fillRect t="-1348" r="-140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Ammonite shell models</a:t>
            </a:r>
          </a:p>
          <a:p>
            <a:pPr lvl="1"/>
            <a:r>
              <a:rPr lang="en-US" dirty="0" smtClean="0"/>
              <a:t>Additional work</a:t>
            </a:r>
          </a:p>
          <a:p>
            <a:pPr lvl="2"/>
            <a:r>
              <a:rPr lang="en-US" dirty="0" smtClean="0"/>
              <a:t>Surface area and volume comparisons of deep water and shallow water shell types</a:t>
            </a:r>
          </a:p>
          <a:p>
            <a:pPr lvl="3"/>
            <a:r>
              <a:rPr lang="en-US" dirty="0" smtClean="0"/>
              <a:t>Question</a:t>
            </a:r>
          </a:p>
          <a:p>
            <a:pPr lvl="4"/>
            <a:r>
              <a:rPr lang="en-US" dirty="0" smtClean="0"/>
              <a:t>Why is ornamentation less common in shallow (low flow) environment?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44" y="3810000"/>
            <a:ext cx="26670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9091"/>
          <a:stretch/>
        </p:blipFill>
        <p:spPr>
          <a:xfrm>
            <a:off x="6749491" y="3810000"/>
            <a:ext cx="2270684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68540" y="6477000"/>
            <a:ext cx="1675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www.fossilrealm.com,</a:t>
            </a:r>
          </a:p>
          <a:p>
            <a:pPr algn="r"/>
            <a:r>
              <a:rPr lang="en-US" sz="1000" dirty="0" smtClean="0"/>
              <a:t>www.thefossilstore.com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31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Ammonite shell models</a:t>
            </a:r>
          </a:p>
          <a:p>
            <a:pPr lvl="1"/>
            <a:r>
              <a:rPr lang="en-US" dirty="0" smtClean="0"/>
              <a:t>Additional work</a:t>
            </a:r>
          </a:p>
          <a:p>
            <a:pPr lvl="2"/>
            <a:r>
              <a:rPr lang="en-US" dirty="0" smtClean="0"/>
              <a:t>Surface area and volume comparisons of deep water and shallow water shell types</a:t>
            </a:r>
          </a:p>
          <a:p>
            <a:pPr lvl="3"/>
            <a:r>
              <a:rPr lang="en-US" dirty="0" smtClean="0"/>
              <a:t>Procedure</a:t>
            </a:r>
            <a:endParaRPr lang="en-US" dirty="0"/>
          </a:p>
          <a:p>
            <a:pPr lvl="4"/>
            <a:r>
              <a:rPr lang="en-US" dirty="0" smtClean="0"/>
              <a:t>Simulate ornamentation by adding geometric </a:t>
            </a:r>
            <a:r>
              <a:rPr lang="en-US" dirty="0"/>
              <a:t>objects to surface of cone and </a:t>
            </a:r>
            <a:r>
              <a:rPr lang="en-US" dirty="0" smtClean="0"/>
              <a:t>measuring </a:t>
            </a:r>
            <a:r>
              <a:rPr lang="en-US" dirty="0"/>
              <a:t>changes in surface </a:t>
            </a:r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2400"/>
            <a:ext cx="2667000" cy="2667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20000" y="5257800"/>
            <a:ext cx="533400" cy="551053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119715" y="3810000"/>
            <a:ext cx="4766985" cy="2633662"/>
            <a:chOff x="3119715" y="3810000"/>
            <a:chExt cx="4766985" cy="26336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715" y="3810000"/>
              <a:ext cx="2653952" cy="2633662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200399" y="3886200"/>
              <a:ext cx="2472117" cy="2490324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2" idx="0"/>
            </p:cNvCxnSpPr>
            <p:nvPr/>
          </p:nvCxnSpPr>
          <p:spPr>
            <a:xfrm flipH="1" flipV="1">
              <a:off x="5029200" y="4038600"/>
              <a:ext cx="2857500" cy="121920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" idx="4"/>
            </p:cNvCxnSpPr>
            <p:nvPr/>
          </p:nvCxnSpPr>
          <p:spPr>
            <a:xfrm flipH="1">
              <a:off x="4800600" y="5808853"/>
              <a:ext cx="3086100" cy="51574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633650" y="6604084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www.fossilrealm.com</a:t>
            </a:r>
          </a:p>
        </p:txBody>
      </p:sp>
    </p:spTree>
    <p:extLst>
      <p:ext uri="{BB962C8B-B14F-4D97-AF65-F5344CB8AC3E}">
        <p14:creationId xmlns:p14="http://schemas.microsoft.com/office/powerpoint/2010/main" val="36030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06690"/>
            <a:ext cx="9144000" cy="5498910"/>
          </a:xfrm>
        </p:spPr>
        <p:txBody>
          <a:bodyPr>
            <a:noAutofit/>
          </a:bodyPr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sz="1400" dirty="0" smtClean="0"/>
              <a:t>Bayer, U. and McGhee, G.R. (1984). </a:t>
            </a:r>
            <a:r>
              <a:rPr lang="en-US" sz="1400" dirty="0"/>
              <a:t>Iterative evolution of Middle Jurassic ammonite </a:t>
            </a:r>
            <a:r>
              <a:rPr lang="en-US" sz="1400" dirty="0" smtClean="0"/>
              <a:t>faunas. </a:t>
            </a:r>
            <a:r>
              <a:rPr lang="en-US" sz="1400" i="1" dirty="0" err="1" smtClean="0"/>
              <a:t>Lethaia</a:t>
            </a:r>
            <a:r>
              <a:rPr lang="en-US" sz="1400" dirty="0" smtClean="0"/>
              <a:t>. 17: 1-16.</a:t>
            </a:r>
          </a:p>
          <a:p>
            <a:pPr lvl="1"/>
            <a:r>
              <a:rPr lang="en-US" sz="1400" dirty="0" smtClean="0"/>
              <a:t>Kauffman, S. (1995). </a:t>
            </a:r>
            <a:r>
              <a:rPr lang="en-US" sz="1400" i="1" dirty="0" smtClean="0"/>
              <a:t>At Home in the Universe: The Search for Laws of Self-Organization and Complexity</a:t>
            </a:r>
            <a:r>
              <a:rPr lang="en-US" sz="1400" dirty="0" smtClean="0"/>
              <a:t>. Oxford University Press.</a:t>
            </a:r>
          </a:p>
          <a:p>
            <a:pPr lvl="1"/>
            <a:r>
              <a:rPr lang="en-US" sz="1400" dirty="0" smtClean="0"/>
              <a:t>McGhee, G.R. (2006). </a:t>
            </a:r>
            <a:r>
              <a:rPr lang="en-US" sz="1400" i="1" dirty="0" smtClean="0"/>
              <a:t>The Geometry of Evolution</a:t>
            </a:r>
            <a:r>
              <a:rPr lang="en-US" sz="1400" dirty="0" smtClean="0"/>
              <a:t>. Cambridge University Press.</a:t>
            </a:r>
          </a:p>
          <a:p>
            <a:pPr lvl="1"/>
            <a:r>
              <a:rPr lang="en-US" sz="1400" dirty="0" err="1"/>
              <a:t>Raup</a:t>
            </a:r>
            <a:r>
              <a:rPr lang="en-US" sz="1400" dirty="0"/>
              <a:t>, D. M. </a:t>
            </a:r>
            <a:r>
              <a:rPr lang="en-US" sz="1400" dirty="0" smtClean="0"/>
              <a:t>(1966). Geometric </a:t>
            </a:r>
            <a:r>
              <a:rPr lang="en-US" sz="1400" dirty="0"/>
              <a:t>analysis of shell coiling: </a:t>
            </a:r>
            <a:r>
              <a:rPr lang="en-US" sz="1400" dirty="0" smtClean="0"/>
              <a:t>general problems</a:t>
            </a:r>
            <a:r>
              <a:rPr lang="en-US" sz="1400" dirty="0"/>
              <a:t>. </a:t>
            </a:r>
            <a:r>
              <a:rPr lang="en-US" sz="1400" i="1" dirty="0" smtClean="0"/>
              <a:t>Journal of Paleontology</a:t>
            </a:r>
            <a:r>
              <a:rPr lang="en-US" sz="1400" dirty="0" smtClean="0"/>
              <a:t>. 40: 1178 – 1190. </a:t>
            </a:r>
            <a:endParaRPr lang="en-US" sz="1400" dirty="0"/>
          </a:p>
          <a:p>
            <a:pPr lvl="1"/>
            <a:r>
              <a:rPr lang="en-US" sz="1400" dirty="0" err="1"/>
              <a:t>Raup</a:t>
            </a:r>
            <a:r>
              <a:rPr lang="en-US" sz="1400" dirty="0"/>
              <a:t>, D. M. </a:t>
            </a:r>
            <a:r>
              <a:rPr lang="en-US" sz="1400" dirty="0" smtClean="0"/>
              <a:t>(1967). Geometric </a:t>
            </a:r>
            <a:r>
              <a:rPr lang="en-US" sz="1400" dirty="0"/>
              <a:t>analysis of shell coiling: </a:t>
            </a:r>
            <a:r>
              <a:rPr lang="en-US" sz="1400" dirty="0" smtClean="0"/>
              <a:t>coiling in </a:t>
            </a:r>
            <a:r>
              <a:rPr lang="en-US" sz="1400" dirty="0" err="1"/>
              <a:t>ammonoids</a:t>
            </a:r>
            <a:r>
              <a:rPr lang="en-US" sz="1400" dirty="0"/>
              <a:t>. </a:t>
            </a:r>
            <a:r>
              <a:rPr lang="en-US" sz="1400" i="1" dirty="0"/>
              <a:t>Journal of </a:t>
            </a:r>
            <a:r>
              <a:rPr lang="en-US" sz="1400" i="1" dirty="0" smtClean="0"/>
              <a:t>Paleontology</a:t>
            </a:r>
            <a:r>
              <a:rPr lang="en-US" sz="1400" dirty="0" smtClean="0"/>
              <a:t>. 41: 42-65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smtClean="0"/>
              <a:t>Reece</a:t>
            </a:r>
            <a:r>
              <a:rPr lang="en-US" sz="1400" dirty="0"/>
              <a:t>, J.B., </a:t>
            </a:r>
            <a:r>
              <a:rPr lang="en-US" sz="1400" dirty="0" err="1"/>
              <a:t>Urry</a:t>
            </a:r>
            <a:r>
              <a:rPr lang="en-US" sz="1400" dirty="0"/>
              <a:t>, L.A., Cain, M.L., Wasserman, S.A., </a:t>
            </a:r>
            <a:r>
              <a:rPr lang="en-US" sz="1400" dirty="0" err="1"/>
              <a:t>Minorsky</a:t>
            </a:r>
            <a:r>
              <a:rPr lang="en-US" sz="1400" dirty="0"/>
              <a:t>, P.V., and Jackson, R.B. (2009). Campbell Biology</a:t>
            </a:r>
            <a:r>
              <a:rPr lang="en-US" sz="1400" dirty="0" smtClean="0"/>
              <a:t>, 9th </a:t>
            </a:r>
            <a:r>
              <a:rPr lang="en-US" sz="1400" dirty="0"/>
              <a:t>Edition. Benjamin Cummings. San Francisco, CA.</a:t>
            </a:r>
          </a:p>
          <a:p>
            <a:pPr lvl="1"/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Context-Specific Learning 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r>
              <a:rPr lang="en-US" dirty="0" smtClean="0"/>
              <a:t>Facilitates experiential and associative learning</a:t>
            </a:r>
          </a:p>
          <a:p>
            <a:pPr lvl="2"/>
            <a:endParaRPr lang="en-US" dirty="0" smtClean="0"/>
          </a:p>
          <a:p>
            <a:pPr lvl="2"/>
            <a:r>
              <a:rPr lang="en-US" dirty="0"/>
              <a:t>Demonstration, activation, application, task-centered, and integration principles (Merrill 2002)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Facilitates generalization of principles to other contexts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Biological structures vary greatly in geometry and therefore represent a platform for geometric education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Geometric variability </a:t>
            </a:r>
            <a:r>
              <a:rPr lang="en-US" dirty="0" smtClean="0">
                <a:sym typeface="Wingdings" pitchFamily="2" charset="2"/>
              </a:rPr>
              <a:t> functional variability  ecological variability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Mechanism for illustrating the consequences of geometry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err="1" smtClean="0"/>
              <a:t>Morphospace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range </a:t>
            </a:r>
            <a:r>
              <a:rPr lang="en-US" dirty="0"/>
              <a:t>of possible geometries </a:t>
            </a:r>
            <a:r>
              <a:rPr lang="en-US" dirty="0" smtClean="0"/>
              <a:t>found in organisms</a:t>
            </a:r>
          </a:p>
          <a:p>
            <a:pPr lvl="1"/>
            <a:r>
              <a:rPr lang="en-US" dirty="0" smtClean="0"/>
              <a:t>Variability of                                                         ellipse axes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63377"/>
            <a:ext cx="5029200" cy="42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75001"/>
            <a:ext cx="5257800" cy="425605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err="1" smtClean="0"/>
              <a:t>Morphospace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range </a:t>
            </a:r>
            <a:r>
              <a:rPr lang="en-US" dirty="0"/>
              <a:t>of possible geometries </a:t>
            </a:r>
            <a:r>
              <a:rPr lang="en-US" dirty="0" smtClean="0"/>
              <a:t>found in organisms</a:t>
            </a:r>
          </a:p>
          <a:p>
            <a:pPr lvl="1"/>
            <a:r>
              <a:rPr lang="en-US" dirty="0" smtClean="0"/>
              <a:t>Bird wing                                                      geometry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err="1" smtClean="0"/>
              <a:t>Morphospace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range </a:t>
            </a:r>
            <a:r>
              <a:rPr lang="en-US" dirty="0"/>
              <a:t>of possible geometries </a:t>
            </a:r>
            <a:r>
              <a:rPr lang="en-US" dirty="0" smtClean="0"/>
              <a:t>found in organisms</a:t>
            </a:r>
          </a:p>
          <a:p>
            <a:pPr lvl="1"/>
            <a:r>
              <a:rPr lang="en-US" dirty="0" smtClean="0"/>
              <a:t>Why are only certain portions of </a:t>
            </a:r>
            <a:r>
              <a:rPr lang="en-US" dirty="0" err="1" smtClean="0"/>
              <a:t>morphospace</a:t>
            </a:r>
            <a:r>
              <a:rPr lang="en-US" dirty="0" smtClean="0"/>
              <a:t> occupied?</a:t>
            </a:r>
          </a:p>
          <a:p>
            <a:pPr lvl="2"/>
            <a:r>
              <a:rPr lang="en-US" dirty="0" smtClean="0"/>
              <a:t>Evolution has not produced all possible geometries</a:t>
            </a:r>
          </a:p>
          <a:p>
            <a:pPr lvl="2"/>
            <a:r>
              <a:rPr lang="en-US" dirty="0" smtClean="0"/>
              <a:t>Extinction has eliminated certain geometries</a:t>
            </a:r>
          </a:p>
          <a:p>
            <a:pPr lvl="2"/>
            <a:r>
              <a:rPr lang="en-US" dirty="0" smtClean="0"/>
              <a:t>Functional constraints exist on morphology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err="1" smtClean="0"/>
              <a:t>Morphospace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range </a:t>
            </a:r>
            <a:r>
              <a:rPr lang="en-US" dirty="0"/>
              <a:t>of possible geometries </a:t>
            </a:r>
            <a:r>
              <a:rPr lang="en-US" dirty="0" smtClean="0"/>
              <a:t>found in organisms</a:t>
            </a:r>
          </a:p>
          <a:p>
            <a:pPr lvl="1"/>
            <a:r>
              <a:rPr lang="en-US" dirty="0" smtClean="0"/>
              <a:t>Functional constraints on morphology</a:t>
            </a:r>
          </a:p>
          <a:p>
            <a:pPr lvl="2"/>
            <a:r>
              <a:rPr lang="en-US" dirty="0" smtClean="0"/>
              <a:t>Bird wing shape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14600"/>
            <a:ext cx="4953000" cy="4009323"/>
          </a:xfrm>
          <a:prstGeom prst="rect">
            <a:avLst/>
          </a:prstGeom>
        </p:spPr>
      </p:pic>
      <p:sp>
        <p:nvSpPr>
          <p:cNvPr id="35" name="Multiply 34"/>
          <p:cNvSpPr/>
          <p:nvPr/>
        </p:nvSpPr>
        <p:spPr>
          <a:xfrm>
            <a:off x="4648200" y="2514600"/>
            <a:ext cx="914400" cy="914400"/>
          </a:xfrm>
          <a:prstGeom prst="mathMultiply">
            <a:avLst>
              <a:gd name="adj1" fmla="val 82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7470183" y="5029200"/>
            <a:ext cx="914400" cy="914400"/>
          </a:xfrm>
          <a:prstGeom prst="mathMultiply">
            <a:avLst>
              <a:gd name="adj1" fmla="val 82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18344</TotalTime>
  <Words>1172</Words>
  <Application>Microsoft Office PowerPoint</Application>
  <PresentationFormat>On-screen Show (4:3)</PresentationFormat>
  <Paragraphs>259</Paragraphs>
  <Slides>34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1_Office Theme</vt:lpstr>
      <vt:lpstr>Concourse</vt:lpstr>
      <vt:lpstr>Image</vt:lpstr>
      <vt:lpstr>PowerPoint Presentation</vt:lpstr>
      <vt:lpstr>Math &amp; Nature</vt:lpstr>
      <vt:lpstr>The Importance of Context</vt:lpstr>
      <vt:lpstr>The Importance of Context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</vt:vector>
  </TitlesOfParts>
  <Company>The University of Tampa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HUBER</dc:creator>
  <cp:lastModifiedBy>LESLIE B. JONES</cp:lastModifiedBy>
  <cp:revision>373</cp:revision>
  <dcterms:created xsi:type="dcterms:W3CDTF">2012-12-10T19:24:43Z</dcterms:created>
  <dcterms:modified xsi:type="dcterms:W3CDTF">2014-06-18T01:24:02Z</dcterms:modified>
</cp:coreProperties>
</file>