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0"/>
  </p:notesMasterIdLst>
  <p:handoutMasterIdLst>
    <p:handoutMasterId r:id="rId31"/>
  </p:handoutMasterIdLst>
  <p:sldIdLst>
    <p:sldId id="310" r:id="rId2"/>
    <p:sldId id="322" r:id="rId3"/>
    <p:sldId id="323" r:id="rId4"/>
    <p:sldId id="335" r:id="rId5"/>
    <p:sldId id="325" r:id="rId6"/>
    <p:sldId id="327" r:id="rId7"/>
    <p:sldId id="326" r:id="rId8"/>
    <p:sldId id="334" r:id="rId9"/>
    <p:sldId id="333" r:id="rId10"/>
    <p:sldId id="324" r:id="rId11"/>
    <p:sldId id="329" r:id="rId12"/>
    <p:sldId id="330" r:id="rId13"/>
    <p:sldId id="337" r:id="rId14"/>
    <p:sldId id="338" r:id="rId15"/>
    <p:sldId id="353" r:id="rId16"/>
    <p:sldId id="344" r:id="rId17"/>
    <p:sldId id="346" r:id="rId18"/>
    <p:sldId id="350" r:id="rId19"/>
    <p:sldId id="352" r:id="rId20"/>
    <p:sldId id="345" r:id="rId21"/>
    <p:sldId id="351" r:id="rId22"/>
    <p:sldId id="347" r:id="rId23"/>
    <p:sldId id="348" r:id="rId24"/>
    <p:sldId id="341" r:id="rId25"/>
    <p:sldId id="343" r:id="rId26"/>
    <p:sldId id="339" r:id="rId27"/>
    <p:sldId id="342" r:id="rId28"/>
    <p:sldId id="298" r:id="rId29"/>
  </p:sldIdLst>
  <p:sldSz cx="9144000" cy="6858000" type="screen4x3"/>
  <p:notesSz cx="7077075" cy="89550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252" autoAdjust="0"/>
  </p:normalViewPr>
  <p:slideViewPr>
    <p:cSldViewPr>
      <p:cViewPr>
        <p:scale>
          <a:sx n="66" d="100"/>
          <a:sy n="66" d="100"/>
        </p:scale>
        <p:origin x="-150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4775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47754"/>
          </a:xfrm>
          <a:prstGeom prst="rect">
            <a:avLst/>
          </a:prstGeom>
        </p:spPr>
        <p:txBody>
          <a:bodyPr vert="horz" lIns="91440" tIns="45720" rIns="91440" bIns="45720" rtlCol="0"/>
          <a:lstStyle>
            <a:lvl1pPr algn="r">
              <a:defRPr sz="1200"/>
            </a:lvl1pPr>
          </a:lstStyle>
          <a:p>
            <a:fld id="{8040FA02-C8DB-4777-8B08-39948CE9C3EA}" type="datetimeFigureOut">
              <a:rPr lang="en-US" smtClean="0"/>
              <a:pPr/>
              <a:t>1/26/2014</a:t>
            </a:fld>
            <a:endParaRPr lang="en-US"/>
          </a:p>
        </p:txBody>
      </p:sp>
      <p:sp>
        <p:nvSpPr>
          <p:cNvPr id="4" name="Footer Placeholder 3"/>
          <p:cNvSpPr>
            <a:spLocks noGrp="1"/>
          </p:cNvSpPr>
          <p:nvPr>
            <p:ph type="ftr" sz="quarter" idx="2"/>
          </p:nvPr>
        </p:nvSpPr>
        <p:spPr>
          <a:xfrm>
            <a:off x="0" y="8505780"/>
            <a:ext cx="3066733" cy="44775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505780"/>
            <a:ext cx="3066733" cy="447754"/>
          </a:xfrm>
          <a:prstGeom prst="rect">
            <a:avLst/>
          </a:prstGeom>
        </p:spPr>
        <p:txBody>
          <a:bodyPr vert="horz" lIns="91440" tIns="45720" rIns="91440" bIns="45720" rtlCol="0" anchor="b"/>
          <a:lstStyle>
            <a:lvl1pPr algn="r">
              <a:defRPr sz="1200"/>
            </a:lvl1pPr>
          </a:lstStyle>
          <a:p>
            <a:fld id="{EEBE5111-1056-416A-8996-7A5F261189AC}" type="slidenum">
              <a:rPr lang="en-US" smtClean="0"/>
              <a:pPr/>
              <a:t>‹#›</a:t>
            </a:fld>
            <a:endParaRPr lang="en-US"/>
          </a:p>
        </p:txBody>
      </p:sp>
    </p:spTree>
    <p:extLst>
      <p:ext uri="{BB962C8B-B14F-4D97-AF65-F5344CB8AC3E}">
        <p14:creationId xmlns:p14="http://schemas.microsoft.com/office/powerpoint/2010/main" val="38137612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4775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705" y="0"/>
            <a:ext cx="3066733" cy="447754"/>
          </a:xfrm>
          <a:prstGeom prst="rect">
            <a:avLst/>
          </a:prstGeom>
        </p:spPr>
        <p:txBody>
          <a:bodyPr vert="horz" lIns="91440" tIns="45720" rIns="91440" bIns="45720" rtlCol="0"/>
          <a:lstStyle>
            <a:lvl1pPr algn="r">
              <a:defRPr sz="1200"/>
            </a:lvl1pPr>
          </a:lstStyle>
          <a:p>
            <a:fld id="{DE108C3C-90D1-486A-8482-4979C8AF6C6C}" type="datetimeFigureOut">
              <a:rPr lang="en-US" smtClean="0"/>
              <a:pPr/>
              <a:t>1/26/2014</a:t>
            </a:fld>
            <a:endParaRPr lang="en-US"/>
          </a:p>
        </p:txBody>
      </p:sp>
      <p:sp>
        <p:nvSpPr>
          <p:cNvPr id="4" name="Slide Image Placeholder 3"/>
          <p:cNvSpPr>
            <a:spLocks noGrp="1" noRot="1" noChangeAspect="1"/>
          </p:cNvSpPr>
          <p:nvPr>
            <p:ph type="sldImg" idx="2"/>
          </p:nvPr>
        </p:nvSpPr>
        <p:spPr>
          <a:xfrm>
            <a:off x="1300163" y="671513"/>
            <a:ext cx="4476750" cy="33575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7708" y="4253667"/>
            <a:ext cx="5661660" cy="402979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505780"/>
            <a:ext cx="3066733" cy="44775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505780"/>
            <a:ext cx="3066733" cy="447754"/>
          </a:xfrm>
          <a:prstGeom prst="rect">
            <a:avLst/>
          </a:prstGeom>
        </p:spPr>
        <p:txBody>
          <a:bodyPr vert="horz" lIns="91440" tIns="45720" rIns="91440" bIns="45720" rtlCol="0" anchor="b"/>
          <a:lstStyle>
            <a:lvl1pPr algn="r">
              <a:defRPr sz="1200"/>
            </a:lvl1pPr>
          </a:lstStyle>
          <a:p>
            <a:fld id="{325E7207-ECA2-470B-B28E-8DDFB017FF2F}" type="slidenum">
              <a:rPr lang="en-US" smtClean="0"/>
              <a:pPr/>
              <a:t>‹#›</a:t>
            </a:fld>
            <a:endParaRPr lang="en-US"/>
          </a:p>
        </p:txBody>
      </p:sp>
    </p:spTree>
    <p:extLst>
      <p:ext uri="{BB962C8B-B14F-4D97-AF65-F5344CB8AC3E}">
        <p14:creationId xmlns:p14="http://schemas.microsoft.com/office/powerpoint/2010/main" val="3664817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5E7207-ECA2-470B-B28E-8DDFB017FF2F}" type="slidenum">
              <a:rPr lang="en-US" smtClean="0">
                <a:solidFill>
                  <a:prstClr val="black"/>
                </a:solidFill>
              </a:rPr>
              <a:pPr/>
              <a:t>1</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Florida’s dramatic climb from 31st to 5th in just four years – the only state in the nation to experience such a stunning rise in the ranks – illustrates the progress achieved by schools under a system of high expectations for students, accountability for schools and an array of educational choices for families</a:t>
            </a:r>
          </a:p>
          <a:p>
            <a:pPr eaLnBrk="1" hangingPunct="1">
              <a:buFontTx/>
              <a:buNone/>
            </a:pPr>
            <a:r>
              <a:rPr lang="en-US" sz="1400" b="1" dirty="0" smtClean="0"/>
              <a:t>Needs Assessment:</a:t>
            </a:r>
          </a:p>
          <a:p>
            <a:pPr eaLnBrk="1" hangingPunct="1"/>
            <a:r>
              <a:rPr lang="en-US" sz="1200" dirty="0" smtClean="0"/>
              <a:t>All students are below 50% proficiency on FCAT Science at all grade levels</a:t>
            </a:r>
          </a:p>
          <a:p>
            <a:pPr eaLnBrk="1" hangingPunct="1"/>
            <a:r>
              <a:rPr lang="en-US" sz="1200" dirty="0" smtClean="0"/>
              <a:t>33% gap between African-American students and White students</a:t>
            </a:r>
          </a:p>
          <a:p>
            <a:pPr eaLnBrk="1" hangingPunct="1"/>
            <a:r>
              <a:rPr lang="en-US" sz="1200" dirty="0" smtClean="0"/>
              <a:t>21% gap between Hispanic students and White students</a:t>
            </a:r>
          </a:p>
          <a:p>
            <a:endParaRPr lang="en-US" sz="1200" dirty="0"/>
          </a:p>
        </p:txBody>
      </p:sp>
      <p:sp>
        <p:nvSpPr>
          <p:cNvPr id="4" name="Slide Number Placeholder 3"/>
          <p:cNvSpPr>
            <a:spLocks noGrp="1"/>
          </p:cNvSpPr>
          <p:nvPr>
            <p:ph type="sldNum" sz="quarter" idx="10"/>
          </p:nvPr>
        </p:nvSpPr>
        <p:spPr/>
        <p:txBody>
          <a:bodyPr/>
          <a:lstStyle/>
          <a:p>
            <a:fld id="{0D845E46-CCFC-48C9-920B-EBBCF5587D82}" type="slidenum">
              <a:rPr lang="en-US" smtClean="0"/>
              <a:t>5</a:t>
            </a:fld>
            <a:endParaRPr lang="en-US"/>
          </a:p>
        </p:txBody>
      </p:sp>
    </p:spTree>
    <p:extLst>
      <p:ext uri="{BB962C8B-B14F-4D97-AF65-F5344CB8AC3E}">
        <p14:creationId xmlns:p14="http://schemas.microsoft.com/office/powerpoint/2010/main" val="1658243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NAEP is a congressionally authorized project of the National Center for Education Statistics (NCES) within the Institute of Education Sciences of the U.S. Department of Education. The Commissioner of Education Statistics is responsible for carrying out the NAEP project. The National Assessment Governing Board oversees and sets policy for NAEP.</a:t>
            </a:r>
          </a:p>
          <a:p>
            <a:r>
              <a:rPr lang="en-US" dirty="0" smtClean="0"/>
              <a:t>For instance, approximately 122,000  eighth-graders from 7,290 schools participated in the 2011 grade 8 science assessment.</a:t>
            </a:r>
            <a:endParaRPr lang="en-US" dirty="0"/>
          </a:p>
        </p:txBody>
      </p:sp>
      <p:sp>
        <p:nvSpPr>
          <p:cNvPr id="4" name="Slide Number Placeholder 3"/>
          <p:cNvSpPr>
            <a:spLocks noGrp="1"/>
          </p:cNvSpPr>
          <p:nvPr>
            <p:ph type="sldNum" sz="quarter" idx="10"/>
          </p:nvPr>
        </p:nvSpPr>
        <p:spPr/>
        <p:txBody>
          <a:bodyPr/>
          <a:lstStyle/>
          <a:p>
            <a:fld id="{0D845E46-CCFC-48C9-920B-EBBCF5587D82}" type="slidenum">
              <a:rPr lang="en-US" smtClean="0"/>
              <a:t>6</a:t>
            </a:fld>
            <a:endParaRPr lang="en-US"/>
          </a:p>
        </p:txBody>
      </p:sp>
    </p:spTree>
    <p:extLst>
      <p:ext uri="{BB962C8B-B14F-4D97-AF65-F5344CB8AC3E}">
        <p14:creationId xmlns:p14="http://schemas.microsoft.com/office/powerpoint/2010/main" val="1658243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passed as CS/CS/SB 1720. The bill establishes new standard high school diploma requirements for students entering 9th grade in the 2013-14 school year and thereafter, alters course and testing requirements for current high school students, and establishes Scholar and Merit diploma designations. Current students will no longer be required to pass the Biology I and Geometry end-of-course (EOC) assessments to earn course credit. Instead, except for students who already took these courses, the assessments count 30 percent of a student’s final course grade. These assessments also count 30 percent of a student’s final course grade for students entering 9th grade in the 2013-14 school year, and thereafter. No student is required to earn a credit in Algebra II and Chemistry or Physics in order to earn a standard high school diploma. High school students may earn a Scholar designation if they satisfy course and testing requirements above-and-beyond those required for a standard diploma, e.g., earn credits in Algebra II and Chemistry or Physics and an equally rigorous science course and pass the Biology I and U.S. History EOC assessments. Students pursuing a Merit designation must attain one or more industry certifications </a:t>
            </a:r>
            <a:endParaRPr lang="en-US" dirty="0"/>
          </a:p>
        </p:txBody>
      </p:sp>
      <p:sp>
        <p:nvSpPr>
          <p:cNvPr id="4" name="Slide Number Placeholder 3"/>
          <p:cNvSpPr>
            <a:spLocks noGrp="1"/>
          </p:cNvSpPr>
          <p:nvPr>
            <p:ph type="sldNum" sz="quarter" idx="10"/>
          </p:nvPr>
        </p:nvSpPr>
        <p:spPr/>
        <p:txBody>
          <a:bodyPr/>
          <a:lstStyle/>
          <a:p>
            <a:fld id="{0D845E46-CCFC-48C9-920B-EBBCF5587D82}" type="slidenum">
              <a:rPr lang="en-US" smtClean="0"/>
              <a:t>11</a:t>
            </a:fld>
            <a:endParaRPr lang="en-US"/>
          </a:p>
        </p:txBody>
      </p:sp>
    </p:spTree>
    <p:extLst>
      <p:ext uri="{BB962C8B-B14F-4D97-AF65-F5344CB8AC3E}">
        <p14:creationId xmlns:p14="http://schemas.microsoft.com/office/powerpoint/2010/main" val="4291681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5E7207-ECA2-470B-B28E-8DDFB017FF2F}" type="slidenum">
              <a:rPr lang="en-US" smtClean="0"/>
              <a:pPr/>
              <a:t>25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5E7207-ECA2-470B-B28E-8DDFB017FF2F}" type="slidenum">
              <a:rPr lang="en-US" smtClean="0"/>
              <a:pPr/>
              <a:t>28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6F33194-F60E-4516-B782-A8C49AAE87A6}" type="datetimeFigureOut">
              <a:rPr lang="en-US" smtClean="0"/>
              <a:pPr/>
              <a:t>1/26/2014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BAA22A8-4134-44CD-9AC5-F565BBECB58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6F33194-F60E-4516-B782-A8C49AAE87A6}" type="datetimeFigureOut">
              <a:rPr lang="en-US" smtClean="0"/>
              <a:pPr/>
              <a:t>1/26/2014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BAA22A8-4134-44CD-9AC5-F565BBECB58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6F33194-F60E-4516-B782-A8C49AAE87A6}" type="datetimeFigureOut">
              <a:rPr lang="en-US" smtClean="0"/>
              <a:pPr/>
              <a:t>1/26/2014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BAA22A8-4134-44CD-9AC5-F565BBECB58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6F33194-F60E-4516-B782-A8C49AAE87A6}" type="datetimeFigureOut">
              <a:rPr lang="en-US" smtClean="0"/>
              <a:pPr/>
              <a:t>1/26/2014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BAA22A8-4134-44CD-9AC5-F565BBECB584}"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6F33194-F60E-4516-B782-A8C49AAE87A6}" type="datetimeFigureOut">
              <a:rPr lang="en-US" smtClean="0"/>
              <a:pPr/>
              <a:t>1/26/2014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BAA22A8-4134-44CD-9AC5-F565BBECB584}"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6F33194-F60E-4516-B782-A8C49AAE87A6}" type="datetimeFigureOut">
              <a:rPr lang="en-US" smtClean="0"/>
              <a:pPr/>
              <a:t>1/26/2014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BAA22A8-4134-44CD-9AC5-F565BBECB584}"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6F33194-F60E-4516-B782-A8C49AAE87A6}" type="datetimeFigureOut">
              <a:rPr lang="en-US" smtClean="0"/>
              <a:pPr/>
              <a:t>1/26/2014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ABAA22A8-4134-44CD-9AC5-F565BBECB58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46F33194-F60E-4516-B782-A8C49AAE87A6}" type="datetimeFigureOut">
              <a:rPr lang="en-US" smtClean="0"/>
              <a:pPr/>
              <a:t>1/26/2014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ABAA22A8-4134-44CD-9AC5-F565BBECB584}"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6F33194-F60E-4516-B782-A8C49AAE87A6}" type="datetimeFigureOut">
              <a:rPr lang="en-US" smtClean="0"/>
              <a:pPr/>
              <a:t>1/26/2014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ABAA22A8-4134-44CD-9AC5-F565BBECB58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46F33194-F60E-4516-B782-A8C49AAE87A6}" type="datetimeFigureOut">
              <a:rPr lang="en-US" smtClean="0"/>
              <a:pPr/>
              <a:t>1/26/2014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BAA22A8-4134-44CD-9AC5-F565BBECB58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6F33194-F60E-4516-B782-A8C49AAE87A6}" type="datetimeFigureOut">
              <a:rPr lang="en-US" smtClean="0"/>
              <a:pPr/>
              <a:t>1/26/2014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BAA22A8-4134-44CD-9AC5-F565BBECB584}"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6F33194-F60E-4516-B782-A8C49AAE87A6}" type="datetimeFigureOut">
              <a:rPr lang="en-US" smtClean="0"/>
              <a:pPr/>
              <a:t>1/26/2014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BAA22A8-4134-44CD-9AC5-F565BBECB58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hyperlink" Target="http://www.cpalms.or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utweb.ut.edu/rwaggett/science-math-master.htm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pearsonaccess.com/cs/Satellite?c=Page&amp;childpagename=Florida/flPALPLayout&amp;cid=1205461226846&amp;pagename=flPALPWrapper"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lbjones@ut.ed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mailto:dhuber@ut.edu" TargetMode="External"/><Relationship Id="rId5" Type="http://schemas.openxmlformats.org/officeDocument/2006/relationships/hyperlink" Target="mailto:tina.cloke@sdhc.k12.fl.us" TargetMode="External"/><Relationship Id="rId4" Type="http://schemas.openxmlformats.org/officeDocument/2006/relationships/hyperlink" Target="mailto:cbeaudoin@ut.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edweek.org/ew/qc/2012/16src.h31.html?intc=EW-QC12-LFTNA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nationsreportcard.gov/reading_math_2013/#/state-performanc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M2 Logo"/>
          <p:cNvPicPr>
            <a:picLocks noChangeAspect="1" noChangeArrowheads="1"/>
          </p:cNvPicPr>
          <p:nvPr/>
        </p:nvPicPr>
        <p:blipFill>
          <a:blip r:embed="rId3" cstate="print"/>
          <a:srcRect/>
          <a:stretch>
            <a:fillRect/>
          </a:stretch>
        </p:blipFill>
        <p:spPr bwMode="auto">
          <a:xfrm>
            <a:off x="457200" y="228600"/>
            <a:ext cx="8329835" cy="5410200"/>
          </a:xfrm>
          <a:prstGeom prst="rect">
            <a:avLst/>
          </a:prstGeom>
          <a:noFill/>
          <a:ln w="9525" algn="in">
            <a:noFill/>
            <a:miter lim="800000"/>
            <a:headEnd/>
            <a:tailEnd/>
          </a:ln>
          <a:effectLst/>
        </p:spPr>
      </p:pic>
      <p:sp>
        <p:nvSpPr>
          <p:cNvPr id="6" name="Title 1"/>
          <p:cNvSpPr txBox="1">
            <a:spLocks/>
          </p:cNvSpPr>
          <p:nvPr/>
        </p:nvSpPr>
        <p:spPr>
          <a:xfrm>
            <a:off x="685800" y="5181600"/>
            <a:ext cx="7772400" cy="1470025"/>
          </a:xfrm>
          <a:prstGeom prst="rect">
            <a:avLst/>
          </a:prstGeom>
          <a:noFill/>
        </p:spPr>
        <p:txBody>
          <a:bodyPr vert="horz" lIns="91440" tIns="45720" rIns="91440" bIns="45720" rtlCol="0" anchor="ctr">
            <a:normAutofit/>
          </a:bodyPr>
          <a:lstStyle/>
          <a:p>
            <a:pPr algn="ctr">
              <a:spcBef>
                <a:spcPct val="0"/>
              </a:spcBef>
              <a:defRPr/>
            </a:pPr>
            <a:r>
              <a:rPr lang="en-US" sz="4800" dirty="0" smtClean="0">
                <a:solidFill>
                  <a:srgbClr val="FF0000"/>
                </a:solidFill>
                <a:effectLst>
                  <a:outerShdw blurRad="38100" dist="38100" dir="2700000" algn="tl">
                    <a:srgbClr val="000000">
                      <a:alpha val="43137"/>
                    </a:srgbClr>
                  </a:outerShdw>
                </a:effectLst>
              </a:rPr>
              <a:t>Science Math Masters</a:t>
            </a:r>
          </a:p>
        </p:txBody>
      </p:sp>
    </p:spTree>
    <p:extLst>
      <p:ext uri="{BB962C8B-B14F-4D97-AF65-F5344CB8AC3E}">
        <p14:creationId xmlns:p14="http://schemas.microsoft.com/office/powerpoint/2010/main" val="37487913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14600"/>
            <a:ext cx="8229600" cy="1143000"/>
          </a:xfrm>
        </p:spPr>
        <p:txBody>
          <a:bodyPr>
            <a:noAutofit/>
          </a:bodyPr>
          <a:lstStyle/>
          <a:p>
            <a:pPr algn="ctr"/>
            <a:r>
              <a:rPr lang="en-US" sz="6600" dirty="0" smtClean="0"/>
              <a:t>Graduation Requirements</a:t>
            </a:r>
            <a:endParaRPr lang="en-US" sz="6600" dirty="0"/>
          </a:p>
        </p:txBody>
      </p:sp>
    </p:spTree>
    <p:extLst>
      <p:ext uri="{BB962C8B-B14F-4D97-AF65-F5344CB8AC3E}">
        <p14:creationId xmlns:p14="http://schemas.microsoft.com/office/powerpoint/2010/main" val="17820120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767072"/>
          </a:xfrm>
        </p:spPr>
        <p:txBody>
          <a:bodyPr>
            <a:normAutofit/>
          </a:bodyPr>
          <a:lstStyle/>
          <a:p>
            <a:pPr>
              <a:spcAft>
                <a:spcPts val="600"/>
              </a:spcAft>
            </a:pPr>
            <a:endParaRPr lang="en-US" dirty="0" smtClean="0"/>
          </a:p>
          <a:p>
            <a:pPr>
              <a:spcAft>
                <a:spcPts val="600"/>
              </a:spcAft>
            </a:pPr>
            <a:r>
              <a:rPr lang="en-US" dirty="0" smtClean="0"/>
              <a:t>Passed April 2013</a:t>
            </a:r>
          </a:p>
          <a:p>
            <a:pPr>
              <a:spcAft>
                <a:spcPts val="600"/>
              </a:spcAft>
            </a:pPr>
            <a:endParaRPr lang="en-US" dirty="0" smtClean="0"/>
          </a:p>
          <a:p>
            <a:pPr>
              <a:spcAft>
                <a:spcPts val="600"/>
              </a:spcAft>
            </a:pPr>
            <a:r>
              <a:rPr lang="en-US" dirty="0" smtClean="0"/>
              <a:t>Effective July 1, 2013</a:t>
            </a:r>
          </a:p>
          <a:p>
            <a:pPr>
              <a:spcAft>
                <a:spcPts val="600"/>
              </a:spcAft>
            </a:pPr>
            <a:endParaRPr lang="en-US" dirty="0" smtClean="0"/>
          </a:p>
          <a:p>
            <a:pPr>
              <a:spcAft>
                <a:spcPts val="600"/>
              </a:spcAft>
            </a:pPr>
            <a:r>
              <a:rPr lang="en-US" dirty="0" smtClean="0"/>
              <a:t>New High School Diploma Requirements</a:t>
            </a:r>
          </a:p>
          <a:p>
            <a:pPr lvl="1">
              <a:spcAft>
                <a:spcPts val="600"/>
              </a:spcAft>
            </a:pPr>
            <a:endParaRPr lang="en-US" sz="2200" dirty="0"/>
          </a:p>
          <a:p>
            <a:pPr lvl="2">
              <a:spcAft>
                <a:spcPts val="600"/>
              </a:spcAft>
            </a:pPr>
            <a:endParaRPr lang="en-US" dirty="0" smtClean="0"/>
          </a:p>
          <a:p>
            <a:pPr>
              <a:spcAft>
                <a:spcPts val="600"/>
              </a:spcAft>
            </a:pPr>
            <a:endParaRPr lang="en-US" dirty="0" smtClean="0"/>
          </a:p>
          <a:p>
            <a:pPr lvl="2"/>
            <a:endParaRPr lang="en-US" dirty="0" smtClean="0"/>
          </a:p>
          <a:p>
            <a:endParaRPr lang="en-US" dirty="0"/>
          </a:p>
        </p:txBody>
      </p:sp>
      <p:sp>
        <p:nvSpPr>
          <p:cNvPr id="3" name="Title 2"/>
          <p:cNvSpPr>
            <a:spLocks noGrp="1"/>
          </p:cNvSpPr>
          <p:nvPr>
            <p:ph type="title"/>
          </p:nvPr>
        </p:nvSpPr>
        <p:spPr/>
        <p:txBody>
          <a:bodyPr>
            <a:normAutofit/>
          </a:bodyPr>
          <a:lstStyle/>
          <a:p>
            <a:r>
              <a:rPr lang="en-US" b="0" dirty="0" smtClean="0"/>
              <a:t>Education Bill CS/CS/HB 7091</a:t>
            </a:r>
            <a:endParaRPr lang="en-US" dirty="0"/>
          </a:p>
        </p:txBody>
      </p:sp>
    </p:spTree>
    <p:extLst>
      <p:ext uri="{BB962C8B-B14F-4D97-AF65-F5344CB8AC3E}">
        <p14:creationId xmlns:p14="http://schemas.microsoft.com/office/powerpoint/2010/main" val="4067595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19934469"/>
              </p:ext>
            </p:extLst>
          </p:nvPr>
        </p:nvGraphicFramePr>
        <p:xfrm>
          <a:off x="228600" y="1752600"/>
          <a:ext cx="8763000" cy="4319900"/>
        </p:xfrm>
        <a:graphic>
          <a:graphicData uri="http://schemas.openxmlformats.org/drawingml/2006/table">
            <a:tbl>
              <a:tblPr firstRow="1" firstCol="1" bandRow="1">
                <a:tableStyleId>{69012ECD-51FC-41F1-AA8D-1B2483CD663E}</a:tableStyleId>
              </a:tblPr>
              <a:tblGrid>
                <a:gridCol w="1581293"/>
                <a:gridCol w="7181707"/>
              </a:tblGrid>
              <a:tr h="396710">
                <a:tc>
                  <a:txBody>
                    <a:bodyPr/>
                    <a:lstStyle/>
                    <a:p>
                      <a:pPr marL="0" marR="0" algn="ctr">
                        <a:lnSpc>
                          <a:spcPct val="115000"/>
                        </a:lnSpc>
                        <a:spcBef>
                          <a:spcPts val="0"/>
                        </a:spcBef>
                        <a:spcAft>
                          <a:spcPts val="0"/>
                        </a:spcAft>
                      </a:pPr>
                      <a:r>
                        <a:rPr lang="en-US" sz="1600" dirty="0">
                          <a:effectLst/>
                        </a:rPr>
                        <a:t>Subject Area</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Traditional 24-Credit Option Diploma</a:t>
                      </a:r>
                      <a:endParaRPr lang="en-US" sz="1600" dirty="0">
                        <a:effectLst/>
                        <a:latin typeface="Calibri"/>
                        <a:ea typeface="Calibri"/>
                        <a:cs typeface="Times New Roman"/>
                      </a:endParaRPr>
                    </a:p>
                  </a:txBody>
                  <a:tcPr marL="68580" marR="68580" marT="0" marB="0"/>
                </a:tc>
              </a:tr>
              <a:tr h="754167">
                <a:tc>
                  <a:txBody>
                    <a:bodyPr/>
                    <a:lstStyle/>
                    <a:p>
                      <a:pPr marL="0" marR="0">
                        <a:lnSpc>
                          <a:spcPct val="115000"/>
                        </a:lnSpc>
                        <a:spcBef>
                          <a:spcPts val="0"/>
                        </a:spcBef>
                        <a:spcAft>
                          <a:spcPts val="0"/>
                        </a:spcAft>
                      </a:pPr>
                      <a:r>
                        <a:rPr lang="en-US" sz="1400" dirty="0">
                          <a:effectLst/>
                        </a:rPr>
                        <a:t>English</a:t>
                      </a:r>
                      <a:endParaRPr lang="en-US" sz="1400" dirty="0">
                        <a:effectLst/>
                        <a:latin typeface="Calibri"/>
                        <a:ea typeface="Calibri"/>
                        <a:cs typeface="Times New Roman"/>
                      </a:endParaRPr>
                    </a:p>
                  </a:txBody>
                  <a:tcPr marL="68580" marR="68580" marT="0" marB="0"/>
                </a:tc>
                <a:tc>
                  <a:txBody>
                    <a:bodyPr/>
                    <a:lstStyle/>
                    <a:p>
                      <a:pPr marL="342900" marR="0" lvl="0" indent="-342900">
                        <a:lnSpc>
                          <a:spcPct val="115000"/>
                        </a:lnSpc>
                        <a:spcBef>
                          <a:spcPts val="0"/>
                        </a:spcBef>
                        <a:spcAft>
                          <a:spcPts val="0"/>
                        </a:spcAft>
                        <a:buClr>
                          <a:srgbClr val="000000"/>
                        </a:buClr>
                        <a:buFont typeface="Symbol"/>
                        <a:buChar char=""/>
                      </a:pPr>
                      <a:r>
                        <a:rPr lang="en-US" sz="1400" dirty="0">
                          <a:effectLst/>
                        </a:rPr>
                        <a:t>4 credits ELA 1, 2, 3, 4</a:t>
                      </a:r>
                    </a:p>
                    <a:p>
                      <a:pPr marL="342900" marR="0" lvl="0" indent="-342900">
                        <a:lnSpc>
                          <a:spcPct val="115000"/>
                        </a:lnSpc>
                        <a:spcBef>
                          <a:spcPts val="0"/>
                        </a:spcBef>
                        <a:spcAft>
                          <a:spcPts val="0"/>
                        </a:spcAft>
                        <a:buClr>
                          <a:srgbClr val="000000"/>
                        </a:buClr>
                        <a:buFont typeface="Symbol"/>
                        <a:buChar char=""/>
                      </a:pPr>
                      <a:r>
                        <a:rPr lang="en-US" sz="1400" dirty="0">
                          <a:effectLst/>
                        </a:rPr>
                        <a:t>Pass 10</a:t>
                      </a:r>
                      <a:r>
                        <a:rPr lang="en-US" sz="1400" baseline="30000" dirty="0">
                          <a:effectLst/>
                        </a:rPr>
                        <a:t>th</a:t>
                      </a:r>
                      <a:r>
                        <a:rPr lang="en-US" sz="1400" dirty="0">
                          <a:effectLst/>
                        </a:rPr>
                        <a:t> Grade </a:t>
                      </a:r>
                      <a:r>
                        <a:rPr lang="en-US" sz="1400" dirty="0" err="1">
                          <a:effectLst/>
                        </a:rPr>
                        <a:t>FCAT</a:t>
                      </a:r>
                      <a:r>
                        <a:rPr lang="en-US" sz="1400" dirty="0">
                          <a:effectLst/>
                        </a:rPr>
                        <a:t> Reading</a:t>
                      </a:r>
                    </a:p>
                    <a:p>
                      <a:pPr marL="342900" marR="0" lvl="0" indent="-342900">
                        <a:lnSpc>
                          <a:spcPct val="115000"/>
                        </a:lnSpc>
                        <a:spcBef>
                          <a:spcPts val="0"/>
                        </a:spcBef>
                        <a:spcAft>
                          <a:spcPts val="0"/>
                        </a:spcAft>
                        <a:buClr>
                          <a:srgbClr val="000000"/>
                        </a:buClr>
                        <a:buFont typeface="Symbol"/>
                        <a:buChar char=""/>
                      </a:pPr>
                      <a:r>
                        <a:rPr lang="en-US" sz="1400" dirty="0">
                          <a:effectLst/>
                        </a:rPr>
                        <a:t>Mandatory </a:t>
                      </a:r>
                      <a:r>
                        <a:rPr lang="en-US" sz="1400" dirty="0" err="1">
                          <a:effectLst/>
                        </a:rPr>
                        <a:t>FCAT</a:t>
                      </a:r>
                      <a:r>
                        <a:rPr lang="en-US" sz="1400" dirty="0">
                          <a:effectLst/>
                        </a:rPr>
                        <a:t> Writing</a:t>
                      </a:r>
                      <a:endParaRPr lang="en-US" sz="1400" dirty="0">
                        <a:effectLst/>
                        <a:latin typeface="Calibri"/>
                        <a:ea typeface="Calibri"/>
                        <a:cs typeface="Times New Roman"/>
                      </a:endParaRPr>
                    </a:p>
                  </a:txBody>
                  <a:tcPr marL="68580" marR="68580" marT="0" marB="0"/>
                </a:tc>
              </a:tr>
              <a:tr h="473860">
                <a:tc>
                  <a:txBody>
                    <a:bodyPr/>
                    <a:lstStyle/>
                    <a:p>
                      <a:pPr marL="0" marR="0">
                        <a:lnSpc>
                          <a:spcPct val="115000"/>
                        </a:lnSpc>
                        <a:spcBef>
                          <a:spcPts val="0"/>
                        </a:spcBef>
                        <a:spcAft>
                          <a:spcPts val="0"/>
                        </a:spcAft>
                      </a:pPr>
                      <a:r>
                        <a:rPr lang="en-US" sz="1400">
                          <a:effectLst/>
                        </a:rPr>
                        <a:t>Mathematics</a:t>
                      </a:r>
                      <a:endParaRPr lang="en-US" sz="1400">
                        <a:effectLst/>
                        <a:latin typeface="Calibri"/>
                        <a:ea typeface="Calibri"/>
                        <a:cs typeface="Times New Roman"/>
                      </a:endParaRPr>
                    </a:p>
                  </a:txBody>
                  <a:tcPr marL="68580" marR="68580" marT="0" marB="0"/>
                </a:tc>
                <a:tc>
                  <a:txBody>
                    <a:bodyPr/>
                    <a:lstStyle/>
                    <a:p>
                      <a:pPr marL="342900" marR="0" lvl="0" indent="-342900">
                        <a:lnSpc>
                          <a:spcPct val="115000"/>
                        </a:lnSpc>
                        <a:spcBef>
                          <a:spcPts val="0"/>
                        </a:spcBef>
                        <a:spcAft>
                          <a:spcPts val="0"/>
                        </a:spcAft>
                        <a:buClr>
                          <a:srgbClr val="000000"/>
                        </a:buClr>
                        <a:buFont typeface="Symbol"/>
                        <a:buChar char=""/>
                      </a:pPr>
                      <a:r>
                        <a:rPr lang="en-US" sz="1400" dirty="0">
                          <a:effectLst/>
                        </a:rPr>
                        <a:t>4 credits including: Algebra I, Geometry, &amp; Algebra II</a:t>
                      </a:r>
                    </a:p>
                    <a:p>
                      <a:pPr marL="342900" marR="0" lvl="0" indent="-342900">
                        <a:lnSpc>
                          <a:spcPct val="115000"/>
                        </a:lnSpc>
                        <a:spcBef>
                          <a:spcPts val="0"/>
                        </a:spcBef>
                        <a:spcAft>
                          <a:spcPts val="0"/>
                        </a:spcAft>
                        <a:buClr>
                          <a:srgbClr val="000000"/>
                        </a:buClr>
                        <a:buFont typeface="Symbol"/>
                        <a:buChar char=""/>
                      </a:pPr>
                      <a:r>
                        <a:rPr lang="en-US" sz="1400" dirty="0">
                          <a:effectLst/>
                        </a:rPr>
                        <a:t>Pass Algebra I and Geometry </a:t>
                      </a:r>
                      <a:r>
                        <a:rPr lang="en-US" sz="1400" dirty="0" err="1">
                          <a:effectLst/>
                        </a:rPr>
                        <a:t>EOC</a:t>
                      </a:r>
                      <a:r>
                        <a:rPr lang="en-US" sz="1400" dirty="0">
                          <a:effectLst/>
                        </a:rPr>
                        <a:t> assessments</a:t>
                      </a:r>
                      <a:endParaRPr lang="en-US" sz="1400" dirty="0">
                        <a:effectLst/>
                        <a:latin typeface="Calibri"/>
                        <a:ea typeface="Calibri"/>
                        <a:cs typeface="Times New Roman"/>
                      </a:endParaRPr>
                    </a:p>
                  </a:txBody>
                  <a:tcPr marL="68580" marR="68580" marT="0" marB="0"/>
                </a:tc>
              </a:tr>
              <a:tr h="591789">
                <a:tc>
                  <a:txBody>
                    <a:bodyPr/>
                    <a:lstStyle/>
                    <a:p>
                      <a:pPr marL="0" marR="0">
                        <a:lnSpc>
                          <a:spcPct val="115000"/>
                        </a:lnSpc>
                        <a:spcBef>
                          <a:spcPts val="0"/>
                        </a:spcBef>
                        <a:spcAft>
                          <a:spcPts val="0"/>
                        </a:spcAft>
                      </a:pPr>
                      <a:r>
                        <a:rPr lang="en-US" sz="1400">
                          <a:effectLst/>
                        </a:rPr>
                        <a:t>Science</a:t>
                      </a:r>
                      <a:endParaRPr lang="en-US" sz="1400">
                        <a:effectLst/>
                        <a:latin typeface="Calibri"/>
                        <a:ea typeface="Calibri"/>
                        <a:cs typeface="Times New Roman"/>
                      </a:endParaRPr>
                    </a:p>
                  </a:txBody>
                  <a:tcPr marL="68580" marR="68580" marT="0" marB="0"/>
                </a:tc>
                <a:tc>
                  <a:txBody>
                    <a:bodyPr/>
                    <a:lstStyle/>
                    <a:p>
                      <a:pPr marL="342900" marR="0" lvl="0" indent="-342900">
                        <a:lnSpc>
                          <a:spcPct val="115000"/>
                        </a:lnSpc>
                        <a:spcBef>
                          <a:spcPts val="0"/>
                        </a:spcBef>
                        <a:spcAft>
                          <a:spcPts val="0"/>
                        </a:spcAft>
                        <a:buClr>
                          <a:srgbClr val="000000"/>
                        </a:buClr>
                        <a:buFont typeface="Symbol"/>
                        <a:buChar char=""/>
                      </a:pPr>
                      <a:r>
                        <a:rPr lang="en-US" sz="1400" dirty="0">
                          <a:effectLst/>
                        </a:rPr>
                        <a:t>3 credits, 2 credits must have a laboratory component, Biology I required</a:t>
                      </a:r>
                    </a:p>
                    <a:p>
                      <a:pPr marL="342900" marR="0" lvl="0" indent="-342900">
                        <a:lnSpc>
                          <a:spcPct val="115000"/>
                        </a:lnSpc>
                        <a:spcBef>
                          <a:spcPts val="0"/>
                        </a:spcBef>
                        <a:spcAft>
                          <a:spcPts val="0"/>
                        </a:spcAft>
                        <a:buClr>
                          <a:srgbClr val="000000"/>
                        </a:buClr>
                        <a:buFont typeface="Symbol"/>
                        <a:buChar char=""/>
                      </a:pPr>
                      <a:r>
                        <a:rPr lang="en-US" sz="1400" dirty="0">
                          <a:effectLst/>
                        </a:rPr>
                        <a:t>Pass Biology </a:t>
                      </a:r>
                      <a:r>
                        <a:rPr lang="en-US" sz="1400" dirty="0" err="1">
                          <a:effectLst/>
                        </a:rPr>
                        <a:t>EOC</a:t>
                      </a:r>
                      <a:r>
                        <a:rPr lang="en-US" sz="1400" dirty="0">
                          <a:effectLst/>
                        </a:rPr>
                        <a:t> Assessment</a:t>
                      </a:r>
                      <a:endParaRPr lang="en-US" sz="1400" dirty="0">
                        <a:effectLst/>
                        <a:latin typeface="Calibri"/>
                        <a:ea typeface="Calibri"/>
                        <a:cs typeface="Times New Roman"/>
                      </a:endParaRPr>
                    </a:p>
                  </a:txBody>
                  <a:tcPr marL="68580" marR="68580" marT="0" marB="0"/>
                </a:tc>
              </a:tr>
              <a:tr h="600510">
                <a:tc>
                  <a:txBody>
                    <a:bodyPr/>
                    <a:lstStyle/>
                    <a:p>
                      <a:pPr marL="0" marR="0">
                        <a:lnSpc>
                          <a:spcPct val="115000"/>
                        </a:lnSpc>
                        <a:spcBef>
                          <a:spcPts val="0"/>
                        </a:spcBef>
                        <a:spcAft>
                          <a:spcPts val="0"/>
                        </a:spcAft>
                      </a:pPr>
                      <a:r>
                        <a:rPr lang="en-US" sz="1400">
                          <a:effectLst/>
                        </a:rPr>
                        <a:t>Social Studies</a:t>
                      </a:r>
                      <a:endParaRPr lang="en-US" sz="1400">
                        <a:effectLst/>
                        <a:latin typeface="Calibri"/>
                        <a:ea typeface="Calibri"/>
                        <a:cs typeface="Times New Roman"/>
                      </a:endParaRPr>
                    </a:p>
                  </a:txBody>
                  <a:tcPr marL="68580" marR="68580" marT="0" marB="0"/>
                </a:tc>
                <a:tc>
                  <a:txBody>
                    <a:bodyPr/>
                    <a:lstStyle/>
                    <a:p>
                      <a:pPr marL="342900" marR="0" lvl="0" indent="-342900">
                        <a:lnSpc>
                          <a:spcPct val="115000"/>
                        </a:lnSpc>
                        <a:spcBef>
                          <a:spcPts val="0"/>
                        </a:spcBef>
                        <a:spcAft>
                          <a:spcPts val="0"/>
                        </a:spcAft>
                        <a:buClr>
                          <a:srgbClr val="000000"/>
                        </a:buClr>
                        <a:buFont typeface="Symbol"/>
                        <a:buChar char=""/>
                      </a:pPr>
                      <a:r>
                        <a:rPr lang="en-US" sz="1400" dirty="0">
                          <a:effectLst/>
                        </a:rPr>
                        <a:t>3 credits: 1 U.S. History; 1 World History; 0.5 Economics; 0.5 US Government </a:t>
                      </a:r>
                    </a:p>
                    <a:p>
                      <a:pPr marL="342900" marR="0" lvl="0" indent="-342900">
                        <a:lnSpc>
                          <a:spcPct val="115000"/>
                        </a:lnSpc>
                        <a:spcBef>
                          <a:spcPts val="0"/>
                        </a:spcBef>
                        <a:spcAft>
                          <a:spcPts val="0"/>
                        </a:spcAft>
                        <a:buClr>
                          <a:srgbClr val="000000"/>
                        </a:buClr>
                        <a:buFont typeface="Symbol"/>
                        <a:buChar char=""/>
                      </a:pPr>
                      <a:r>
                        <a:rPr lang="en-US" sz="1400" dirty="0">
                          <a:effectLst/>
                        </a:rPr>
                        <a:t>US History </a:t>
                      </a:r>
                      <a:r>
                        <a:rPr lang="en-US" sz="1400" dirty="0" err="1">
                          <a:effectLst/>
                        </a:rPr>
                        <a:t>EOC</a:t>
                      </a:r>
                      <a:r>
                        <a:rPr lang="en-US" sz="1400" dirty="0">
                          <a:effectLst/>
                        </a:rPr>
                        <a:t> counts as 30% of the final course grade</a:t>
                      </a:r>
                      <a:endParaRPr lang="en-US" sz="1400" dirty="0">
                        <a:effectLst/>
                        <a:latin typeface="Calibri"/>
                        <a:ea typeface="Calibri"/>
                        <a:cs typeface="Times New Roman"/>
                      </a:endParaRPr>
                    </a:p>
                  </a:txBody>
                  <a:tcPr marL="68580" marR="68580" marT="0" marB="0"/>
                </a:tc>
              </a:tr>
              <a:tr h="610974">
                <a:tc>
                  <a:txBody>
                    <a:bodyPr/>
                    <a:lstStyle/>
                    <a:p>
                      <a:pPr marL="0" marR="0">
                        <a:lnSpc>
                          <a:spcPct val="115000"/>
                        </a:lnSpc>
                        <a:spcBef>
                          <a:spcPts val="0"/>
                        </a:spcBef>
                        <a:spcAft>
                          <a:spcPts val="0"/>
                        </a:spcAft>
                      </a:pPr>
                      <a:r>
                        <a:rPr lang="en-US" sz="1400">
                          <a:effectLst/>
                        </a:rPr>
                        <a:t>Fine &amp; Performing Arts</a:t>
                      </a:r>
                      <a:endParaRPr lang="en-US" sz="1400">
                        <a:effectLst/>
                        <a:latin typeface="Calibri"/>
                        <a:ea typeface="Calibri"/>
                        <a:cs typeface="Times New Roman"/>
                      </a:endParaRPr>
                    </a:p>
                  </a:txBody>
                  <a:tcPr marL="68580" marR="68580" marT="0" marB="0"/>
                </a:tc>
                <a:tc>
                  <a:txBody>
                    <a:bodyPr/>
                    <a:lstStyle/>
                    <a:p>
                      <a:pPr marL="342900" marR="0" lvl="0" indent="-342900">
                        <a:lnSpc>
                          <a:spcPct val="115000"/>
                        </a:lnSpc>
                        <a:spcBef>
                          <a:spcPts val="0"/>
                        </a:spcBef>
                        <a:spcAft>
                          <a:spcPts val="0"/>
                        </a:spcAft>
                        <a:buClr>
                          <a:srgbClr val="000000"/>
                        </a:buClr>
                        <a:buFont typeface="Symbol"/>
                        <a:buChar char=""/>
                      </a:pPr>
                      <a:r>
                        <a:rPr lang="en-US" sz="1400" dirty="0">
                          <a:effectLst/>
                        </a:rPr>
                        <a:t>1 credit</a:t>
                      </a:r>
                      <a:endParaRPr lang="en-US" sz="1400" dirty="0">
                        <a:effectLst/>
                        <a:latin typeface="Calibri"/>
                        <a:ea typeface="Calibri"/>
                        <a:cs typeface="Times New Roman"/>
                      </a:endParaRPr>
                    </a:p>
                  </a:txBody>
                  <a:tcPr marL="68580" marR="68580" marT="0" marB="0"/>
                </a:tc>
              </a:tr>
              <a:tr h="552986">
                <a:tc>
                  <a:txBody>
                    <a:bodyPr/>
                    <a:lstStyle/>
                    <a:p>
                      <a:pPr marL="0" marR="0">
                        <a:lnSpc>
                          <a:spcPct val="115000"/>
                        </a:lnSpc>
                        <a:spcBef>
                          <a:spcPts val="0"/>
                        </a:spcBef>
                        <a:spcAft>
                          <a:spcPts val="0"/>
                        </a:spcAft>
                      </a:pPr>
                      <a:r>
                        <a:rPr lang="en-US" sz="1400">
                          <a:effectLst/>
                        </a:rPr>
                        <a:t>Physical Education</a:t>
                      </a:r>
                      <a:endParaRPr lang="en-US" sz="1400">
                        <a:effectLst/>
                        <a:latin typeface="Calibri"/>
                        <a:ea typeface="Calibri"/>
                        <a:cs typeface="Times New Roman"/>
                      </a:endParaRPr>
                    </a:p>
                  </a:txBody>
                  <a:tcPr marL="68580" marR="68580" marT="0" marB="0"/>
                </a:tc>
                <a:tc>
                  <a:txBody>
                    <a:bodyPr/>
                    <a:lstStyle/>
                    <a:p>
                      <a:pPr marL="342900" marR="0" lvl="0" indent="-342900">
                        <a:lnSpc>
                          <a:spcPct val="115000"/>
                        </a:lnSpc>
                        <a:spcBef>
                          <a:spcPts val="0"/>
                        </a:spcBef>
                        <a:spcAft>
                          <a:spcPts val="0"/>
                        </a:spcAft>
                        <a:buClr>
                          <a:srgbClr val="000000"/>
                        </a:buClr>
                        <a:buFont typeface="Symbol"/>
                        <a:buChar char=""/>
                      </a:pPr>
                      <a:r>
                        <a:rPr lang="en-US" sz="1400" dirty="0">
                          <a:effectLst/>
                        </a:rPr>
                        <a:t>1 credit</a:t>
                      </a:r>
                      <a:endParaRPr lang="en-US" sz="1400" dirty="0">
                        <a:effectLst/>
                        <a:latin typeface="Calibri"/>
                        <a:ea typeface="Calibri"/>
                        <a:cs typeface="Times New Roman"/>
                      </a:endParaRPr>
                    </a:p>
                  </a:txBody>
                  <a:tcPr marL="68580" marR="68580" marT="0" marB="0"/>
                </a:tc>
              </a:tr>
              <a:tr h="322036">
                <a:tc>
                  <a:txBody>
                    <a:bodyPr/>
                    <a:lstStyle/>
                    <a:p>
                      <a:pPr marL="0" marR="0">
                        <a:lnSpc>
                          <a:spcPct val="115000"/>
                        </a:lnSpc>
                        <a:spcBef>
                          <a:spcPts val="0"/>
                        </a:spcBef>
                        <a:spcAft>
                          <a:spcPts val="0"/>
                        </a:spcAft>
                      </a:pPr>
                      <a:r>
                        <a:rPr lang="en-US" sz="1400">
                          <a:effectLst/>
                        </a:rPr>
                        <a:t>Electives</a:t>
                      </a:r>
                      <a:endParaRPr lang="en-US" sz="1400">
                        <a:effectLst/>
                        <a:latin typeface="Calibri"/>
                        <a:ea typeface="Calibri"/>
                        <a:cs typeface="Times New Roman"/>
                      </a:endParaRPr>
                    </a:p>
                  </a:txBody>
                  <a:tcPr marL="68580" marR="68580" marT="0" marB="0"/>
                </a:tc>
                <a:tc>
                  <a:txBody>
                    <a:bodyPr/>
                    <a:lstStyle/>
                    <a:p>
                      <a:pPr marL="342900" marR="0" lvl="0" indent="-342900">
                        <a:lnSpc>
                          <a:spcPct val="115000"/>
                        </a:lnSpc>
                        <a:spcBef>
                          <a:spcPts val="0"/>
                        </a:spcBef>
                        <a:spcAft>
                          <a:spcPts val="0"/>
                        </a:spcAft>
                        <a:buClr>
                          <a:srgbClr val="000000"/>
                        </a:buClr>
                        <a:buFont typeface="Symbol"/>
                        <a:buChar char=""/>
                      </a:pPr>
                      <a:r>
                        <a:rPr lang="en-US" sz="1400" dirty="0">
                          <a:effectLst/>
                        </a:rPr>
                        <a:t>8 credits</a:t>
                      </a:r>
                      <a:endParaRPr lang="en-US" sz="1400" dirty="0">
                        <a:effectLst/>
                        <a:latin typeface="Calibri"/>
                        <a:ea typeface="Calibri"/>
                        <a:cs typeface="Times New Roman"/>
                      </a:endParaRPr>
                    </a:p>
                  </a:txBody>
                  <a:tcPr marL="68580" marR="68580" marT="0" marB="0"/>
                </a:tc>
              </a:tr>
            </a:tbl>
          </a:graphicData>
        </a:graphic>
      </p:graphicFrame>
      <p:sp>
        <p:nvSpPr>
          <p:cNvPr id="3" name="Title 2"/>
          <p:cNvSpPr>
            <a:spLocks noGrp="1"/>
          </p:cNvSpPr>
          <p:nvPr>
            <p:ph type="title"/>
          </p:nvPr>
        </p:nvSpPr>
        <p:spPr/>
        <p:txBody>
          <a:bodyPr>
            <a:normAutofit/>
          </a:bodyPr>
          <a:lstStyle/>
          <a:p>
            <a:r>
              <a:rPr lang="en-US" dirty="0"/>
              <a:t>Prior </a:t>
            </a:r>
            <a:r>
              <a:rPr lang="en-US" dirty="0" smtClean="0"/>
              <a:t>to </a:t>
            </a:r>
            <a:r>
              <a:rPr lang="en-US" b="0" dirty="0"/>
              <a:t>CS/CS/HB 7091</a:t>
            </a:r>
            <a:r>
              <a:rPr lang="en-US" dirty="0" smtClean="0"/>
              <a:t> </a:t>
            </a:r>
            <a:endParaRPr lang="en-US" dirty="0"/>
          </a:p>
        </p:txBody>
      </p:sp>
    </p:spTree>
    <p:extLst>
      <p:ext uri="{BB962C8B-B14F-4D97-AF65-F5344CB8AC3E}">
        <p14:creationId xmlns:p14="http://schemas.microsoft.com/office/powerpoint/2010/main" val="7150301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Standard Diploma</a:t>
            </a:r>
          </a:p>
          <a:p>
            <a:pPr lvl="1"/>
            <a:r>
              <a:rPr lang="en-US" dirty="0" smtClean="0"/>
              <a:t>4 Credits in Mathematics</a:t>
            </a:r>
          </a:p>
          <a:p>
            <a:pPr lvl="2"/>
            <a:r>
              <a:rPr lang="en-US" dirty="0" smtClean="0"/>
              <a:t>One in Algebra </a:t>
            </a:r>
            <a:r>
              <a:rPr lang="en-US" dirty="0" smtClean="0"/>
              <a:t>1, pass Algebra I EOC</a:t>
            </a:r>
            <a:endParaRPr lang="en-US" dirty="0" smtClean="0"/>
          </a:p>
          <a:p>
            <a:pPr lvl="2"/>
            <a:r>
              <a:rPr lang="en-US" dirty="0" smtClean="0"/>
              <a:t>One in Geometry</a:t>
            </a:r>
          </a:p>
          <a:p>
            <a:r>
              <a:rPr lang="en-US" dirty="0" smtClean="0"/>
              <a:t>Scholar Diploma Designation</a:t>
            </a:r>
            <a:endParaRPr lang="en-US" dirty="0"/>
          </a:p>
          <a:p>
            <a:pPr lvl="2"/>
            <a:r>
              <a:rPr lang="en-US" dirty="0" smtClean="0"/>
              <a:t>One credit in Algebra 2, pass Algebra 2 assessment once implemented</a:t>
            </a:r>
          </a:p>
          <a:p>
            <a:pPr lvl="2"/>
            <a:r>
              <a:rPr lang="en-US" dirty="0" smtClean="0"/>
              <a:t>One credit in statistics or an equally rigorous mathematics course</a:t>
            </a:r>
            <a:endParaRPr lang="en-US" dirty="0"/>
          </a:p>
          <a:p>
            <a:r>
              <a:rPr lang="en-US" dirty="0" smtClean="0"/>
              <a:t>Merit </a:t>
            </a:r>
            <a:r>
              <a:rPr lang="en-US" dirty="0"/>
              <a:t>Diploma Designation</a:t>
            </a:r>
          </a:p>
          <a:p>
            <a:pPr lvl="1"/>
            <a:r>
              <a:rPr lang="en-US" dirty="0" smtClean="0"/>
              <a:t>Attain one or more industry certifications</a:t>
            </a:r>
            <a:endParaRPr lang="en-US" dirty="0"/>
          </a:p>
          <a:p>
            <a:pPr lvl="1"/>
            <a:endParaRPr lang="en-US" dirty="0" smtClean="0"/>
          </a:p>
        </p:txBody>
      </p:sp>
      <p:sp>
        <p:nvSpPr>
          <p:cNvPr id="3" name="Title 2"/>
          <p:cNvSpPr>
            <a:spLocks noGrp="1"/>
          </p:cNvSpPr>
          <p:nvPr>
            <p:ph type="title"/>
          </p:nvPr>
        </p:nvSpPr>
        <p:spPr/>
        <p:txBody>
          <a:bodyPr>
            <a:normAutofit fontScale="90000"/>
          </a:bodyPr>
          <a:lstStyle/>
          <a:p>
            <a:r>
              <a:rPr lang="en-US" dirty="0" smtClean="0"/>
              <a:t>Students Entering Ninth Grade in 2012-2013</a:t>
            </a:r>
            <a:endParaRPr lang="en-US" dirty="0"/>
          </a:p>
        </p:txBody>
      </p:sp>
    </p:spTree>
    <p:extLst>
      <p:ext uri="{BB962C8B-B14F-4D97-AF65-F5344CB8AC3E}">
        <p14:creationId xmlns:p14="http://schemas.microsoft.com/office/powerpoint/2010/main" val="14422235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Standard Diploma</a:t>
            </a:r>
          </a:p>
          <a:p>
            <a:pPr lvl="1"/>
            <a:r>
              <a:rPr lang="en-US" dirty="0" smtClean="0"/>
              <a:t>4 Credits in Mathematics</a:t>
            </a:r>
          </a:p>
          <a:p>
            <a:pPr lvl="2"/>
            <a:r>
              <a:rPr lang="en-US" dirty="0" smtClean="0"/>
              <a:t>One in Algebra </a:t>
            </a:r>
            <a:r>
              <a:rPr lang="en-US" dirty="0"/>
              <a:t>I</a:t>
            </a:r>
            <a:r>
              <a:rPr lang="en-US" dirty="0" smtClean="0"/>
              <a:t>, pass Algebra I EOC</a:t>
            </a:r>
            <a:endParaRPr lang="en-US" dirty="0" smtClean="0"/>
          </a:p>
          <a:p>
            <a:pPr lvl="2"/>
            <a:r>
              <a:rPr lang="en-US" dirty="0" smtClean="0"/>
              <a:t>One in Geometry</a:t>
            </a:r>
          </a:p>
          <a:p>
            <a:pPr lvl="2"/>
            <a:r>
              <a:rPr lang="en-US" dirty="0" smtClean="0"/>
              <a:t>Industry certification courses that lead to college credit may substitute for up to 2 mathematics credits</a:t>
            </a:r>
          </a:p>
          <a:p>
            <a:r>
              <a:rPr lang="en-US" dirty="0" smtClean="0"/>
              <a:t>Scholar Diploma Designation</a:t>
            </a:r>
            <a:endParaRPr lang="en-US" dirty="0"/>
          </a:p>
          <a:p>
            <a:pPr lvl="2"/>
            <a:r>
              <a:rPr lang="en-US" dirty="0" smtClean="0"/>
              <a:t>One credit in Algebra 2, pass statewide assessment</a:t>
            </a:r>
          </a:p>
          <a:p>
            <a:pPr lvl="2"/>
            <a:r>
              <a:rPr lang="en-US" dirty="0" smtClean="0"/>
              <a:t>One credit in statistics or an equally rigorous mathematics course</a:t>
            </a:r>
            <a:endParaRPr lang="en-US" dirty="0"/>
          </a:p>
          <a:p>
            <a:r>
              <a:rPr lang="en-US" dirty="0" smtClean="0"/>
              <a:t>Merit </a:t>
            </a:r>
            <a:r>
              <a:rPr lang="en-US" dirty="0"/>
              <a:t>Diploma Designation</a:t>
            </a:r>
          </a:p>
          <a:p>
            <a:pPr lvl="1"/>
            <a:r>
              <a:rPr lang="en-US" dirty="0" smtClean="0"/>
              <a:t>Attain one or more industry certifications</a:t>
            </a:r>
            <a:endParaRPr lang="en-US" dirty="0"/>
          </a:p>
          <a:p>
            <a:pPr lvl="1"/>
            <a:endParaRPr lang="en-US" dirty="0" smtClean="0"/>
          </a:p>
        </p:txBody>
      </p:sp>
      <p:sp>
        <p:nvSpPr>
          <p:cNvPr id="3" name="Title 2"/>
          <p:cNvSpPr>
            <a:spLocks noGrp="1"/>
          </p:cNvSpPr>
          <p:nvPr>
            <p:ph type="title"/>
          </p:nvPr>
        </p:nvSpPr>
        <p:spPr/>
        <p:txBody>
          <a:bodyPr>
            <a:normAutofit fontScale="90000"/>
          </a:bodyPr>
          <a:lstStyle/>
          <a:p>
            <a:r>
              <a:rPr lang="en-US" dirty="0" smtClean="0"/>
              <a:t>Students Entering Ninth Grade in 2013-2014</a:t>
            </a:r>
            <a:endParaRPr lang="en-US" dirty="0"/>
          </a:p>
        </p:txBody>
      </p:sp>
    </p:spTree>
    <p:extLst>
      <p:ext uri="{BB962C8B-B14F-4D97-AF65-F5344CB8AC3E}">
        <p14:creationId xmlns:p14="http://schemas.microsoft.com/office/powerpoint/2010/main" val="13390831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525963"/>
          </a:xfrm>
        </p:spPr>
        <p:txBody>
          <a:bodyPr>
            <a:normAutofit fontScale="92500"/>
          </a:bodyPr>
          <a:lstStyle/>
          <a:p>
            <a:r>
              <a:rPr lang="en-US" sz="2400" dirty="0" smtClean="0">
                <a:latin typeface="+mj-lt"/>
                <a:cs typeface="Times New Roman" panose="02020603050405020304" pitchFamily="18" charset="0"/>
              </a:rPr>
              <a:t>Prior to HB 7091</a:t>
            </a:r>
          </a:p>
          <a:p>
            <a:pPr lvl="1"/>
            <a:r>
              <a:rPr lang="en-US" sz="2400" dirty="0" smtClean="0">
                <a:latin typeface="+mj-lt"/>
                <a:cs typeface="Times New Roman" panose="02020603050405020304" pitchFamily="18" charset="0"/>
              </a:rPr>
              <a:t>4 Mathematics credits to include Algebra I, Geometry and Algebra II, and pass the Algebra 1 EOC and the Geometry EOC</a:t>
            </a:r>
          </a:p>
          <a:p>
            <a:r>
              <a:rPr lang="en-US" sz="2400" dirty="0" smtClean="0">
                <a:latin typeface="+mj-lt"/>
                <a:cs typeface="Times New Roman" panose="02020603050405020304" pitchFamily="18" charset="0"/>
              </a:rPr>
              <a:t>Freshmen entering in 2012-2013</a:t>
            </a:r>
            <a:endParaRPr lang="en-US" sz="2400" dirty="0">
              <a:latin typeface="+mj-lt"/>
              <a:cs typeface="Times New Roman" panose="02020603050405020304" pitchFamily="18" charset="0"/>
            </a:endParaRPr>
          </a:p>
          <a:p>
            <a:pPr lvl="1"/>
            <a:r>
              <a:rPr lang="en-US" sz="2400" dirty="0" smtClean="0">
                <a:latin typeface="+mj-lt"/>
                <a:cs typeface="Times New Roman" panose="02020603050405020304" pitchFamily="18" charset="0"/>
              </a:rPr>
              <a:t>4 Mathematics credits to include Algebra I and </a:t>
            </a:r>
            <a:r>
              <a:rPr lang="en-US" sz="2400" dirty="0" smtClean="0">
                <a:latin typeface="+mj-lt"/>
                <a:cs typeface="Times New Roman" panose="02020603050405020304" pitchFamily="18" charset="0"/>
              </a:rPr>
              <a:t>Geometry, pass the Algebra I EOC</a:t>
            </a:r>
            <a:endParaRPr lang="en-US" sz="2400" dirty="0">
              <a:latin typeface="+mj-lt"/>
              <a:cs typeface="Times New Roman" panose="02020603050405020304" pitchFamily="18" charset="0"/>
            </a:endParaRPr>
          </a:p>
          <a:p>
            <a:r>
              <a:rPr lang="en-US" sz="2400" dirty="0">
                <a:latin typeface="+mj-lt"/>
                <a:cs typeface="Times New Roman" panose="02020603050405020304" pitchFamily="18" charset="0"/>
              </a:rPr>
              <a:t>Freshmen entering in </a:t>
            </a:r>
            <a:r>
              <a:rPr lang="en-US" sz="2400" dirty="0" smtClean="0">
                <a:latin typeface="+mj-lt"/>
                <a:cs typeface="Times New Roman" panose="02020603050405020304" pitchFamily="18" charset="0"/>
              </a:rPr>
              <a:t>2013-2014</a:t>
            </a:r>
            <a:endParaRPr lang="en-US" sz="2400" dirty="0">
              <a:latin typeface="+mj-lt"/>
              <a:cs typeface="Times New Roman" panose="02020603050405020304" pitchFamily="18" charset="0"/>
            </a:endParaRPr>
          </a:p>
          <a:p>
            <a:pPr lvl="1"/>
            <a:r>
              <a:rPr lang="en-US" sz="2400" dirty="0">
                <a:latin typeface="+mj-lt"/>
                <a:cs typeface="Times New Roman" panose="02020603050405020304" pitchFamily="18" charset="0"/>
              </a:rPr>
              <a:t>4 Mathematics credits to include Algebra I and </a:t>
            </a:r>
            <a:r>
              <a:rPr lang="en-US" sz="2400" dirty="0" smtClean="0">
                <a:latin typeface="+mj-lt"/>
                <a:cs typeface="Times New Roman" panose="02020603050405020304" pitchFamily="18" charset="0"/>
              </a:rPr>
              <a:t>Geometry, pass the Algebra I EOC</a:t>
            </a:r>
            <a:endParaRPr lang="en-US" sz="2400" dirty="0" smtClean="0">
              <a:latin typeface="+mj-lt"/>
              <a:cs typeface="Times New Roman" panose="02020603050405020304" pitchFamily="18" charset="0"/>
            </a:endParaRPr>
          </a:p>
          <a:p>
            <a:pPr lvl="1"/>
            <a:r>
              <a:rPr lang="en-US" sz="2400" dirty="0">
                <a:latin typeface="+mj-lt"/>
                <a:cs typeface="Times New Roman" panose="02020603050405020304" pitchFamily="18" charset="0"/>
              </a:rPr>
              <a:t>Industry certification courses that lead to college credit may substitute for up to 2 mathematics </a:t>
            </a:r>
            <a:r>
              <a:rPr lang="en-US" sz="2400" dirty="0" smtClean="0">
                <a:latin typeface="+mj-lt"/>
                <a:cs typeface="Times New Roman" panose="02020603050405020304" pitchFamily="18" charset="0"/>
              </a:rPr>
              <a:t>credits</a:t>
            </a:r>
            <a:endParaRPr lang="en-US" sz="2400" dirty="0">
              <a:latin typeface="+mj-lt"/>
              <a:cs typeface="Times New Roman" panose="02020603050405020304" pitchFamily="18" charset="0"/>
            </a:endParaRPr>
          </a:p>
          <a:p>
            <a:pPr marL="393192" lvl="1" indent="0">
              <a:buNone/>
            </a:pPr>
            <a:endParaRPr lang="en-US" dirty="0"/>
          </a:p>
        </p:txBody>
      </p:sp>
      <p:sp>
        <p:nvSpPr>
          <p:cNvPr id="3" name="Title 2"/>
          <p:cNvSpPr>
            <a:spLocks noGrp="1"/>
          </p:cNvSpPr>
          <p:nvPr>
            <p:ph type="title"/>
          </p:nvPr>
        </p:nvSpPr>
        <p:spPr/>
        <p:txBody>
          <a:bodyPr>
            <a:normAutofit fontScale="90000"/>
          </a:bodyPr>
          <a:lstStyle/>
          <a:p>
            <a:pPr algn="ctr"/>
            <a:r>
              <a:rPr lang="en-US" dirty="0" smtClean="0"/>
              <a:t>Comparison of Standard Diploma Mathematics Requirements</a:t>
            </a:r>
            <a:endParaRPr lang="en-US" dirty="0"/>
          </a:p>
        </p:txBody>
      </p:sp>
    </p:spTree>
    <p:extLst>
      <p:ext uri="{BB962C8B-B14F-4D97-AF65-F5344CB8AC3E}">
        <p14:creationId xmlns:p14="http://schemas.microsoft.com/office/powerpoint/2010/main" val="35689128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2057400"/>
            <a:ext cx="8229600" cy="1143000"/>
          </a:xfrm>
        </p:spPr>
        <p:txBody>
          <a:bodyPr>
            <a:noAutofit/>
          </a:bodyPr>
          <a:lstStyle/>
          <a:p>
            <a:pPr algn="ctr"/>
            <a:r>
              <a:rPr lang="en-US" sz="6000" dirty="0" smtClean="0"/>
              <a:t>Information about the upcoming geometry EOC</a:t>
            </a:r>
            <a:endParaRPr lang="en-US" sz="6000" dirty="0"/>
          </a:p>
        </p:txBody>
      </p:sp>
    </p:spTree>
    <p:extLst>
      <p:ext uri="{BB962C8B-B14F-4D97-AF65-F5344CB8AC3E}">
        <p14:creationId xmlns:p14="http://schemas.microsoft.com/office/powerpoint/2010/main" val="1782971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767072"/>
          </a:xfrm>
        </p:spPr>
        <p:txBody>
          <a:bodyPr>
            <a:normAutofit fontScale="92500" lnSpcReduction="10000"/>
          </a:bodyPr>
          <a:lstStyle/>
          <a:p>
            <a:endParaRPr lang="en-US" dirty="0" smtClean="0"/>
          </a:p>
          <a:p>
            <a:r>
              <a:rPr lang="en-US" sz="3000" dirty="0" smtClean="0"/>
              <a:t>Spring Administration Window:  </a:t>
            </a:r>
          </a:p>
          <a:p>
            <a:pPr lvl="1"/>
            <a:r>
              <a:rPr lang="en-US" sz="3000" dirty="0" smtClean="0"/>
              <a:t>April 21 – May 23</a:t>
            </a:r>
          </a:p>
          <a:p>
            <a:r>
              <a:rPr lang="en-US" sz="3000" dirty="0" smtClean="0"/>
              <a:t>160-minute session, 10-minute break after the first 80 minutes</a:t>
            </a:r>
          </a:p>
          <a:p>
            <a:pPr lvl="1"/>
            <a:r>
              <a:rPr lang="en-US" sz="3000" dirty="0" smtClean="0"/>
              <a:t>Any student not finished by the end of the 160 minutes may continue working.</a:t>
            </a:r>
            <a:endParaRPr lang="en-US" sz="3000" dirty="0"/>
          </a:p>
          <a:p>
            <a:r>
              <a:rPr lang="en-US" sz="3000" dirty="0" smtClean="0"/>
              <a:t>Maximum of 65 items</a:t>
            </a:r>
            <a:endParaRPr lang="en-US" sz="3000" dirty="0"/>
          </a:p>
          <a:p>
            <a:pPr lvl="1"/>
            <a:r>
              <a:rPr lang="en-US" sz="3000" dirty="0" smtClean="0"/>
              <a:t>35-40 multiple choice</a:t>
            </a:r>
          </a:p>
          <a:p>
            <a:pPr lvl="1"/>
            <a:r>
              <a:rPr lang="en-US" sz="3000" dirty="0" smtClean="0"/>
              <a:t>20-25 fill-in response items</a:t>
            </a:r>
          </a:p>
          <a:p>
            <a:pPr lvl="1"/>
            <a:r>
              <a:rPr lang="en-US" sz="3000" dirty="0" smtClean="0"/>
              <a:t>6 – 10 experimental (field test) items </a:t>
            </a:r>
          </a:p>
          <a:p>
            <a:pPr marL="393192" lvl="1" indent="0">
              <a:buNone/>
            </a:pPr>
            <a:endParaRPr lang="en-US" dirty="0" smtClean="0"/>
          </a:p>
        </p:txBody>
      </p:sp>
      <p:sp>
        <p:nvSpPr>
          <p:cNvPr id="3" name="Title 2"/>
          <p:cNvSpPr>
            <a:spLocks noGrp="1"/>
          </p:cNvSpPr>
          <p:nvPr>
            <p:ph type="title"/>
          </p:nvPr>
        </p:nvSpPr>
        <p:spPr/>
        <p:txBody>
          <a:bodyPr>
            <a:normAutofit fontScale="90000"/>
          </a:bodyPr>
          <a:lstStyle/>
          <a:p>
            <a:r>
              <a:rPr lang="en-US" dirty="0" smtClean="0"/>
              <a:t>Highlights from the Geometry EOC Assessment Fact Sheet</a:t>
            </a:r>
            <a:endParaRPr lang="en-US" dirty="0"/>
          </a:p>
        </p:txBody>
      </p:sp>
    </p:spTree>
    <p:extLst>
      <p:ext uri="{BB962C8B-B14F-4D97-AF65-F5344CB8AC3E}">
        <p14:creationId xmlns:p14="http://schemas.microsoft.com/office/powerpoint/2010/main" val="31855902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dirty="0" smtClean="0"/>
          </a:p>
          <a:p>
            <a:r>
              <a:rPr lang="en-US" dirty="0" smtClean="0"/>
              <a:t>Students may request the use of an approved, hand-held </a:t>
            </a:r>
            <a:r>
              <a:rPr lang="en-US" smtClean="0"/>
              <a:t>scientific calculator</a:t>
            </a:r>
            <a:endParaRPr lang="en-US" dirty="0" smtClean="0"/>
          </a:p>
          <a:p>
            <a:endParaRPr lang="en-US" dirty="0"/>
          </a:p>
          <a:p>
            <a:r>
              <a:rPr lang="en-US" dirty="0" smtClean="0"/>
              <a:t>Schools may make copies of the reference sheet provided in the 2013-2014 EOC Assessments Test Administration Manual</a:t>
            </a:r>
            <a:endParaRPr lang="en-US" dirty="0"/>
          </a:p>
          <a:p>
            <a:pPr marL="109728" indent="0">
              <a:buNone/>
            </a:pPr>
            <a:endParaRPr lang="en-US" dirty="0" smtClean="0"/>
          </a:p>
          <a:p>
            <a:pPr marL="393192" lvl="1" indent="0">
              <a:buNone/>
            </a:pPr>
            <a:endParaRPr lang="en-US" dirty="0" smtClean="0"/>
          </a:p>
        </p:txBody>
      </p:sp>
      <p:sp>
        <p:nvSpPr>
          <p:cNvPr id="3" name="Title 2"/>
          <p:cNvSpPr>
            <a:spLocks noGrp="1"/>
          </p:cNvSpPr>
          <p:nvPr>
            <p:ph type="title"/>
          </p:nvPr>
        </p:nvSpPr>
        <p:spPr/>
        <p:txBody>
          <a:bodyPr>
            <a:normAutofit fontScale="90000"/>
          </a:bodyPr>
          <a:lstStyle/>
          <a:p>
            <a:r>
              <a:rPr lang="en-US" dirty="0" smtClean="0"/>
              <a:t>Highlights from the Geometry EOC Assessment Fact Sheet</a:t>
            </a:r>
            <a:endParaRPr lang="en-US" dirty="0"/>
          </a:p>
        </p:txBody>
      </p:sp>
    </p:spTree>
    <p:extLst>
      <p:ext uri="{BB962C8B-B14F-4D97-AF65-F5344CB8AC3E}">
        <p14:creationId xmlns:p14="http://schemas.microsoft.com/office/powerpoint/2010/main" val="6235117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dirty="0" smtClean="0"/>
          </a:p>
          <a:p>
            <a:pPr marL="109728" indent="0">
              <a:buNone/>
            </a:pPr>
            <a:endParaRPr lang="en-US" dirty="0" smtClean="0"/>
          </a:p>
          <a:p>
            <a:pPr marL="393192" lvl="1" indent="0">
              <a:buNone/>
            </a:pPr>
            <a:endParaRPr lang="en-US" dirty="0" smtClean="0"/>
          </a:p>
        </p:txBody>
      </p:sp>
      <p:sp>
        <p:nvSpPr>
          <p:cNvPr id="3" name="Title 2"/>
          <p:cNvSpPr>
            <a:spLocks noGrp="1"/>
          </p:cNvSpPr>
          <p:nvPr>
            <p:ph type="title"/>
          </p:nvPr>
        </p:nvSpPr>
        <p:spPr/>
        <p:txBody>
          <a:bodyPr>
            <a:normAutofit fontScale="90000"/>
          </a:bodyPr>
          <a:lstStyle/>
          <a:p>
            <a:r>
              <a:rPr lang="en-US" dirty="0" smtClean="0"/>
              <a:t>Highlights from the Geometry EOC Assessment Fact Sheet</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262" y="1905000"/>
            <a:ext cx="7991475"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67271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Getting Connected</a:t>
            </a:r>
          </a:p>
          <a:p>
            <a:endParaRPr lang="en-US" dirty="0" smtClean="0"/>
          </a:p>
          <a:p>
            <a:r>
              <a:rPr lang="en-US" dirty="0" smtClean="0"/>
              <a:t>Informational Slides</a:t>
            </a:r>
          </a:p>
          <a:p>
            <a:endParaRPr lang="en-US" dirty="0" smtClean="0"/>
          </a:p>
          <a:p>
            <a:r>
              <a:rPr lang="en-US" dirty="0" smtClean="0"/>
              <a:t>Bones</a:t>
            </a:r>
            <a:r>
              <a:rPr lang="en-US" smtClean="0"/>
              <a:t>, Muscles </a:t>
            </a:r>
            <a:r>
              <a:rPr lang="en-US" dirty="0" smtClean="0"/>
              <a:t>and Math</a:t>
            </a:r>
          </a:p>
          <a:p>
            <a:endParaRPr lang="en-US" dirty="0" smtClean="0"/>
          </a:p>
          <a:p>
            <a:r>
              <a:rPr lang="en-US" dirty="0" smtClean="0"/>
              <a:t>Transitioning to Common Core Thinking: Circles</a:t>
            </a:r>
            <a:endParaRPr lang="en-US" dirty="0"/>
          </a:p>
        </p:txBody>
      </p:sp>
      <p:sp>
        <p:nvSpPr>
          <p:cNvPr id="3" name="Title 2"/>
          <p:cNvSpPr>
            <a:spLocks noGrp="1"/>
          </p:cNvSpPr>
          <p:nvPr>
            <p:ph type="title"/>
          </p:nvPr>
        </p:nvSpPr>
        <p:spPr/>
        <p:txBody>
          <a:bodyPr/>
          <a:lstStyle/>
          <a:p>
            <a:pPr algn="ctr"/>
            <a:r>
              <a:rPr lang="en-US" dirty="0" smtClean="0"/>
              <a:t>Agenda</a:t>
            </a:r>
            <a:endParaRPr lang="en-US" dirty="0"/>
          </a:p>
        </p:txBody>
      </p:sp>
    </p:spTree>
    <p:extLst>
      <p:ext uri="{BB962C8B-B14F-4D97-AF65-F5344CB8AC3E}">
        <p14:creationId xmlns:p14="http://schemas.microsoft.com/office/powerpoint/2010/main" val="3358534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Two-Dimensional Geometry	65%</a:t>
            </a:r>
          </a:p>
          <a:p>
            <a:endParaRPr lang="en-US" dirty="0" smtClean="0"/>
          </a:p>
          <a:p>
            <a:r>
              <a:rPr lang="en-US" dirty="0" smtClean="0"/>
              <a:t>Three-Dimensional Geometry	20%</a:t>
            </a:r>
          </a:p>
          <a:p>
            <a:endParaRPr lang="en-US" dirty="0" smtClean="0"/>
          </a:p>
          <a:p>
            <a:r>
              <a:rPr lang="en-US" dirty="0" smtClean="0"/>
              <a:t>Trigonometry and Discrete Mathematics	15%</a:t>
            </a:r>
            <a:endParaRPr lang="en-US" dirty="0"/>
          </a:p>
        </p:txBody>
      </p:sp>
      <p:sp>
        <p:nvSpPr>
          <p:cNvPr id="3" name="Title 2"/>
          <p:cNvSpPr>
            <a:spLocks noGrp="1"/>
          </p:cNvSpPr>
          <p:nvPr>
            <p:ph type="title"/>
          </p:nvPr>
        </p:nvSpPr>
        <p:spPr/>
        <p:txBody>
          <a:bodyPr>
            <a:normAutofit fontScale="90000"/>
          </a:bodyPr>
          <a:lstStyle/>
          <a:p>
            <a:r>
              <a:rPr lang="en-US" dirty="0" smtClean="0"/>
              <a:t>Highlights from the Test Design Summary for Geometry</a:t>
            </a:r>
            <a:endParaRPr lang="en-US" dirty="0"/>
          </a:p>
        </p:txBody>
      </p:sp>
    </p:spTree>
    <p:extLst>
      <p:ext uri="{BB962C8B-B14F-4D97-AF65-F5344CB8AC3E}">
        <p14:creationId xmlns:p14="http://schemas.microsoft.com/office/powerpoint/2010/main" val="13372433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pPr marL="109728" indent="0">
              <a:buNone/>
            </a:pPr>
            <a:r>
              <a:rPr lang="en-US" sz="3200" dirty="0" smtClean="0"/>
              <a:t>Percentage of Points by </a:t>
            </a:r>
          </a:p>
          <a:p>
            <a:pPr marL="109728" indent="0">
              <a:buNone/>
            </a:pPr>
            <a:r>
              <a:rPr lang="en-US" sz="3200" dirty="0" smtClean="0"/>
              <a:t>Cognitive Complexity Level</a:t>
            </a:r>
          </a:p>
          <a:p>
            <a:endParaRPr lang="en-US" dirty="0"/>
          </a:p>
          <a:p>
            <a:r>
              <a:rPr lang="en-US" dirty="0" smtClean="0"/>
              <a:t>Low  10-20%</a:t>
            </a:r>
          </a:p>
          <a:p>
            <a:endParaRPr lang="en-US" dirty="0" smtClean="0"/>
          </a:p>
          <a:p>
            <a:r>
              <a:rPr lang="en-US" dirty="0" smtClean="0"/>
              <a:t>Moderate  60-80%</a:t>
            </a:r>
          </a:p>
          <a:p>
            <a:endParaRPr lang="en-US" dirty="0" smtClean="0"/>
          </a:p>
          <a:p>
            <a:r>
              <a:rPr lang="en-US" dirty="0" smtClean="0"/>
              <a:t>High  10-20%</a:t>
            </a:r>
            <a:endParaRPr lang="en-US" dirty="0"/>
          </a:p>
        </p:txBody>
      </p:sp>
      <p:sp>
        <p:nvSpPr>
          <p:cNvPr id="3" name="Title 2"/>
          <p:cNvSpPr>
            <a:spLocks noGrp="1"/>
          </p:cNvSpPr>
          <p:nvPr>
            <p:ph type="title"/>
          </p:nvPr>
        </p:nvSpPr>
        <p:spPr/>
        <p:txBody>
          <a:bodyPr>
            <a:normAutofit fontScale="90000"/>
          </a:bodyPr>
          <a:lstStyle/>
          <a:p>
            <a:r>
              <a:rPr lang="en-US" dirty="0" smtClean="0"/>
              <a:t>Highlights from the Test Design Summary for Geometry</a:t>
            </a:r>
            <a:endParaRPr lang="en-US" dirty="0"/>
          </a:p>
        </p:txBody>
      </p:sp>
    </p:spTree>
    <p:extLst>
      <p:ext uri="{BB962C8B-B14F-4D97-AF65-F5344CB8AC3E}">
        <p14:creationId xmlns:p14="http://schemas.microsoft.com/office/powerpoint/2010/main" val="40478333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smtClean="0"/>
              <a:t>“Students using the TI-30XS </a:t>
            </a:r>
            <a:r>
              <a:rPr lang="en-US" dirty="0" err="1" smtClean="0"/>
              <a:t>MultiView</a:t>
            </a:r>
            <a:r>
              <a:rPr lang="en-US" dirty="0" smtClean="0"/>
              <a:t> handheld calculator must set the mode to ‘CLASSIC.’”</a:t>
            </a:r>
          </a:p>
          <a:p>
            <a:pPr marL="109728" indent="0">
              <a:buNone/>
            </a:pPr>
            <a:endParaRPr lang="en-US" dirty="0"/>
          </a:p>
        </p:txBody>
      </p:sp>
      <p:sp>
        <p:nvSpPr>
          <p:cNvPr id="3" name="Title 2"/>
          <p:cNvSpPr>
            <a:spLocks noGrp="1"/>
          </p:cNvSpPr>
          <p:nvPr>
            <p:ph type="title"/>
          </p:nvPr>
        </p:nvSpPr>
        <p:spPr/>
        <p:txBody>
          <a:bodyPr>
            <a:normAutofit fontScale="90000"/>
          </a:bodyPr>
          <a:lstStyle/>
          <a:p>
            <a:r>
              <a:rPr lang="en-US" dirty="0" smtClean="0"/>
              <a:t>Highlights from “Calculator Tips”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362200"/>
            <a:ext cx="4572000" cy="4197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2069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95400"/>
            <a:ext cx="9067800" cy="5181600"/>
          </a:xfrm>
        </p:spPr>
        <p:txBody>
          <a:bodyPr>
            <a:normAutofit/>
          </a:bodyPr>
          <a:lstStyle/>
          <a:p>
            <a:pPr lvl="0"/>
            <a:r>
              <a:rPr lang="en-US" sz="3000" dirty="0" smtClean="0"/>
              <a:t>Agenda</a:t>
            </a:r>
            <a:endParaRPr lang="en-US" sz="3000" dirty="0"/>
          </a:p>
          <a:p>
            <a:pPr lvl="0"/>
            <a:r>
              <a:rPr lang="en-US" sz="3000" dirty="0" smtClean="0"/>
              <a:t>Grad. </a:t>
            </a:r>
            <a:r>
              <a:rPr lang="en-US" sz="3000" dirty="0"/>
              <a:t>Requirements: 2012-2013 </a:t>
            </a:r>
            <a:r>
              <a:rPr lang="en-US" sz="3000" dirty="0" smtClean="0"/>
              <a:t>9</a:t>
            </a:r>
            <a:r>
              <a:rPr lang="en-US" sz="3000" baseline="30000" dirty="0" smtClean="0"/>
              <a:t>th</a:t>
            </a:r>
            <a:r>
              <a:rPr lang="en-US" sz="3000" dirty="0" smtClean="0"/>
              <a:t>  </a:t>
            </a:r>
            <a:r>
              <a:rPr lang="en-US" sz="3000" dirty="0"/>
              <a:t>graders </a:t>
            </a:r>
          </a:p>
          <a:p>
            <a:pPr lvl="0"/>
            <a:r>
              <a:rPr lang="en-US" sz="3000" dirty="0" smtClean="0"/>
              <a:t>Grad. </a:t>
            </a:r>
            <a:r>
              <a:rPr lang="en-US" sz="3000" dirty="0"/>
              <a:t>Requirements: 2013-2014 </a:t>
            </a:r>
            <a:r>
              <a:rPr lang="en-US" sz="3000" dirty="0" smtClean="0"/>
              <a:t>9</a:t>
            </a:r>
            <a:r>
              <a:rPr lang="en-US" sz="3000" baseline="30000" dirty="0" smtClean="0"/>
              <a:t>th</a:t>
            </a:r>
            <a:r>
              <a:rPr lang="en-US" sz="3000" dirty="0" smtClean="0"/>
              <a:t>  </a:t>
            </a:r>
            <a:r>
              <a:rPr lang="en-US" sz="3000" dirty="0"/>
              <a:t>graders </a:t>
            </a:r>
          </a:p>
          <a:p>
            <a:pPr lvl="0"/>
            <a:r>
              <a:rPr lang="en-US" sz="3000" dirty="0" smtClean="0"/>
              <a:t>Geometry </a:t>
            </a:r>
            <a:r>
              <a:rPr lang="en-US" sz="3000" dirty="0"/>
              <a:t>EOC Assessment Fact Sheet</a:t>
            </a:r>
          </a:p>
          <a:p>
            <a:pPr lvl="0"/>
            <a:r>
              <a:rPr lang="en-US" sz="3000" dirty="0" smtClean="0"/>
              <a:t>Test </a:t>
            </a:r>
            <a:r>
              <a:rPr lang="en-US" sz="3000" dirty="0"/>
              <a:t>Design Summary</a:t>
            </a:r>
          </a:p>
          <a:p>
            <a:pPr lvl="0"/>
            <a:r>
              <a:rPr lang="en-US" sz="3000" dirty="0" smtClean="0"/>
              <a:t>Sample </a:t>
            </a:r>
            <a:r>
              <a:rPr lang="en-US" sz="3000" dirty="0" err="1"/>
              <a:t>ePats</a:t>
            </a:r>
            <a:r>
              <a:rPr lang="en-US" sz="3000" dirty="0"/>
              <a:t> questions with calculator </a:t>
            </a:r>
            <a:r>
              <a:rPr lang="en-US" sz="3000" dirty="0" smtClean="0"/>
              <a:t>tips</a:t>
            </a:r>
          </a:p>
          <a:p>
            <a:pPr lvl="0"/>
            <a:r>
              <a:rPr lang="en-US" sz="3000" dirty="0" smtClean="0"/>
              <a:t>Geometry Content Focus (2013) Forms 1,2,3</a:t>
            </a:r>
            <a:endParaRPr lang="en-US" sz="3000" dirty="0"/>
          </a:p>
          <a:p>
            <a:pPr lvl="0"/>
            <a:r>
              <a:rPr lang="en-US" sz="3000" dirty="0" smtClean="0"/>
              <a:t>2014-2015 Standards as listed on </a:t>
            </a:r>
            <a:r>
              <a:rPr lang="en-US" sz="3000" dirty="0" err="1" smtClean="0"/>
              <a:t>cpalms</a:t>
            </a:r>
            <a:r>
              <a:rPr lang="en-US" sz="3000" dirty="0" smtClean="0"/>
              <a:t> </a:t>
            </a:r>
            <a:endParaRPr lang="en-US" sz="3000" dirty="0"/>
          </a:p>
          <a:p>
            <a:endParaRPr lang="en-US" dirty="0"/>
          </a:p>
          <a:p>
            <a:endParaRPr lang="en-US" dirty="0"/>
          </a:p>
        </p:txBody>
      </p:sp>
      <p:sp>
        <p:nvSpPr>
          <p:cNvPr id="3" name="Title 2"/>
          <p:cNvSpPr>
            <a:spLocks noGrp="1"/>
          </p:cNvSpPr>
          <p:nvPr>
            <p:ph type="title"/>
          </p:nvPr>
        </p:nvSpPr>
        <p:spPr>
          <a:xfrm>
            <a:off x="381000" y="228600"/>
            <a:ext cx="8305800" cy="1096962"/>
          </a:xfrm>
        </p:spPr>
        <p:txBody>
          <a:bodyPr/>
          <a:lstStyle/>
          <a:p>
            <a:pPr algn="ctr"/>
            <a:r>
              <a:rPr lang="en-US" dirty="0" smtClean="0"/>
              <a:t>Items in Your Folder</a:t>
            </a:r>
            <a:endParaRPr lang="en-US" dirty="0"/>
          </a:p>
        </p:txBody>
      </p:sp>
    </p:spTree>
    <p:extLst>
      <p:ext uri="{BB962C8B-B14F-4D97-AF65-F5344CB8AC3E}">
        <p14:creationId xmlns:p14="http://schemas.microsoft.com/office/powerpoint/2010/main" val="16421978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2971800"/>
            <a:ext cx="8229600" cy="1143000"/>
          </a:xfrm>
        </p:spPr>
        <p:txBody>
          <a:bodyPr>
            <a:noAutofit/>
          </a:bodyPr>
          <a:lstStyle/>
          <a:p>
            <a:pPr algn="ctr"/>
            <a:r>
              <a:rPr lang="en-US" sz="8000" dirty="0" smtClean="0"/>
              <a:t>Resources</a:t>
            </a:r>
            <a:br>
              <a:rPr lang="en-US" sz="8000" dirty="0" smtClean="0"/>
            </a:br>
            <a:endParaRPr lang="en-US" sz="8000" dirty="0"/>
          </a:p>
        </p:txBody>
      </p:sp>
    </p:spTree>
    <p:extLst>
      <p:ext uri="{BB962C8B-B14F-4D97-AF65-F5344CB8AC3E}">
        <p14:creationId xmlns:p14="http://schemas.microsoft.com/office/powerpoint/2010/main" val="16663248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8229600" cy="4525963"/>
          </a:xfrm>
        </p:spPr>
        <p:txBody>
          <a:bodyPr>
            <a:normAutofit/>
          </a:bodyPr>
          <a:lstStyle/>
          <a:p>
            <a:r>
              <a:rPr lang="en-US" dirty="0" err="1" smtClean="0"/>
              <a:t>CPALMS</a:t>
            </a:r>
            <a:endParaRPr lang="en-US" dirty="0" smtClean="0"/>
          </a:p>
          <a:p>
            <a:pPr lvl="1"/>
            <a:r>
              <a:rPr lang="en-US" dirty="0" smtClean="0">
                <a:hlinkClick r:id="rId4"/>
              </a:rPr>
              <a:t>www.cpalms.org</a:t>
            </a:r>
            <a:endParaRPr lang="en-US" dirty="0" smtClean="0"/>
          </a:p>
          <a:p>
            <a:pPr lvl="1"/>
            <a:r>
              <a:rPr lang="en-US" dirty="0" smtClean="0"/>
              <a:t>Download the standards</a:t>
            </a:r>
          </a:p>
          <a:p>
            <a:pPr lvl="1"/>
            <a:r>
              <a:rPr lang="en-US" dirty="0" smtClean="0"/>
              <a:t>Lesson plan ideas</a:t>
            </a:r>
          </a:p>
          <a:p>
            <a:pPr lvl="1"/>
            <a:endParaRPr lang="en-US" dirty="0" smtClean="0"/>
          </a:p>
          <a:p>
            <a:r>
              <a:rPr lang="en-US" dirty="0" smtClean="0"/>
              <a:t>The Science Math Masters (SM</a:t>
            </a:r>
            <a:r>
              <a:rPr lang="en-US" baseline="30000" dirty="0" smtClean="0"/>
              <a:t>2</a:t>
            </a:r>
            <a:r>
              <a:rPr lang="en-US" dirty="0" smtClean="0"/>
              <a:t>) webpage</a:t>
            </a:r>
          </a:p>
          <a:p>
            <a:pPr lvl="1"/>
            <a:r>
              <a:rPr lang="en-US" dirty="0" smtClean="0"/>
              <a:t>Model lessons</a:t>
            </a:r>
          </a:p>
          <a:p>
            <a:pPr lvl="1"/>
            <a:r>
              <a:rPr lang="en-US" dirty="0" smtClean="0"/>
              <a:t>Assessment strategies</a:t>
            </a:r>
          </a:p>
          <a:p>
            <a:pPr lvl="1"/>
            <a:r>
              <a:rPr lang="en-US" dirty="0" smtClean="0"/>
              <a:t>Calculator worksheet</a:t>
            </a:r>
          </a:p>
          <a:p>
            <a:pPr lvl="1"/>
            <a:r>
              <a:rPr lang="en-US" dirty="0" smtClean="0"/>
              <a:t>Additional resources page</a:t>
            </a:r>
          </a:p>
          <a:p>
            <a:pPr lvl="1"/>
            <a:r>
              <a:rPr lang="en-US" dirty="0" smtClean="0"/>
              <a:t>Registration for summer workshops</a:t>
            </a:r>
            <a:endParaRPr lang="en-US" dirty="0"/>
          </a:p>
        </p:txBody>
      </p:sp>
      <p:sp>
        <p:nvSpPr>
          <p:cNvPr id="2" name="Title 1"/>
          <p:cNvSpPr>
            <a:spLocks noGrp="1"/>
          </p:cNvSpPr>
          <p:nvPr>
            <p:ph type="title"/>
          </p:nvPr>
        </p:nvSpPr>
        <p:spPr>
          <a:xfrm>
            <a:off x="457200" y="274638"/>
            <a:ext cx="8001000" cy="868362"/>
          </a:xfrm>
        </p:spPr>
        <p:txBody>
          <a:bodyPr>
            <a:normAutofit fontScale="90000"/>
          </a:bodyPr>
          <a:lstStyle/>
          <a:p>
            <a:r>
              <a:rPr lang="en-US" dirty="0" smtClean="0"/>
              <a:t/>
            </a:r>
            <a:br>
              <a:rPr lang="en-US" dirty="0" smtClean="0"/>
            </a:br>
            <a:r>
              <a:rPr lang="en-US" dirty="0" smtClean="0"/>
              <a:t>Resources</a:t>
            </a:r>
            <a:br>
              <a:rPr lang="en-US" dirty="0" smtClean="0"/>
            </a:br>
            <a:endParaRPr lang="en-US" dirty="0"/>
          </a:p>
        </p:txBody>
      </p:sp>
    </p:spTree>
    <p:custDataLst>
      <p:tags r:id="rId1"/>
    </p:custDataLst>
    <p:extLst>
      <p:ext uri="{BB962C8B-B14F-4D97-AF65-F5344CB8AC3E}">
        <p14:creationId xmlns:p14="http://schemas.microsoft.com/office/powerpoint/2010/main" val="38868719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143000"/>
            <a:ext cx="8229600" cy="4525963"/>
          </a:xfrm>
        </p:spPr>
        <p:txBody>
          <a:bodyPr/>
          <a:lstStyle/>
          <a:p>
            <a:r>
              <a:rPr lang="en-US" sz="2000" dirty="0">
                <a:hlinkClick r:id="rId2"/>
              </a:rPr>
              <a:t>http://</a:t>
            </a:r>
            <a:r>
              <a:rPr lang="en-US" sz="2000" dirty="0" smtClean="0">
                <a:hlinkClick r:id="rId2"/>
              </a:rPr>
              <a:t>utweb.ut.edu/rwaggett/science-math-master.html</a:t>
            </a:r>
            <a:endParaRPr lang="en-US" sz="2000" dirty="0" smtClean="0"/>
          </a:p>
          <a:p>
            <a:endParaRPr lang="en-US" dirty="0"/>
          </a:p>
        </p:txBody>
      </p:sp>
      <p:sp>
        <p:nvSpPr>
          <p:cNvPr id="3" name="Title 2"/>
          <p:cNvSpPr>
            <a:spLocks noGrp="1"/>
          </p:cNvSpPr>
          <p:nvPr>
            <p:ph type="title"/>
          </p:nvPr>
        </p:nvSpPr>
        <p:spPr/>
        <p:txBody>
          <a:bodyPr/>
          <a:lstStyle/>
          <a:p>
            <a:r>
              <a:rPr lang="en-US" dirty="0" smtClean="0"/>
              <a:t>Science Math Master Website</a:t>
            </a:r>
            <a:endParaRPr lang="en-US"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53401"/>
          <a:stretch/>
        </p:blipFill>
        <p:spPr bwMode="auto">
          <a:xfrm>
            <a:off x="1752600" y="1600200"/>
            <a:ext cx="5535737" cy="459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35286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Website for downloading </a:t>
            </a:r>
            <a:r>
              <a:rPr lang="en-US" dirty="0" err="1" smtClean="0"/>
              <a:t>ePats</a:t>
            </a:r>
            <a:endParaRPr lang="en-US" dirty="0" smtClean="0"/>
          </a:p>
          <a:p>
            <a:pPr marL="109728" indent="0">
              <a:buNone/>
            </a:pPr>
            <a:endParaRPr lang="en-US" dirty="0" smtClean="0"/>
          </a:p>
          <a:p>
            <a:r>
              <a:rPr lang="en-US" u="sng" dirty="0">
                <a:hlinkClick r:id="rId2"/>
              </a:rPr>
              <a:t>http://www.pearsonaccess.com/cs/Satellite?c=Page&amp;childpagename=Florida/flPALPLayout&amp;cid=1205461226846&amp;pagename=flPALPWrapper</a:t>
            </a:r>
            <a:endParaRPr lang="en-US" dirty="0"/>
          </a:p>
          <a:p>
            <a:endParaRPr lang="en-US" dirty="0"/>
          </a:p>
        </p:txBody>
      </p:sp>
      <p:sp>
        <p:nvSpPr>
          <p:cNvPr id="3" name="Title 2"/>
          <p:cNvSpPr>
            <a:spLocks noGrp="1"/>
          </p:cNvSpPr>
          <p:nvPr>
            <p:ph type="title"/>
          </p:nvPr>
        </p:nvSpPr>
        <p:spPr/>
        <p:txBody>
          <a:bodyPr>
            <a:normAutofit/>
          </a:bodyPr>
          <a:lstStyle/>
          <a:p>
            <a:r>
              <a:rPr lang="en-US" sz="4400" dirty="0" err="1" smtClean="0"/>
              <a:t>ePats</a:t>
            </a:r>
            <a:endParaRPr lang="en-US" sz="4400" dirty="0"/>
          </a:p>
        </p:txBody>
      </p:sp>
    </p:spTree>
    <p:extLst>
      <p:ext uri="{BB962C8B-B14F-4D97-AF65-F5344CB8AC3E}">
        <p14:creationId xmlns:p14="http://schemas.microsoft.com/office/powerpoint/2010/main" val="10016638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828800"/>
            <a:ext cx="8001000" cy="4449763"/>
          </a:xfrm>
        </p:spPr>
        <p:txBody>
          <a:bodyPr>
            <a:normAutofit/>
          </a:bodyPr>
          <a:lstStyle/>
          <a:p>
            <a:endParaRPr lang="en-US" dirty="0" smtClean="0">
              <a:hlinkClick r:id="rId3"/>
            </a:endParaRPr>
          </a:p>
          <a:p>
            <a:r>
              <a:rPr lang="en-US" dirty="0" smtClean="0">
                <a:hlinkClick r:id="rId3"/>
              </a:rPr>
              <a:t>lbjones@ut.edu</a:t>
            </a:r>
            <a:endParaRPr lang="en-US" dirty="0" smtClean="0"/>
          </a:p>
          <a:p>
            <a:endParaRPr lang="en-US" dirty="0" smtClean="0"/>
          </a:p>
          <a:p>
            <a:r>
              <a:rPr lang="en-US" dirty="0" smtClean="0">
                <a:hlinkClick r:id="rId4"/>
              </a:rPr>
              <a:t>cbeaudoin@ut.edu</a:t>
            </a:r>
            <a:endParaRPr lang="en-US" dirty="0" smtClean="0"/>
          </a:p>
          <a:p>
            <a:endParaRPr lang="en-US" dirty="0" smtClean="0"/>
          </a:p>
          <a:p>
            <a:r>
              <a:rPr lang="en-US" dirty="0" smtClean="0">
                <a:hlinkClick r:id="rId5"/>
              </a:rPr>
              <a:t>tina.cloke@sdhc.k12.fl.us</a:t>
            </a:r>
            <a:endParaRPr lang="en-US" dirty="0" smtClean="0"/>
          </a:p>
          <a:p>
            <a:endParaRPr lang="en-US" dirty="0"/>
          </a:p>
          <a:p>
            <a:r>
              <a:rPr lang="en-US" dirty="0" smtClean="0">
                <a:hlinkClick r:id="rId6"/>
              </a:rPr>
              <a:t>dhuber@ut.edu</a:t>
            </a:r>
            <a:endParaRPr lang="en-US" dirty="0" smtClean="0"/>
          </a:p>
          <a:p>
            <a:endParaRPr lang="en-US" dirty="0"/>
          </a:p>
          <a:p>
            <a:endParaRPr lang="en-US" u="sng" dirty="0" smtClean="0"/>
          </a:p>
          <a:p>
            <a:endParaRPr lang="en-US" dirty="0" smtClean="0"/>
          </a:p>
        </p:txBody>
      </p:sp>
      <p:sp>
        <p:nvSpPr>
          <p:cNvPr id="2" name="Title 1"/>
          <p:cNvSpPr>
            <a:spLocks noGrp="1"/>
          </p:cNvSpPr>
          <p:nvPr>
            <p:ph type="title"/>
          </p:nvPr>
        </p:nvSpPr>
        <p:spPr>
          <a:xfrm>
            <a:off x="609600" y="838200"/>
            <a:ext cx="8229600" cy="1143000"/>
          </a:xfrm>
        </p:spPr>
        <p:txBody>
          <a:bodyPr>
            <a:normAutofit fontScale="90000"/>
          </a:bodyPr>
          <a:lstStyle/>
          <a:p>
            <a:r>
              <a:rPr lang="en-US" dirty="0" smtClean="0"/>
              <a:t/>
            </a:r>
            <a:br>
              <a:rPr lang="en-US" dirty="0" smtClean="0"/>
            </a:br>
            <a:r>
              <a:rPr lang="en-US" dirty="0" smtClean="0"/>
              <a:t>Contact Information</a:t>
            </a:r>
            <a:br>
              <a:rPr lang="en-US" dirty="0" smtClean="0"/>
            </a:br>
            <a:endParaRPr lang="en-US" dirty="0"/>
          </a:p>
        </p:txBody>
      </p:sp>
    </p:spTree>
    <p:extLst>
      <p:ext uri="{BB962C8B-B14F-4D97-AF65-F5344CB8AC3E}">
        <p14:creationId xmlns:p14="http://schemas.microsoft.com/office/powerpoint/2010/main" val="34706189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3581400"/>
            <a:ext cx="8305800" cy="2425891"/>
          </a:xfrm>
        </p:spPr>
        <p:txBody>
          <a:bodyPr/>
          <a:lstStyle/>
          <a:p>
            <a:endParaRPr lang="en-US" dirty="0"/>
          </a:p>
        </p:txBody>
      </p:sp>
      <p:sp>
        <p:nvSpPr>
          <p:cNvPr id="3" name="Title 2"/>
          <p:cNvSpPr>
            <a:spLocks noGrp="1"/>
          </p:cNvSpPr>
          <p:nvPr>
            <p:ph type="title"/>
          </p:nvPr>
        </p:nvSpPr>
        <p:spPr>
          <a:xfrm>
            <a:off x="381000" y="2286000"/>
            <a:ext cx="8229600" cy="1143000"/>
          </a:xfrm>
        </p:spPr>
        <p:txBody>
          <a:bodyPr>
            <a:noAutofit/>
          </a:bodyPr>
          <a:lstStyle/>
          <a:p>
            <a:pPr algn="ctr"/>
            <a:r>
              <a:rPr lang="en-US" sz="6600" dirty="0" smtClean="0"/>
              <a:t>Informational Slides</a:t>
            </a:r>
            <a:endParaRPr lang="en-US" sz="6600" dirty="0"/>
          </a:p>
        </p:txBody>
      </p:sp>
    </p:spTree>
    <p:extLst>
      <p:ext uri="{BB962C8B-B14F-4D97-AF65-F5344CB8AC3E}">
        <p14:creationId xmlns:p14="http://schemas.microsoft.com/office/powerpoint/2010/main" val="8294787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09800"/>
            <a:ext cx="8229600" cy="1143000"/>
          </a:xfrm>
        </p:spPr>
        <p:txBody>
          <a:bodyPr>
            <a:noAutofit/>
          </a:bodyPr>
          <a:lstStyle/>
          <a:p>
            <a:r>
              <a:rPr lang="en-US" sz="4800" dirty="0"/>
              <a:t>How do students in Florida compare to the rest of the </a:t>
            </a:r>
            <a:r>
              <a:rPr lang="en-US" sz="4800" dirty="0" smtClean="0"/>
              <a:t>nation educationally?</a:t>
            </a:r>
            <a:endParaRPr lang="en-US" sz="4800" dirty="0"/>
          </a:p>
        </p:txBody>
      </p:sp>
    </p:spTree>
    <p:extLst>
      <p:ext uri="{BB962C8B-B14F-4D97-AF65-F5344CB8AC3E}">
        <p14:creationId xmlns:p14="http://schemas.microsoft.com/office/powerpoint/2010/main" val="23320507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0" y="990600"/>
            <a:ext cx="8915400" cy="4705350"/>
          </a:xfrm>
        </p:spPr>
        <p:txBody>
          <a:bodyPr>
            <a:normAutofit/>
          </a:bodyPr>
          <a:lstStyle/>
          <a:p>
            <a:pPr>
              <a:spcAft>
                <a:spcPts val="600"/>
              </a:spcAft>
            </a:pPr>
            <a:r>
              <a:rPr lang="en-US" i="1" dirty="0" smtClean="0"/>
              <a:t>Education Week</a:t>
            </a:r>
          </a:p>
          <a:p>
            <a:pPr lvl="1">
              <a:spcAft>
                <a:spcPts val="600"/>
              </a:spcAft>
            </a:pPr>
            <a:r>
              <a:rPr lang="en-US" dirty="0" smtClean="0"/>
              <a:t>State rankings in the annual report, </a:t>
            </a:r>
            <a:r>
              <a:rPr lang="en-US" i="1" dirty="0" smtClean="0"/>
              <a:t>Quality Counts</a:t>
            </a:r>
          </a:p>
          <a:p>
            <a:pPr lvl="1">
              <a:spcAft>
                <a:spcPts val="600"/>
              </a:spcAft>
            </a:pPr>
            <a:r>
              <a:rPr lang="en-US" dirty="0" smtClean="0"/>
              <a:t>2007: FL ranked #31</a:t>
            </a:r>
          </a:p>
          <a:p>
            <a:pPr lvl="1">
              <a:spcAft>
                <a:spcPts val="600"/>
              </a:spcAft>
            </a:pPr>
            <a:r>
              <a:rPr lang="en-US" dirty="0" smtClean="0"/>
              <a:t>2011: FL jumped to #5</a:t>
            </a:r>
          </a:p>
          <a:p>
            <a:pPr lvl="1">
              <a:spcAft>
                <a:spcPts val="600"/>
              </a:spcAft>
            </a:pPr>
            <a:r>
              <a:rPr lang="en-US" dirty="0" smtClean="0"/>
              <a:t>2012: FL dropped to #11</a:t>
            </a:r>
          </a:p>
          <a:p>
            <a:pPr lvl="1">
              <a:spcAft>
                <a:spcPts val="600"/>
              </a:spcAft>
            </a:pPr>
            <a:endParaRPr lang="en-US" dirty="0"/>
          </a:p>
          <a:p>
            <a:pPr lvl="1">
              <a:spcAft>
                <a:spcPts val="600"/>
              </a:spcAft>
            </a:pPr>
            <a:endParaRPr lang="en-US" dirty="0" smtClean="0"/>
          </a:p>
          <a:p>
            <a:pPr lvl="1">
              <a:spcAft>
                <a:spcPts val="600"/>
              </a:spcAft>
            </a:pPr>
            <a:r>
              <a:rPr lang="en-US" dirty="0">
                <a:hlinkClick r:id="rId3"/>
              </a:rPr>
              <a:t>http://</a:t>
            </a:r>
            <a:r>
              <a:rPr lang="en-US" dirty="0" smtClean="0">
                <a:hlinkClick r:id="rId3"/>
              </a:rPr>
              <a:t>www.edweek.org/ew/qc/2012/16src.h31.html?intc=EW-QC12-LFTNAV</a:t>
            </a:r>
            <a:endParaRPr lang="en-US" dirty="0" smtClean="0"/>
          </a:p>
          <a:p>
            <a:pPr lvl="1">
              <a:spcAft>
                <a:spcPts val="600"/>
              </a:spcAft>
            </a:pPr>
            <a:endParaRPr lang="en-US" dirty="0" smtClean="0"/>
          </a:p>
        </p:txBody>
      </p:sp>
    </p:spTree>
    <p:extLst>
      <p:ext uri="{BB962C8B-B14F-4D97-AF65-F5344CB8AC3E}">
        <p14:creationId xmlns:p14="http://schemas.microsoft.com/office/powerpoint/2010/main" val="8049881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481328"/>
            <a:ext cx="8229600" cy="4995672"/>
          </a:xfrm>
        </p:spPr>
        <p:txBody>
          <a:bodyPr>
            <a:normAutofit/>
          </a:bodyPr>
          <a:lstStyle/>
          <a:p>
            <a:r>
              <a:rPr lang="en-US" dirty="0"/>
              <a:t>National Assessment for Educational Progress (NAEP), </a:t>
            </a:r>
            <a:r>
              <a:rPr lang="en-US" dirty="0" smtClean="0"/>
              <a:t>2011</a:t>
            </a:r>
          </a:p>
          <a:p>
            <a:pPr lvl="1"/>
            <a:r>
              <a:rPr lang="en-US" dirty="0" smtClean="0"/>
              <a:t>Congressionally authorized project</a:t>
            </a:r>
          </a:p>
          <a:p>
            <a:pPr lvl="1"/>
            <a:r>
              <a:rPr lang="en-US" dirty="0" smtClean="0"/>
              <a:t>Compares performance of 8</a:t>
            </a:r>
            <a:r>
              <a:rPr lang="en-US" baseline="30000" dirty="0" smtClean="0"/>
              <a:t>th</a:t>
            </a:r>
            <a:r>
              <a:rPr lang="en-US" dirty="0" smtClean="0"/>
              <a:t> grade students</a:t>
            </a:r>
          </a:p>
          <a:p>
            <a:pPr lvl="1"/>
            <a:r>
              <a:rPr lang="en-US" dirty="0" smtClean="0"/>
              <a:t>Used for international comparison</a:t>
            </a:r>
          </a:p>
          <a:p>
            <a:pPr lvl="2"/>
            <a:r>
              <a:rPr lang="en-US" i="1" dirty="0"/>
              <a:t>Trends in International Mathematics and Science Study</a:t>
            </a:r>
            <a:r>
              <a:rPr lang="en-US" dirty="0"/>
              <a:t> (</a:t>
            </a:r>
            <a:r>
              <a:rPr lang="en-US" i="1" dirty="0"/>
              <a:t>TIMSS</a:t>
            </a:r>
            <a:r>
              <a:rPr lang="en-US" dirty="0" smtClean="0"/>
              <a:t>) – just released</a:t>
            </a:r>
          </a:p>
          <a:p>
            <a:pPr marL="630936" lvl="2" indent="0">
              <a:buNone/>
            </a:pPr>
            <a:endParaRPr lang="en-US" dirty="0"/>
          </a:p>
          <a:p>
            <a:pPr marL="630936" lvl="2" indent="0">
              <a:buNone/>
            </a:pPr>
            <a:endParaRPr lang="en-US" dirty="0" smtClean="0"/>
          </a:p>
        </p:txBody>
      </p:sp>
      <p:sp>
        <p:nvSpPr>
          <p:cNvPr id="3" name="Title 2"/>
          <p:cNvSpPr>
            <a:spLocks noGrp="1"/>
          </p:cNvSpPr>
          <p:nvPr>
            <p:ph type="title"/>
          </p:nvPr>
        </p:nvSpPr>
        <p:spPr/>
        <p:txBody>
          <a:bodyPr>
            <a:normAutofit/>
          </a:bodyPr>
          <a:lstStyle/>
          <a:p>
            <a:r>
              <a:rPr lang="en-US" dirty="0" smtClean="0"/>
              <a:t>In Mathematics?</a:t>
            </a:r>
            <a:endParaRPr lang="en-US" dirty="0"/>
          </a:p>
        </p:txBody>
      </p:sp>
      <p:sp>
        <p:nvSpPr>
          <p:cNvPr id="2" name="Rectangle 1"/>
          <p:cNvSpPr/>
          <p:nvPr/>
        </p:nvSpPr>
        <p:spPr>
          <a:xfrm>
            <a:off x="2286000" y="4706479"/>
            <a:ext cx="4572000" cy="646331"/>
          </a:xfrm>
          <a:prstGeom prst="rect">
            <a:avLst/>
          </a:prstGeom>
        </p:spPr>
        <p:txBody>
          <a:bodyPr>
            <a:spAutoFit/>
          </a:bodyPr>
          <a:lstStyle/>
          <a:p>
            <a:r>
              <a:rPr lang="en-US" dirty="0">
                <a:hlinkClick r:id="rId3"/>
              </a:rPr>
              <a:t>http://nationsreportcard.gov/reading_math_2013/#/state-performance</a:t>
            </a:r>
            <a:endParaRPr lang="en-US" dirty="0"/>
          </a:p>
        </p:txBody>
      </p:sp>
    </p:spTree>
    <p:extLst>
      <p:ext uri="{BB962C8B-B14F-4D97-AF65-F5344CB8AC3E}">
        <p14:creationId xmlns:p14="http://schemas.microsoft.com/office/powerpoint/2010/main" val="3377656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500"/>
                                        <p:tgtEl>
                                          <p:spTgt spid="8">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fade">
                                      <p:cBhvr>
                                        <p:cTn id="16" dur="500"/>
                                        <p:tgtEl>
                                          <p:spTgt spid="8">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fade">
                                      <p:cBhvr>
                                        <p:cTn id="19"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4953000"/>
            <a:ext cx="6477000" cy="1337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33400"/>
            <a:ext cx="6553592" cy="4283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21289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667000"/>
            <a:ext cx="8229600" cy="1143000"/>
          </a:xfrm>
        </p:spPr>
        <p:txBody>
          <a:bodyPr>
            <a:noAutofit/>
          </a:bodyPr>
          <a:lstStyle/>
          <a:p>
            <a:pPr algn="ctr"/>
            <a:r>
              <a:rPr lang="en-US" sz="6000" dirty="0" smtClean="0"/>
              <a:t>State Results in Geometry </a:t>
            </a:r>
            <a:br>
              <a:rPr lang="en-US" sz="6000" dirty="0" smtClean="0"/>
            </a:br>
            <a:r>
              <a:rPr lang="en-US" sz="6000" dirty="0" smtClean="0"/>
              <a:t>Spring 2013</a:t>
            </a:r>
            <a:br>
              <a:rPr lang="en-US" sz="6000" dirty="0" smtClean="0"/>
            </a:br>
            <a:endParaRPr lang="en-US" sz="6000" dirty="0"/>
          </a:p>
        </p:txBody>
      </p:sp>
    </p:spTree>
    <p:extLst>
      <p:ext uri="{BB962C8B-B14F-4D97-AF65-F5344CB8AC3E}">
        <p14:creationId xmlns:p14="http://schemas.microsoft.com/office/powerpoint/2010/main" val="23132112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57200"/>
            <a:ext cx="9060914"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558904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1698</TotalTime>
  <Words>1094</Words>
  <Application>Microsoft Office PowerPoint</Application>
  <PresentationFormat>On-screen Show (4:3)</PresentationFormat>
  <Paragraphs>179</Paragraphs>
  <Slides>28</Slides>
  <Notes>6</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Concourse</vt:lpstr>
      <vt:lpstr>PowerPoint Presentation</vt:lpstr>
      <vt:lpstr>Agenda</vt:lpstr>
      <vt:lpstr>Informational Slides</vt:lpstr>
      <vt:lpstr>How do students in Florida compare to the rest of the nation educationally?</vt:lpstr>
      <vt:lpstr>PowerPoint Presentation</vt:lpstr>
      <vt:lpstr>In Mathematics?</vt:lpstr>
      <vt:lpstr>PowerPoint Presentation</vt:lpstr>
      <vt:lpstr>State Results in Geometry  Spring 2013 </vt:lpstr>
      <vt:lpstr>PowerPoint Presentation</vt:lpstr>
      <vt:lpstr>Graduation Requirements</vt:lpstr>
      <vt:lpstr>Education Bill CS/CS/HB 7091</vt:lpstr>
      <vt:lpstr>Prior to CS/CS/HB 7091 </vt:lpstr>
      <vt:lpstr>Students Entering Ninth Grade in 2012-2013</vt:lpstr>
      <vt:lpstr>Students Entering Ninth Grade in 2013-2014</vt:lpstr>
      <vt:lpstr>Comparison of Standard Diploma Mathematics Requirements</vt:lpstr>
      <vt:lpstr>Information about the upcoming geometry EOC</vt:lpstr>
      <vt:lpstr>Highlights from the Geometry EOC Assessment Fact Sheet</vt:lpstr>
      <vt:lpstr>Highlights from the Geometry EOC Assessment Fact Sheet</vt:lpstr>
      <vt:lpstr>Highlights from the Geometry EOC Assessment Fact Sheet</vt:lpstr>
      <vt:lpstr>Highlights from the Test Design Summary for Geometry</vt:lpstr>
      <vt:lpstr>Highlights from the Test Design Summary for Geometry</vt:lpstr>
      <vt:lpstr>Highlights from “Calculator Tips” </vt:lpstr>
      <vt:lpstr>Items in Your Folder</vt:lpstr>
      <vt:lpstr>Resources </vt:lpstr>
      <vt:lpstr> Resources </vt:lpstr>
      <vt:lpstr>Science Math Master Website</vt:lpstr>
      <vt:lpstr>ePats</vt:lpstr>
      <vt:lpstr> Contact Information </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Colleen</dc:creator>
  <cp:lastModifiedBy>LESLIE B. JONES</cp:lastModifiedBy>
  <cp:revision>190</cp:revision>
  <dcterms:created xsi:type="dcterms:W3CDTF">2012-02-11T14:09:13Z</dcterms:created>
  <dcterms:modified xsi:type="dcterms:W3CDTF">2014-01-26T14:02:45Z</dcterms:modified>
</cp:coreProperties>
</file>