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pptx" ContentType="application/vnd.openxmlformats-officedocument.presentationml.presentation"/>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53"/>
  </p:notesMasterIdLst>
  <p:sldIdLst>
    <p:sldId id="313" r:id="rId2"/>
    <p:sldId id="329" r:id="rId3"/>
    <p:sldId id="330" r:id="rId4"/>
    <p:sldId id="314" r:id="rId5"/>
    <p:sldId id="283" r:id="rId6"/>
    <p:sldId id="276" r:id="rId7"/>
    <p:sldId id="315" r:id="rId8"/>
    <p:sldId id="316" r:id="rId9"/>
    <p:sldId id="259" r:id="rId10"/>
    <p:sldId id="260" r:id="rId11"/>
    <p:sldId id="295" r:id="rId12"/>
    <p:sldId id="324" r:id="rId13"/>
    <p:sldId id="262" r:id="rId14"/>
    <p:sldId id="312" r:id="rId15"/>
    <p:sldId id="296" r:id="rId16"/>
    <p:sldId id="326" r:id="rId17"/>
    <p:sldId id="321" r:id="rId18"/>
    <p:sldId id="322" r:id="rId19"/>
    <p:sldId id="323" r:id="rId20"/>
    <p:sldId id="291" r:id="rId21"/>
    <p:sldId id="264" r:id="rId22"/>
    <p:sldId id="265" r:id="rId23"/>
    <p:sldId id="297" r:id="rId24"/>
    <p:sldId id="298" r:id="rId25"/>
    <p:sldId id="299" r:id="rId26"/>
    <p:sldId id="293" r:id="rId27"/>
    <p:sldId id="300" r:id="rId28"/>
    <p:sldId id="267" r:id="rId29"/>
    <p:sldId id="333" r:id="rId30"/>
    <p:sldId id="305" r:id="rId31"/>
    <p:sldId id="306" r:id="rId32"/>
    <p:sldId id="307" r:id="rId33"/>
    <p:sldId id="308" r:id="rId34"/>
    <p:sldId id="310" r:id="rId35"/>
    <p:sldId id="309" r:id="rId36"/>
    <p:sldId id="311" r:id="rId37"/>
    <p:sldId id="268" r:id="rId38"/>
    <p:sldId id="294" r:id="rId39"/>
    <p:sldId id="303" r:id="rId40"/>
    <p:sldId id="273" r:id="rId41"/>
    <p:sldId id="278" r:id="rId42"/>
    <p:sldId id="302" r:id="rId43"/>
    <p:sldId id="301" r:id="rId44"/>
    <p:sldId id="320" r:id="rId45"/>
    <p:sldId id="317" r:id="rId46"/>
    <p:sldId id="319" r:id="rId47"/>
    <p:sldId id="332" r:id="rId48"/>
    <p:sldId id="258" r:id="rId49"/>
    <p:sldId id="325" r:id="rId50"/>
    <p:sldId id="328" r:id="rId51"/>
    <p:sldId id="277" r:id="rId52"/>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73" autoAdjust="0"/>
    <p:restoredTop sz="81028" autoAdjust="0"/>
  </p:normalViewPr>
  <p:slideViewPr>
    <p:cSldViewPr>
      <p:cViewPr>
        <p:scale>
          <a:sx n="66" d="100"/>
          <a:sy n="66" d="100"/>
        </p:scale>
        <p:origin x="-1494"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69424"/>
          </a:xfrm>
          <a:prstGeom prst="rect">
            <a:avLst/>
          </a:prstGeom>
        </p:spPr>
        <p:txBody>
          <a:bodyPr vert="horz" lIns="94229" tIns="47114" rIns="94229" bIns="47114" rtlCol="0"/>
          <a:lstStyle>
            <a:lvl1pPr algn="r">
              <a:defRPr sz="1200"/>
            </a:lvl1pPr>
          </a:lstStyle>
          <a:p>
            <a:fld id="{0C87850F-5AED-41D6-9FBF-3F3AE35021B5}" type="datetimeFigureOut">
              <a:rPr lang="en-US" smtClean="0"/>
              <a:pPr/>
              <a:t>6/19/2014</a:t>
            </a:fld>
            <a:endParaRPr lang="en-US"/>
          </a:p>
        </p:txBody>
      </p:sp>
      <p:sp>
        <p:nvSpPr>
          <p:cNvPr id="4" name="Slide Image Placeholder 3"/>
          <p:cNvSpPr>
            <a:spLocks noGrp="1" noRot="1" noChangeAspect="1"/>
          </p:cNvSpPr>
          <p:nvPr>
            <p:ph type="sldImg" idx="2"/>
          </p:nvPr>
        </p:nvSpPr>
        <p:spPr>
          <a:xfrm>
            <a:off x="1204913" y="704850"/>
            <a:ext cx="4692650" cy="3519488"/>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29" tIns="47114" rIns="94229" bIns="4711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17422"/>
            <a:ext cx="3077739" cy="469424"/>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69424"/>
          </a:xfrm>
          <a:prstGeom prst="rect">
            <a:avLst/>
          </a:prstGeom>
        </p:spPr>
        <p:txBody>
          <a:bodyPr vert="horz" lIns="94229" tIns="47114" rIns="94229" bIns="47114" rtlCol="0" anchor="b"/>
          <a:lstStyle>
            <a:lvl1pPr algn="r">
              <a:defRPr sz="1200"/>
            </a:lvl1pPr>
          </a:lstStyle>
          <a:p>
            <a:fld id="{066D5FB3-3D54-484A-A15E-42C6BA8E091A}" type="slidenum">
              <a:rPr lang="en-US" smtClean="0"/>
              <a:pPr/>
              <a:t>‹#›</a:t>
            </a:fld>
            <a:endParaRPr lang="en-US"/>
          </a:p>
        </p:txBody>
      </p:sp>
    </p:spTree>
    <p:extLst>
      <p:ext uri="{BB962C8B-B14F-4D97-AF65-F5344CB8AC3E}">
        <p14:creationId xmlns:p14="http://schemas.microsoft.com/office/powerpoint/2010/main" val="3862740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6D5FB3-3D54-484A-A15E-42C6BA8E091A}" type="slidenum">
              <a:rPr lang="en-US" smtClean="0"/>
              <a:pPr/>
              <a:t>8</a:t>
            </a:fld>
            <a:endParaRPr lang="en-US" dirty="0"/>
          </a:p>
        </p:txBody>
      </p:sp>
    </p:spTree>
    <p:extLst>
      <p:ext uri="{BB962C8B-B14F-4D97-AF65-F5344CB8AC3E}">
        <p14:creationId xmlns:p14="http://schemas.microsoft.com/office/powerpoint/2010/main" val="3205489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6D5FB3-3D54-484A-A15E-42C6BA8E091A}" type="slidenum">
              <a:rPr lang="en-US" smtClean="0"/>
              <a:pPr/>
              <a:t>13</a:t>
            </a:fld>
            <a:endParaRPr lang="en-US" dirty="0"/>
          </a:p>
        </p:txBody>
      </p:sp>
    </p:spTree>
    <p:extLst>
      <p:ext uri="{BB962C8B-B14F-4D97-AF65-F5344CB8AC3E}">
        <p14:creationId xmlns:p14="http://schemas.microsoft.com/office/powerpoint/2010/main" val="2586539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66D5FB3-3D54-484A-A15E-42C6BA8E091A}" type="slidenum">
              <a:rPr lang="en-US" smtClean="0"/>
              <a:pPr/>
              <a:t>25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6D5FB3-3D54-484A-A15E-42C6BA8E091A}" type="slidenum">
              <a:rPr lang="en-US" smtClean="0"/>
              <a:pPr/>
              <a:t>27</a:t>
            </a:fld>
            <a:endParaRPr lang="en-US" dirty="0"/>
          </a:p>
        </p:txBody>
      </p:sp>
    </p:spTree>
    <p:extLst>
      <p:ext uri="{BB962C8B-B14F-4D97-AF65-F5344CB8AC3E}">
        <p14:creationId xmlns:p14="http://schemas.microsoft.com/office/powerpoint/2010/main" val="11976997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852A328-0408-4A29-B6D3-BA0ACF895ED9}" type="datetimeFigureOut">
              <a:rPr lang="en-US" smtClean="0"/>
              <a:pPr/>
              <a:t>6/19/2014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47C6453-EF04-44B1-A986-D0CEAA114391}" type="slidenum">
              <a:rPr lang="en-US" smtClean="0"/>
              <a:pPr/>
              <a:t>‹#›</a:t>
            </a:fld>
            <a:endParaRPr lang="en-US" dirty="0"/>
          </a:p>
        </p:txBody>
      </p:sp>
    </p:spTree>
    <p:extLst>
      <p:ext uri="{BB962C8B-B14F-4D97-AF65-F5344CB8AC3E}">
        <p14:creationId xmlns:p14="http://schemas.microsoft.com/office/powerpoint/2010/main" val="2961435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52A328-0408-4A29-B6D3-BA0ACF895ED9}" type="datetimeFigureOut">
              <a:rPr lang="en-US" smtClean="0"/>
              <a:pPr/>
              <a:t>6/19/2014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47C6453-EF04-44B1-A986-D0CEAA114391}" type="slidenum">
              <a:rPr lang="en-US" smtClean="0"/>
              <a:pPr/>
              <a:t>‹#›</a:t>
            </a:fld>
            <a:endParaRPr lang="en-US" dirty="0"/>
          </a:p>
        </p:txBody>
      </p:sp>
    </p:spTree>
    <p:extLst>
      <p:ext uri="{BB962C8B-B14F-4D97-AF65-F5344CB8AC3E}">
        <p14:creationId xmlns:p14="http://schemas.microsoft.com/office/powerpoint/2010/main" val="163279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52A328-0408-4A29-B6D3-BA0ACF895ED9}" type="datetimeFigureOut">
              <a:rPr lang="en-US" smtClean="0"/>
              <a:pPr/>
              <a:t>6/19/2014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47C6453-EF04-44B1-A986-D0CEAA114391}" type="slidenum">
              <a:rPr lang="en-US" smtClean="0"/>
              <a:pPr/>
              <a:t>‹#›</a:t>
            </a:fld>
            <a:endParaRPr lang="en-US" dirty="0"/>
          </a:p>
        </p:txBody>
      </p:sp>
    </p:spTree>
    <p:extLst>
      <p:ext uri="{BB962C8B-B14F-4D97-AF65-F5344CB8AC3E}">
        <p14:creationId xmlns:p14="http://schemas.microsoft.com/office/powerpoint/2010/main" val="3184544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52A328-0408-4A29-B6D3-BA0ACF895ED9}" type="datetimeFigureOut">
              <a:rPr lang="en-US" smtClean="0"/>
              <a:pPr/>
              <a:t>6/19/2014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47C6453-EF04-44B1-A986-D0CEAA114391}" type="slidenum">
              <a:rPr lang="en-US" smtClean="0"/>
              <a:pPr/>
              <a:t>‹#›</a:t>
            </a:fld>
            <a:endParaRPr lang="en-US" dirty="0"/>
          </a:p>
        </p:txBody>
      </p:sp>
    </p:spTree>
    <p:extLst>
      <p:ext uri="{BB962C8B-B14F-4D97-AF65-F5344CB8AC3E}">
        <p14:creationId xmlns:p14="http://schemas.microsoft.com/office/powerpoint/2010/main" val="892916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852A328-0408-4A29-B6D3-BA0ACF895ED9}" type="datetimeFigureOut">
              <a:rPr lang="en-US" smtClean="0"/>
              <a:pPr/>
              <a:t>6/19/2014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47C6453-EF04-44B1-A986-D0CEAA114391}" type="slidenum">
              <a:rPr lang="en-US" smtClean="0"/>
              <a:pPr/>
              <a:t>‹#›</a:t>
            </a:fld>
            <a:endParaRPr lang="en-US" dirty="0"/>
          </a:p>
        </p:txBody>
      </p:sp>
    </p:spTree>
    <p:extLst>
      <p:ext uri="{BB962C8B-B14F-4D97-AF65-F5344CB8AC3E}">
        <p14:creationId xmlns:p14="http://schemas.microsoft.com/office/powerpoint/2010/main" val="34213494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852A328-0408-4A29-B6D3-BA0ACF895ED9}" type="datetimeFigureOut">
              <a:rPr lang="en-US" smtClean="0"/>
              <a:pPr/>
              <a:t>6/19/2014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47C6453-EF04-44B1-A986-D0CEAA114391}" type="slidenum">
              <a:rPr lang="en-US" smtClean="0"/>
              <a:pPr/>
              <a:t>‹#›</a:t>
            </a:fld>
            <a:endParaRPr lang="en-US" dirty="0"/>
          </a:p>
        </p:txBody>
      </p:sp>
    </p:spTree>
    <p:extLst>
      <p:ext uri="{BB962C8B-B14F-4D97-AF65-F5344CB8AC3E}">
        <p14:creationId xmlns:p14="http://schemas.microsoft.com/office/powerpoint/2010/main" val="1125425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852A328-0408-4A29-B6D3-BA0ACF895ED9}" type="datetimeFigureOut">
              <a:rPr lang="en-US" smtClean="0"/>
              <a:pPr/>
              <a:t>6/19/2014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47C6453-EF04-44B1-A986-D0CEAA114391}" type="slidenum">
              <a:rPr lang="en-US" smtClean="0"/>
              <a:pPr/>
              <a:t>‹#›</a:t>
            </a:fld>
            <a:endParaRPr lang="en-US" dirty="0"/>
          </a:p>
        </p:txBody>
      </p:sp>
    </p:spTree>
    <p:extLst>
      <p:ext uri="{BB962C8B-B14F-4D97-AF65-F5344CB8AC3E}">
        <p14:creationId xmlns:p14="http://schemas.microsoft.com/office/powerpoint/2010/main" val="7648021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852A328-0408-4A29-B6D3-BA0ACF895ED9}" type="datetimeFigureOut">
              <a:rPr lang="en-US" smtClean="0"/>
              <a:pPr/>
              <a:t>6/19/2014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47C6453-EF04-44B1-A986-D0CEAA114391}" type="slidenum">
              <a:rPr lang="en-US" smtClean="0"/>
              <a:pPr/>
              <a:t>‹#›</a:t>
            </a:fld>
            <a:endParaRPr lang="en-US" dirty="0"/>
          </a:p>
        </p:txBody>
      </p:sp>
    </p:spTree>
    <p:extLst>
      <p:ext uri="{BB962C8B-B14F-4D97-AF65-F5344CB8AC3E}">
        <p14:creationId xmlns:p14="http://schemas.microsoft.com/office/powerpoint/2010/main" val="2688243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52A328-0408-4A29-B6D3-BA0ACF895ED9}" type="datetimeFigureOut">
              <a:rPr lang="en-US" smtClean="0"/>
              <a:pPr/>
              <a:t>6/19/2014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47C6453-EF04-44B1-A986-D0CEAA114391}" type="slidenum">
              <a:rPr lang="en-US" smtClean="0"/>
              <a:pPr/>
              <a:t>‹#›</a:t>
            </a:fld>
            <a:endParaRPr lang="en-US" dirty="0"/>
          </a:p>
        </p:txBody>
      </p:sp>
    </p:spTree>
    <p:extLst>
      <p:ext uri="{BB962C8B-B14F-4D97-AF65-F5344CB8AC3E}">
        <p14:creationId xmlns:p14="http://schemas.microsoft.com/office/powerpoint/2010/main" val="520995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52A328-0408-4A29-B6D3-BA0ACF895ED9}" type="datetimeFigureOut">
              <a:rPr lang="en-US" smtClean="0"/>
              <a:pPr/>
              <a:t>6/19/2014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47C6453-EF04-44B1-A986-D0CEAA114391}" type="slidenum">
              <a:rPr lang="en-US" smtClean="0"/>
              <a:pPr/>
              <a:t>‹#›</a:t>
            </a:fld>
            <a:endParaRPr lang="en-US" dirty="0"/>
          </a:p>
        </p:txBody>
      </p:sp>
    </p:spTree>
    <p:extLst>
      <p:ext uri="{BB962C8B-B14F-4D97-AF65-F5344CB8AC3E}">
        <p14:creationId xmlns:p14="http://schemas.microsoft.com/office/powerpoint/2010/main" val="1375347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52A328-0408-4A29-B6D3-BA0ACF895ED9}" type="datetimeFigureOut">
              <a:rPr lang="en-US" smtClean="0"/>
              <a:pPr/>
              <a:t>6/19/2014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47C6453-EF04-44B1-A986-D0CEAA114391}" type="slidenum">
              <a:rPr lang="en-US" smtClean="0"/>
              <a:pPr/>
              <a:t>‹#›</a:t>
            </a:fld>
            <a:endParaRPr lang="en-US" dirty="0"/>
          </a:p>
        </p:txBody>
      </p:sp>
    </p:spTree>
    <p:extLst>
      <p:ext uri="{BB962C8B-B14F-4D97-AF65-F5344CB8AC3E}">
        <p14:creationId xmlns:p14="http://schemas.microsoft.com/office/powerpoint/2010/main" val="34692369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52A328-0408-4A29-B6D3-BA0ACF895ED9}" type="datetimeFigureOut">
              <a:rPr lang="en-US" smtClean="0"/>
              <a:pPr/>
              <a:t>6/19/2014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7C6453-EF04-44B1-A986-D0CEAA114391}" type="slidenum">
              <a:rPr lang="en-US" smtClean="0"/>
              <a:pPr/>
              <a:t>‹#›</a:t>
            </a:fld>
            <a:endParaRPr lang="en-US" dirty="0"/>
          </a:p>
        </p:txBody>
      </p:sp>
    </p:spTree>
    <p:extLst>
      <p:ext uri="{BB962C8B-B14F-4D97-AF65-F5344CB8AC3E}">
        <p14:creationId xmlns:p14="http://schemas.microsoft.com/office/powerpoint/2010/main" val="33049225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www.usefultrivia.com/science_trivia/fish_trivia_001a.html" TargetMode="External"/><Relationship Id="rId2" Type="http://schemas.openxmlformats.org/officeDocument/2006/relationships/hyperlink" Target="http://www.usefultrivia.com/science_trivia/fish_trivia_001b.html" TargetMode="Externa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0.emf"/><Relationship Id="rId4" Type="http://schemas.openxmlformats.org/officeDocument/2006/relationships/package" Target="../embeddings/Microsoft_PowerPoint_Presentation1.pptx"/></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21.emf"/><Relationship Id="rId4" Type="http://schemas.openxmlformats.org/officeDocument/2006/relationships/package" Target="../embeddings/Microsoft_PowerPoint_Presentation2.pptx"/></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22.emf"/><Relationship Id="rId4" Type="http://schemas.openxmlformats.org/officeDocument/2006/relationships/package" Target="../embeddings/Microsoft_PowerPoint_Presentation3.pptx"/></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hyperlink" Target="Manta%20research%20trip-%20Feeding%20close%20to%20sandy%20bottom.mp4" TargetMode="Externa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6.wmf"/><Relationship Id="rId4" Type="http://schemas.openxmlformats.org/officeDocument/2006/relationships/image" Target="../media/image27.wmf"/></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Puffer%20Fish.mp4" TargetMode="External"/><Relationship Id="rId1" Type="http://schemas.openxmlformats.org/officeDocument/2006/relationships/slideLayout" Target="../slideLayouts/slideLayout2.xml"/><Relationship Id="rId4" Type="http://schemas.openxmlformats.org/officeDocument/2006/relationships/image" Target="../media/image31.wmf"/></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www.usefultrivia.com/science_trivia/fish_trivia_004a.html" TargetMode="External"/><Relationship Id="rId2" Type="http://schemas.openxmlformats.org/officeDocument/2006/relationships/hyperlink" Target="http://www.usefultrivia.com/science_trivia/fish_trivia_004b.html" TargetMode="Externa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audio" Target="file:///F:\Go%20Fish\Materials%20for%20Go%20Fish\Dolphins-SoundBible.com-1774583018.mp3" TargetMode="Externa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news.discovery.com/animals/whales-dolphins/dolphins-math-geniuses-120717.htm" TargetMode="External"/><Relationship Id="rId2" Type="http://schemas.openxmlformats.org/officeDocument/2006/relationships/hyperlink" Target="http://animals.nationalgeographic.com/animals/mammals/bottlenose-dolphin/" TargetMode="Externa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41.x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education.ti.com/en/us/activity/detail?id=136E9CDBAB0147D687E3E3243701BD38" TargetMode="External"/><Relationship Id="rId7" Type="http://schemas.openxmlformats.org/officeDocument/2006/relationships/image" Target="../media/image64.jpeg"/><Relationship Id="rId2" Type="http://schemas.openxmlformats.org/officeDocument/2006/relationships/hyperlink" Target="http://www.google.com/url?sa=t&amp;rct=j&amp;q=&amp;esrc=s&amp;source=web&amp;cd=1&amp;ved=0CB8QFjAA&amp;url=http://education.ti.com/en/us/activity&amp;ei=-XqdU-2ROIWg8gHx1ICoCg&amp;usg=AFQjCNGxyFPntptDgbgcBgY7UcyGOmrbpw&amp;sig2=_w2KcTpK-t899wxqKjQUrw&amp;bvm=bv.68911936,d.b2U" TargetMode="External"/><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hyperlink" Target="http://illuminations.nctm.org/Lesson.aspx?id=1555"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5.gi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hyperlink" Target="http://www.usefultrivia.com/science_trivia/fish_trivia_006a.html" TargetMode="External"/><Relationship Id="rId2" Type="http://schemas.openxmlformats.org/officeDocument/2006/relationships/hyperlink" Target="http://www.usefultrivia.com/science_trivia/fish_trivia_006b.html" TargetMode="Externa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5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wmf"/></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endParaRPr lang="en-US" dirty="0"/>
          </a:p>
        </p:txBody>
      </p:sp>
      <p:sp>
        <p:nvSpPr>
          <p:cNvPr id="3" name="Content Placeholder 2"/>
          <p:cNvSpPr>
            <a:spLocks noGrp="1"/>
          </p:cNvSpPr>
          <p:nvPr>
            <p:ph idx="1"/>
          </p:nvPr>
        </p:nvSpPr>
        <p:spPr/>
        <p:txBody>
          <a:bodyPr/>
          <a:lstStyle/>
          <a:p>
            <a:pPr>
              <a:buNone/>
            </a:pPr>
            <a:r>
              <a:rPr lang="en-US" b="1" dirty="0" smtClean="0"/>
              <a:t>	</a:t>
            </a:r>
          </a:p>
          <a:p>
            <a:pPr>
              <a:buNone/>
            </a:pPr>
            <a:endParaRPr lang="en-US" b="1" dirty="0" smtClean="0"/>
          </a:p>
        </p:txBody>
      </p:sp>
      <p:sp>
        <p:nvSpPr>
          <p:cNvPr id="1026" name="WordArt 2"/>
          <p:cNvSpPr>
            <a:spLocks noChangeArrowheads="1" noChangeShapeType="1" noTextEdit="1"/>
          </p:cNvSpPr>
          <p:nvPr/>
        </p:nvSpPr>
        <p:spPr bwMode="auto">
          <a:xfrm>
            <a:off x="914400" y="990600"/>
            <a:ext cx="7315200" cy="1524000"/>
          </a:xfrm>
          <a:prstGeom prst="rect">
            <a:avLst/>
          </a:prstGeom>
        </p:spPr>
        <p:txBody>
          <a:bodyPr wrap="none" fromWordArt="1">
            <a:prstTxWarp prst="textPlain">
              <a:avLst>
                <a:gd name="adj" fmla="val 50000"/>
              </a:avLst>
            </a:prstTxWarp>
          </a:bodyPr>
          <a:lstStyle/>
          <a:p>
            <a:pPr algn="ctr" rtl="0"/>
            <a:r>
              <a:rPr lang="en-US" sz="3600" kern="10" spc="0" dirty="0" smtClean="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rPr>
              <a:t>GO FISH</a:t>
            </a:r>
            <a:endParaRPr lang="en-US" sz="3600" kern="10" spc="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endParaRPr>
          </a:p>
        </p:txBody>
      </p:sp>
      <p:pic>
        <p:nvPicPr>
          <p:cNvPr id="5" name="Picture 4" descr="C:\Users\Public\Pictures\Sample Pictures\colorfuf fish.jpg"/>
          <p:cNvPicPr/>
          <p:nvPr/>
        </p:nvPicPr>
        <p:blipFill>
          <a:blip r:embed="rId2" cstate="print"/>
          <a:srcRect/>
          <a:stretch>
            <a:fillRect/>
          </a:stretch>
        </p:blipFill>
        <p:spPr bwMode="auto">
          <a:xfrm>
            <a:off x="2842966" y="3124200"/>
            <a:ext cx="3458067" cy="2766060"/>
          </a:xfrm>
          <a:prstGeom prst="rect">
            <a:avLst/>
          </a:prstGeom>
          <a:noFill/>
          <a:ln w="9525">
            <a:noFill/>
            <a:miter lim="800000"/>
            <a:headEnd/>
            <a:tailEnd/>
          </a:ln>
        </p:spPr>
      </p:pic>
    </p:spTree>
    <p:extLst>
      <p:ext uri="{BB962C8B-B14F-4D97-AF65-F5344CB8AC3E}">
        <p14:creationId xmlns:p14="http://schemas.microsoft.com/office/powerpoint/2010/main" val="12358344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C:\Users\michael\AppData\Local\Microsoft\Windows\Temporary Internet Files\Content.IE5\CUJUGYP8\MP900438678[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00574" y="4419600"/>
            <a:ext cx="2250130" cy="22479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sz="2800" b="1" dirty="0" smtClean="0">
                <a:latin typeface="Arial" pitchFamily="34" charset="0"/>
                <a:cs typeface="Arial" pitchFamily="34" charset="0"/>
              </a:rPr>
              <a:t>Partner Project</a:t>
            </a:r>
            <a:endParaRPr lang="en-US" sz="2800" b="1" dirty="0">
              <a:latin typeface="Arial" pitchFamily="34" charset="0"/>
              <a:cs typeface="Arial" pitchFamily="34" charset="0"/>
            </a:endParaRPr>
          </a:p>
        </p:txBody>
      </p:sp>
      <p:sp>
        <p:nvSpPr>
          <p:cNvPr id="3" name="Content Placeholder 2"/>
          <p:cNvSpPr>
            <a:spLocks noGrp="1"/>
          </p:cNvSpPr>
          <p:nvPr>
            <p:ph idx="1"/>
          </p:nvPr>
        </p:nvSpPr>
        <p:spPr>
          <a:xfrm>
            <a:off x="457200" y="1676400"/>
            <a:ext cx="8229600" cy="4449763"/>
          </a:xfrm>
        </p:spPr>
        <p:txBody>
          <a:bodyPr>
            <a:noAutofit/>
          </a:bodyPr>
          <a:lstStyle/>
          <a:p>
            <a:endParaRPr lang="en-US" sz="2400" dirty="0" smtClean="0">
              <a:latin typeface="Arial" pitchFamily="34" charset="0"/>
              <a:cs typeface="Arial" pitchFamily="34" charset="0"/>
            </a:endParaRPr>
          </a:p>
          <a:p>
            <a:r>
              <a:rPr lang="en-US" sz="1800" dirty="0" smtClean="0">
                <a:latin typeface="Arial" pitchFamily="34" charset="0"/>
                <a:cs typeface="Arial" pitchFamily="34" charset="0"/>
              </a:rPr>
              <a:t>Students will work in pairs to create a set of two “Go Fish” cards.  One card will summarize the student research and one will illustrate the topic.  Use the same title  and initial image to facilitate matching during the game.</a:t>
            </a:r>
          </a:p>
          <a:p>
            <a:r>
              <a:rPr lang="en-US" sz="1800" dirty="0" smtClean="0">
                <a:latin typeface="Arial" pitchFamily="34" charset="0"/>
                <a:cs typeface="Arial" pitchFamily="34" charset="0"/>
              </a:rPr>
              <a:t>Materials:  </a:t>
            </a:r>
            <a:r>
              <a:rPr lang="en-US" sz="1800" dirty="0">
                <a:latin typeface="Arial" pitchFamily="34" charset="0"/>
                <a:cs typeface="Arial" pitchFamily="34" charset="0"/>
              </a:rPr>
              <a:t>O</a:t>
            </a:r>
            <a:r>
              <a:rPr lang="en-US" sz="1800" dirty="0" smtClean="0">
                <a:latin typeface="Arial" pitchFamily="34" charset="0"/>
                <a:cs typeface="Arial" pitchFamily="34" charset="0"/>
              </a:rPr>
              <a:t>versized playing cards made of cardstock, student materials, scissors and glue.  Art students from our school have created  the uniform designs that will distinguish each class set of cards.  I will show each group a sample pair to use as models.</a:t>
            </a:r>
          </a:p>
          <a:p>
            <a:r>
              <a:rPr lang="en-US" sz="1800" dirty="0" smtClean="0">
                <a:latin typeface="Arial" pitchFamily="34" charset="0"/>
                <a:cs typeface="Arial" pitchFamily="34" charset="0"/>
              </a:rPr>
              <a:t>We will be playing a “GO FISH” game as the culminating  activity. </a:t>
            </a:r>
          </a:p>
          <a:p>
            <a:pPr marL="0" indent="0">
              <a:buNone/>
            </a:pPr>
            <a:r>
              <a:rPr lang="en-US" sz="1800" dirty="0" smtClean="0">
                <a:latin typeface="Arial" pitchFamily="34" charset="0"/>
                <a:cs typeface="Arial" pitchFamily="34" charset="0"/>
              </a:rPr>
              <a:t>     </a:t>
            </a:r>
            <a:r>
              <a:rPr lang="en-US" sz="1800" dirty="0">
                <a:latin typeface="Arial" pitchFamily="34" charset="0"/>
                <a:cs typeface="Arial" pitchFamily="34" charset="0"/>
              </a:rPr>
              <a:t>T</a:t>
            </a:r>
            <a:r>
              <a:rPr lang="en-US" sz="1800" dirty="0" smtClean="0">
                <a:latin typeface="Arial" pitchFamily="34" charset="0"/>
                <a:cs typeface="Arial" pitchFamily="34" charset="0"/>
              </a:rPr>
              <a:t>he game will require students to match cards that have </a:t>
            </a:r>
          </a:p>
          <a:p>
            <a:pPr marL="0" indent="0">
              <a:buNone/>
            </a:pPr>
            <a:r>
              <a:rPr lang="en-US" sz="1800" dirty="0">
                <a:latin typeface="Arial" pitchFamily="34" charset="0"/>
                <a:cs typeface="Arial" pitchFamily="34" charset="0"/>
              </a:rPr>
              <a:t> </a:t>
            </a:r>
            <a:r>
              <a:rPr lang="en-US" sz="1800" dirty="0" smtClean="0">
                <a:latin typeface="Arial" pitchFamily="34" charset="0"/>
                <a:cs typeface="Arial" pitchFamily="34" charset="0"/>
              </a:rPr>
              <a:t>    information from media specialist, student and teacher presentations </a:t>
            </a:r>
          </a:p>
          <a:p>
            <a:pPr marL="0" indent="0">
              <a:buNone/>
            </a:pPr>
            <a:r>
              <a:rPr lang="en-US" sz="1800" dirty="0">
                <a:latin typeface="Arial" pitchFamily="34" charset="0"/>
                <a:cs typeface="Arial" pitchFamily="34" charset="0"/>
              </a:rPr>
              <a:t> </a:t>
            </a:r>
            <a:r>
              <a:rPr lang="en-US" sz="1800" dirty="0" smtClean="0">
                <a:latin typeface="Arial" pitchFamily="34" charset="0"/>
                <a:cs typeface="Arial" pitchFamily="34" charset="0"/>
              </a:rPr>
              <a:t>    that showcase real-life connections between mathematics and</a:t>
            </a:r>
          </a:p>
          <a:p>
            <a:pPr marL="0" indent="0">
              <a:buNone/>
            </a:pPr>
            <a:r>
              <a:rPr lang="en-US" sz="1800" dirty="0">
                <a:latin typeface="Arial" pitchFamily="34" charset="0"/>
                <a:cs typeface="Arial" pitchFamily="34" charset="0"/>
              </a:rPr>
              <a:t> </a:t>
            </a:r>
            <a:r>
              <a:rPr lang="en-US" sz="1800" dirty="0" smtClean="0">
                <a:latin typeface="Arial" pitchFamily="34" charset="0"/>
                <a:cs typeface="Arial" pitchFamily="34" charset="0"/>
              </a:rPr>
              <a:t>    science, industry, music or art.</a:t>
            </a:r>
            <a:endParaRPr lang="en-US" sz="1800" dirty="0">
              <a:latin typeface="Arial" pitchFamily="34" charset="0"/>
              <a:cs typeface="Arial" pitchFamily="34" charset="0"/>
            </a:endParaRPr>
          </a:p>
        </p:txBody>
      </p:sp>
      <p:pic>
        <p:nvPicPr>
          <p:cNvPr id="2050" name="Picture 2" descr="C:\Users\michael\AppData\Local\Microsoft\Windows\Temporary Internet Files\Content.IE5\IOSNFUI5\MP90043952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152400"/>
            <a:ext cx="175260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michael\AppData\Local\Microsoft\Windows\Temporary Internet Files\Content.IE5\CUJUGYP8\MC90043390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4200" y="152400"/>
            <a:ext cx="2028825" cy="2028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52743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Essential Question:  What is the Mathematics of your Topic?</a:t>
            </a:r>
            <a:endParaRPr lang="en-US" b="1" dirty="0"/>
          </a:p>
        </p:txBody>
      </p:sp>
      <p:sp>
        <p:nvSpPr>
          <p:cNvPr id="3" name="Content Placeholder 2"/>
          <p:cNvSpPr>
            <a:spLocks noGrp="1"/>
          </p:cNvSpPr>
          <p:nvPr>
            <p:ph idx="1"/>
          </p:nvPr>
        </p:nvSpPr>
        <p:spPr>
          <a:xfrm>
            <a:off x="457200" y="1600200"/>
            <a:ext cx="8229600" cy="5105400"/>
          </a:xfrm>
        </p:spPr>
        <p:txBody>
          <a:bodyPr>
            <a:normAutofit fontScale="55000" lnSpcReduction="20000"/>
          </a:bodyPr>
          <a:lstStyle/>
          <a:p>
            <a:pPr marL="0" indent="0">
              <a:buNone/>
            </a:pPr>
            <a:r>
              <a:rPr lang="en-US" b="1" dirty="0" smtClean="0"/>
              <a:t>1.   </a:t>
            </a:r>
            <a:r>
              <a:rPr lang="en-US" sz="3600" b="1" dirty="0" smtClean="0">
                <a:latin typeface="Arial" pitchFamily="34" charset="0"/>
                <a:cs typeface="Arial" pitchFamily="34" charset="0"/>
              </a:rPr>
              <a:t>  Sea Turtle </a:t>
            </a:r>
            <a:r>
              <a:rPr lang="en-US" sz="3600" b="1" dirty="0">
                <a:latin typeface="Arial" pitchFamily="34" charset="0"/>
                <a:cs typeface="Arial" pitchFamily="34" charset="0"/>
              </a:rPr>
              <a:t>T</a:t>
            </a:r>
            <a:r>
              <a:rPr lang="en-US" sz="3600" b="1" dirty="0" smtClean="0">
                <a:latin typeface="Arial" pitchFamily="34" charset="0"/>
                <a:cs typeface="Arial" pitchFamily="34" charset="0"/>
              </a:rPr>
              <a:t>racking</a:t>
            </a:r>
          </a:p>
          <a:p>
            <a:pPr marL="514350" indent="-514350">
              <a:buAutoNum type="arabicPeriod" startAt="2"/>
            </a:pPr>
            <a:r>
              <a:rPr lang="en-US" sz="3600" b="1" dirty="0" smtClean="0">
                <a:latin typeface="Arial" pitchFamily="34" charset="0"/>
                <a:cs typeface="Arial" pitchFamily="34" charset="0"/>
              </a:rPr>
              <a:t>Boat Design</a:t>
            </a:r>
          </a:p>
          <a:p>
            <a:pPr marL="514350" indent="-514350">
              <a:buAutoNum type="arabicPeriod" startAt="2"/>
            </a:pPr>
            <a:r>
              <a:rPr lang="en-US" sz="3600" b="1" dirty="0" smtClean="0">
                <a:latin typeface="Arial" pitchFamily="34" charset="0"/>
                <a:cs typeface="Arial" pitchFamily="34" charset="0"/>
              </a:rPr>
              <a:t>Ocean Waves</a:t>
            </a:r>
          </a:p>
          <a:p>
            <a:pPr marL="514350" indent="-514350">
              <a:buAutoNum type="arabicPeriod" startAt="2"/>
            </a:pPr>
            <a:r>
              <a:rPr lang="en-US" sz="3600" b="1" dirty="0" smtClean="0">
                <a:latin typeface="Arial" pitchFamily="34" charset="0"/>
                <a:cs typeface="Arial" pitchFamily="34" charset="0"/>
              </a:rPr>
              <a:t>Shark Feeding</a:t>
            </a:r>
          </a:p>
          <a:p>
            <a:pPr marL="514350" indent="-514350">
              <a:buAutoNum type="arabicPeriod" startAt="2"/>
            </a:pPr>
            <a:r>
              <a:rPr lang="en-US" sz="3600" b="1" dirty="0" smtClean="0">
                <a:latin typeface="Arial" pitchFamily="34" charset="0"/>
                <a:cs typeface="Arial" pitchFamily="34" charset="0"/>
              </a:rPr>
              <a:t>Dolphin Prosthetics</a:t>
            </a:r>
          </a:p>
          <a:p>
            <a:pPr marL="514350" indent="-514350">
              <a:buAutoNum type="arabicPeriod" startAt="2"/>
            </a:pPr>
            <a:r>
              <a:rPr lang="en-US" sz="3600" b="1" dirty="0" smtClean="0">
                <a:latin typeface="Arial" pitchFamily="34" charset="0"/>
                <a:cs typeface="Arial" pitchFamily="34" charset="0"/>
              </a:rPr>
              <a:t>Maintaining an Aquarium</a:t>
            </a:r>
          </a:p>
          <a:p>
            <a:pPr marL="514350" indent="-514350">
              <a:buAutoNum type="arabicPeriod" startAt="2"/>
            </a:pPr>
            <a:r>
              <a:rPr lang="en-US" sz="3600" b="1" dirty="0" smtClean="0">
                <a:latin typeface="Arial" pitchFamily="34" charset="0"/>
                <a:cs typeface="Arial" pitchFamily="34" charset="0"/>
              </a:rPr>
              <a:t>Whale Communication</a:t>
            </a:r>
          </a:p>
          <a:p>
            <a:pPr marL="514350" indent="-514350">
              <a:buAutoNum type="arabicPeriod" startAt="2"/>
            </a:pPr>
            <a:r>
              <a:rPr lang="en-US" sz="3600" b="1" dirty="0" smtClean="0">
                <a:latin typeface="Arial" pitchFamily="34" charset="0"/>
                <a:cs typeface="Arial" pitchFamily="34" charset="0"/>
              </a:rPr>
              <a:t>The Coral </a:t>
            </a:r>
            <a:r>
              <a:rPr lang="en-US" sz="3600" b="1" dirty="0">
                <a:latin typeface="Arial" pitchFamily="34" charset="0"/>
                <a:cs typeface="Arial" pitchFamily="34" charset="0"/>
              </a:rPr>
              <a:t>R</a:t>
            </a:r>
            <a:r>
              <a:rPr lang="en-US" sz="3600" b="1" dirty="0" smtClean="0">
                <a:latin typeface="Arial" pitchFamily="34" charset="0"/>
                <a:cs typeface="Arial" pitchFamily="34" charset="0"/>
              </a:rPr>
              <a:t>eef</a:t>
            </a:r>
          </a:p>
          <a:p>
            <a:pPr marL="514350" indent="-514350">
              <a:buAutoNum type="arabicPeriod" startAt="2"/>
            </a:pPr>
            <a:r>
              <a:rPr lang="en-US" sz="3600" b="1" dirty="0" smtClean="0">
                <a:latin typeface="Arial" pitchFamily="34" charset="0"/>
                <a:cs typeface="Arial" pitchFamily="34" charset="0"/>
              </a:rPr>
              <a:t>Climate Change and Sea </a:t>
            </a:r>
            <a:r>
              <a:rPr lang="en-US" sz="3600" b="1" dirty="0">
                <a:latin typeface="Arial" pitchFamily="34" charset="0"/>
                <a:cs typeface="Arial" pitchFamily="34" charset="0"/>
              </a:rPr>
              <a:t>L</a:t>
            </a:r>
            <a:r>
              <a:rPr lang="en-US" sz="3600" b="1" dirty="0" smtClean="0">
                <a:latin typeface="Arial" pitchFamily="34" charset="0"/>
                <a:cs typeface="Arial" pitchFamily="34" charset="0"/>
              </a:rPr>
              <a:t>evel</a:t>
            </a:r>
          </a:p>
          <a:p>
            <a:pPr marL="514350" indent="-514350">
              <a:buAutoNum type="arabicPeriod" startAt="2"/>
            </a:pPr>
            <a:r>
              <a:rPr lang="en-US" sz="3600" b="1" dirty="0" smtClean="0">
                <a:latin typeface="Arial" pitchFamily="34" charset="0"/>
                <a:cs typeface="Arial" pitchFamily="34" charset="0"/>
              </a:rPr>
              <a:t>Escher “Fish”</a:t>
            </a:r>
          </a:p>
          <a:p>
            <a:pPr marL="514350" indent="-514350">
              <a:buAutoNum type="arabicPeriod" startAt="2"/>
            </a:pPr>
            <a:r>
              <a:rPr lang="en-US" sz="3600" b="1" dirty="0" smtClean="0">
                <a:latin typeface="Arial" pitchFamily="34" charset="0"/>
                <a:cs typeface="Arial" pitchFamily="34" charset="0"/>
              </a:rPr>
              <a:t>Beach Erosion</a:t>
            </a:r>
          </a:p>
          <a:p>
            <a:pPr marL="514350" indent="-514350">
              <a:buAutoNum type="arabicPeriod" startAt="2"/>
            </a:pPr>
            <a:r>
              <a:rPr lang="en-US" sz="3600" b="1" dirty="0" smtClean="0">
                <a:latin typeface="Arial" pitchFamily="34" charset="0"/>
                <a:cs typeface="Arial" pitchFamily="34" charset="0"/>
              </a:rPr>
              <a:t>Fishing (Sport or Commercial)</a:t>
            </a:r>
          </a:p>
          <a:p>
            <a:pPr marL="514350" indent="-514350">
              <a:buAutoNum type="arabicPeriod" startAt="2"/>
            </a:pPr>
            <a:r>
              <a:rPr lang="en-US" sz="3600" b="1" dirty="0" smtClean="0">
                <a:latin typeface="Arial" pitchFamily="34" charset="0"/>
                <a:cs typeface="Arial" pitchFamily="34" charset="0"/>
              </a:rPr>
              <a:t>Tides </a:t>
            </a:r>
          </a:p>
          <a:p>
            <a:pPr marL="514350" indent="-514350">
              <a:buAutoNum type="arabicPeriod" startAt="2"/>
            </a:pPr>
            <a:r>
              <a:rPr lang="en-US" sz="3600" b="1" dirty="0" smtClean="0">
                <a:latin typeface="Arial" pitchFamily="34" charset="0"/>
                <a:cs typeface="Arial" pitchFamily="34" charset="0"/>
              </a:rPr>
              <a:t>Navigation in Open </a:t>
            </a:r>
            <a:r>
              <a:rPr lang="en-US" sz="3600" b="1" dirty="0">
                <a:latin typeface="Arial" pitchFamily="34" charset="0"/>
                <a:cs typeface="Arial" pitchFamily="34" charset="0"/>
              </a:rPr>
              <a:t>W</a:t>
            </a:r>
            <a:r>
              <a:rPr lang="en-US" sz="3600" b="1" dirty="0" smtClean="0">
                <a:latin typeface="Arial" pitchFamily="34" charset="0"/>
                <a:cs typeface="Arial" pitchFamily="34" charset="0"/>
              </a:rPr>
              <a:t>ater</a:t>
            </a:r>
          </a:p>
          <a:p>
            <a:pPr marL="514350" indent="-514350">
              <a:buAutoNum type="arabicPeriod" startAt="2"/>
            </a:pPr>
            <a:r>
              <a:rPr lang="en-US" sz="3600" b="1" dirty="0" smtClean="0">
                <a:latin typeface="Arial" pitchFamily="34" charset="0"/>
                <a:cs typeface="Arial" pitchFamily="34" charset="0"/>
              </a:rPr>
              <a:t>The “Perfect Storm”</a:t>
            </a:r>
          </a:p>
          <a:p>
            <a:pPr marL="514350" indent="-514350">
              <a:buAutoNum type="arabicPeriod" startAt="2"/>
            </a:pPr>
            <a:endParaRPr lang="en-US" dirty="0"/>
          </a:p>
        </p:txBody>
      </p:sp>
      <p:pic>
        <p:nvPicPr>
          <p:cNvPr id="1026" name="Picture 2" descr="C:\Users\michael\AppData\Local\Microsoft\Windows\Temporary Internet Files\Content.IE5\5KO4VLLJ\MP90044829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85230" y="1981200"/>
            <a:ext cx="2684482" cy="403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48355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p:cNvSpPr>
            <a:spLocks noGrp="1"/>
          </p:cNvSpPr>
          <p:nvPr>
            <p:ph type="title"/>
          </p:nvPr>
        </p:nvSpPr>
        <p:spPr/>
        <p:txBody>
          <a:bodyPr/>
          <a:lstStyle/>
          <a:p>
            <a:r>
              <a:rPr lang="en-US" dirty="0" smtClean="0"/>
              <a:t>Sign-Up Sheet for Each Class </a:t>
            </a:r>
            <a:endParaRPr lang="en-US" dirty="0"/>
          </a:p>
        </p:txBody>
      </p:sp>
      <p:graphicFrame>
        <p:nvGraphicFramePr>
          <p:cNvPr id="20" name="Table 19"/>
          <p:cNvGraphicFramePr>
            <a:graphicFrameLocks noGrp="1"/>
          </p:cNvGraphicFramePr>
          <p:nvPr/>
        </p:nvGraphicFramePr>
        <p:xfrm>
          <a:off x="2473740" y="1396998"/>
          <a:ext cx="4196520" cy="4622798"/>
        </p:xfrm>
        <a:graphic>
          <a:graphicData uri="http://schemas.openxmlformats.org/drawingml/2006/table">
            <a:tbl>
              <a:tblPr/>
              <a:tblGrid>
                <a:gridCol w="1398840"/>
                <a:gridCol w="1398840"/>
                <a:gridCol w="1398840"/>
              </a:tblGrid>
              <a:tr h="220133">
                <a:tc>
                  <a:txBody>
                    <a:bodyPr/>
                    <a:lstStyle/>
                    <a:p>
                      <a:pPr marL="0" marR="0" algn="ctr">
                        <a:lnSpc>
                          <a:spcPct val="115000"/>
                        </a:lnSpc>
                        <a:spcBef>
                          <a:spcPts val="0"/>
                        </a:spcBef>
                        <a:spcAft>
                          <a:spcPts val="0"/>
                        </a:spcAft>
                      </a:pPr>
                      <a:r>
                        <a:rPr lang="en-US" sz="1100" dirty="0">
                          <a:latin typeface="Arial"/>
                          <a:ea typeface="Calibri"/>
                          <a:cs typeface="Times New Roman"/>
                        </a:rPr>
                        <a:t>Topic</a:t>
                      </a:r>
                      <a:endParaRPr lang="en-US" sz="800" dirty="0">
                        <a:latin typeface="Calibri"/>
                        <a:ea typeface="Calibri"/>
                        <a:cs typeface="Times New Roman"/>
                      </a:endParaRPr>
                    </a:p>
                  </a:txBody>
                  <a:tcPr marL="47329" marR="473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dirty="0">
                          <a:latin typeface="Arial"/>
                          <a:ea typeface="Calibri"/>
                          <a:cs typeface="Times New Roman"/>
                        </a:rPr>
                        <a:t>1</a:t>
                      </a:r>
                      <a:r>
                        <a:rPr lang="en-US" sz="1100" baseline="30000" dirty="0">
                          <a:latin typeface="Arial"/>
                          <a:ea typeface="Calibri"/>
                          <a:cs typeface="Times New Roman"/>
                        </a:rPr>
                        <a:t>st</a:t>
                      </a:r>
                      <a:r>
                        <a:rPr lang="en-US" sz="1100" dirty="0">
                          <a:latin typeface="Arial"/>
                          <a:ea typeface="Calibri"/>
                          <a:cs typeface="Times New Roman"/>
                        </a:rPr>
                        <a:t> Student</a:t>
                      </a:r>
                      <a:endParaRPr lang="en-US" sz="800" dirty="0">
                        <a:latin typeface="Calibri"/>
                        <a:ea typeface="Calibri"/>
                        <a:cs typeface="Times New Roman"/>
                      </a:endParaRPr>
                    </a:p>
                  </a:txBody>
                  <a:tcPr marL="47329" marR="473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dirty="0">
                          <a:latin typeface="Arial"/>
                          <a:ea typeface="Calibri"/>
                          <a:cs typeface="Times New Roman"/>
                        </a:rPr>
                        <a:t>2</a:t>
                      </a:r>
                      <a:r>
                        <a:rPr lang="en-US" sz="1100" baseline="30000" dirty="0">
                          <a:latin typeface="Arial"/>
                          <a:ea typeface="Calibri"/>
                          <a:cs typeface="Times New Roman"/>
                        </a:rPr>
                        <a:t>nd</a:t>
                      </a:r>
                      <a:r>
                        <a:rPr lang="en-US" sz="1100" dirty="0">
                          <a:latin typeface="Arial"/>
                          <a:ea typeface="Calibri"/>
                          <a:cs typeface="Times New Roman"/>
                        </a:rPr>
                        <a:t> Student</a:t>
                      </a:r>
                      <a:endParaRPr lang="en-US" sz="800" dirty="0">
                        <a:latin typeface="Calibri"/>
                        <a:ea typeface="Calibri"/>
                        <a:cs typeface="Times New Roman"/>
                      </a:endParaRPr>
                    </a:p>
                  </a:txBody>
                  <a:tcPr marL="47329" marR="473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0133">
                <a:tc>
                  <a:txBody>
                    <a:bodyPr/>
                    <a:lstStyle/>
                    <a:p>
                      <a:pPr marL="0" marR="0" algn="ctr">
                        <a:lnSpc>
                          <a:spcPct val="115000"/>
                        </a:lnSpc>
                        <a:spcBef>
                          <a:spcPts val="0"/>
                        </a:spcBef>
                        <a:spcAft>
                          <a:spcPts val="0"/>
                        </a:spcAft>
                      </a:pPr>
                      <a:r>
                        <a:rPr lang="en-US" sz="1100" dirty="0">
                          <a:latin typeface="Arial"/>
                          <a:ea typeface="Calibri"/>
                          <a:cs typeface="Times New Roman"/>
                        </a:rPr>
                        <a:t>Sea Turtle Tracking</a:t>
                      </a:r>
                      <a:endParaRPr lang="en-US" sz="800" dirty="0">
                        <a:latin typeface="Calibri"/>
                        <a:ea typeface="Calibri"/>
                        <a:cs typeface="Times New Roman"/>
                      </a:endParaRPr>
                    </a:p>
                  </a:txBody>
                  <a:tcPr marL="47329" marR="473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100" dirty="0">
                        <a:latin typeface="Arial"/>
                        <a:ea typeface="Calibri"/>
                        <a:cs typeface="Times New Roman"/>
                      </a:endParaRPr>
                    </a:p>
                  </a:txBody>
                  <a:tcPr marL="47329" marR="473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100" dirty="0">
                        <a:latin typeface="Arial"/>
                        <a:ea typeface="Calibri"/>
                        <a:cs typeface="Times New Roman"/>
                      </a:endParaRPr>
                    </a:p>
                  </a:txBody>
                  <a:tcPr marL="47329" marR="473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0133">
                <a:tc>
                  <a:txBody>
                    <a:bodyPr/>
                    <a:lstStyle/>
                    <a:p>
                      <a:pPr marL="0" marR="0" algn="ctr">
                        <a:lnSpc>
                          <a:spcPct val="115000"/>
                        </a:lnSpc>
                        <a:spcBef>
                          <a:spcPts val="0"/>
                        </a:spcBef>
                        <a:spcAft>
                          <a:spcPts val="0"/>
                        </a:spcAft>
                      </a:pPr>
                      <a:r>
                        <a:rPr lang="en-US" sz="1100" dirty="0">
                          <a:latin typeface="Arial"/>
                          <a:ea typeface="Calibri"/>
                          <a:cs typeface="Times New Roman"/>
                        </a:rPr>
                        <a:t>Boat Design</a:t>
                      </a:r>
                      <a:endParaRPr lang="en-US" sz="800" dirty="0">
                        <a:latin typeface="Calibri"/>
                        <a:ea typeface="Calibri"/>
                        <a:cs typeface="Times New Roman"/>
                      </a:endParaRPr>
                    </a:p>
                  </a:txBody>
                  <a:tcPr marL="47329" marR="473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100" dirty="0">
                        <a:latin typeface="Arial"/>
                        <a:ea typeface="Calibri"/>
                        <a:cs typeface="Times New Roman"/>
                      </a:endParaRPr>
                    </a:p>
                  </a:txBody>
                  <a:tcPr marL="47329" marR="473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100" dirty="0">
                        <a:latin typeface="Arial"/>
                        <a:ea typeface="Calibri"/>
                        <a:cs typeface="Times New Roman"/>
                      </a:endParaRPr>
                    </a:p>
                  </a:txBody>
                  <a:tcPr marL="47329" marR="473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0133">
                <a:tc>
                  <a:txBody>
                    <a:bodyPr/>
                    <a:lstStyle/>
                    <a:p>
                      <a:pPr marL="0" marR="0" algn="ctr">
                        <a:lnSpc>
                          <a:spcPct val="115000"/>
                        </a:lnSpc>
                        <a:spcBef>
                          <a:spcPts val="0"/>
                        </a:spcBef>
                        <a:spcAft>
                          <a:spcPts val="0"/>
                        </a:spcAft>
                      </a:pPr>
                      <a:r>
                        <a:rPr lang="en-US" sz="1100" dirty="0">
                          <a:latin typeface="Arial"/>
                          <a:ea typeface="Calibri"/>
                          <a:cs typeface="Times New Roman"/>
                        </a:rPr>
                        <a:t>Ocean Waves</a:t>
                      </a:r>
                      <a:endParaRPr lang="en-US" sz="800" dirty="0">
                        <a:latin typeface="Calibri"/>
                        <a:ea typeface="Calibri"/>
                        <a:cs typeface="Times New Roman"/>
                      </a:endParaRPr>
                    </a:p>
                  </a:txBody>
                  <a:tcPr marL="47329" marR="473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100" dirty="0">
                        <a:latin typeface="Arial"/>
                        <a:ea typeface="Calibri"/>
                        <a:cs typeface="Times New Roman"/>
                      </a:endParaRPr>
                    </a:p>
                  </a:txBody>
                  <a:tcPr marL="47329" marR="473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100" dirty="0">
                        <a:latin typeface="Arial"/>
                        <a:ea typeface="Calibri"/>
                        <a:cs typeface="Times New Roman"/>
                      </a:endParaRPr>
                    </a:p>
                  </a:txBody>
                  <a:tcPr marL="47329" marR="473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0133">
                <a:tc>
                  <a:txBody>
                    <a:bodyPr/>
                    <a:lstStyle/>
                    <a:p>
                      <a:pPr marL="0" marR="0" algn="ctr">
                        <a:lnSpc>
                          <a:spcPct val="115000"/>
                        </a:lnSpc>
                        <a:spcBef>
                          <a:spcPts val="0"/>
                        </a:spcBef>
                        <a:spcAft>
                          <a:spcPts val="0"/>
                        </a:spcAft>
                      </a:pPr>
                      <a:r>
                        <a:rPr lang="en-US" sz="1100" dirty="0">
                          <a:latin typeface="Arial"/>
                          <a:ea typeface="Calibri"/>
                          <a:cs typeface="Times New Roman"/>
                        </a:rPr>
                        <a:t>Shark Feeding</a:t>
                      </a:r>
                      <a:endParaRPr lang="en-US" sz="800" dirty="0">
                        <a:latin typeface="Calibri"/>
                        <a:ea typeface="Calibri"/>
                        <a:cs typeface="Times New Roman"/>
                      </a:endParaRPr>
                    </a:p>
                  </a:txBody>
                  <a:tcPr marL="47329" marR="473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100" dirty="0">
                        <a:latin typeface="Arial"/>
                        <a:ea typeface="Calibri"/>
                        <a:cs typeface="Times New Roman"/>
                      </a:endParaRPr>
                    </a:p>
                  </a:txBody>
                  <a:tcPr marL="47329" marR="473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100" dirty="0">
                        <a:latin typeface="Arial"/>
                        <a:ea typeface="Calibri"/>
                        <a:cs typeface="Times New Roman"/>
                      </a:endParaRPr>
                    </a:p>
                  </a:txBody>
                  <a:tcPr marL="47329" marR="473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0133">
                <a:tc>
                  <a:txBody>
                    <a:bodyPr/>
                    <a:lstStyle/>
                    <a:p>
                      <a:pPr marL="0" marR="0" algn="ctr">
                        <a:lnSpc>
                          <a:spcPct val="115000"/>
                        </a:lnSpc>
                        <a:spcBef>
                          <a:spcPts val="0"/>
                        </a:spcBef>
                        <a:spcAft>
                          <a:spcPts val="0"/>
                        </a:spcAft>
                      </a:pPr>
                      <a:r>
                        <a:rPr lang="en-US" sz="1100" dirty="0">
                          <a:latin typeface="Arial"/>
                          <a:ea typeface="Calibri"/>
                          <a:cs typeface="Times New Roman"/>
                        </a:rPr>
                        <a:t>Dolphin Prosthetics</a:t>
                      </a:r>
                      <a:endParaRPr lang="en-US" sz="800" dirty="0">
                        <a:latin typeface="Calibri"/>
                        <a:ea typeface="Calibri"/>
                        <a:cs typeface="Times New Roman"/>
                      </a:endParaRPr>
                    </a:p>
                  </a:txBody>
                  <a:tcPr marL="47329" marR="473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100" dirty="0">
                        <a:latin typeface="Arial"/>
                        <a:ea typeface="Calibri"/>
                        <a:cs typeface="Times New Roman"/>
                      </a:endParaRPr>
                    </a:p>
                  </a:txBody>
                  <a:tcPr marL="47329" marR="473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100" dirty="0">
                        <a:latin typeface="Arial"/>
                        <a:ea typeface="Calibri"/>
                        <a:cs typeface="Times New Roman"/>
                      </a:endParaRPr>
                    </a:p>
                  </a:txBody>
                  <a:tcPr marL="47329" marR="473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0267">
                <a:tc>
                  <a:txBody>
                    <a:bodyPr/>
                    <a:lstStyle/>
                    <a:p>
                      <a:pPr marL="0" marR="0" algn="ctr">
                        <a:lnSpc>
                          <a:spcPct val="115000"/>
                        </a:lnSpc>
                        <a:spcBef>
                          <a:spcPts val="0"/>
                        </a:spcBef>
                        <a:spcAft>
                          <a:spcPts val="0"/>
                        </a:spcAft>
                      </a:pPr>
                      <a:r>
                        <a:rPr lang="en-US" sz="1100" dirty="0">
                          <a:latin typeface="Arial"/>
                          <a:ea typeface="Calibri"/>
                          <a:cs typeface="Times New Roman"/>
                        </a:rPr>
                        <a:t>Maintaining an Aquarium</a:t>
                      </a:r>
                      <a:endParaRPr lang="en-US" sz="800" dirty="0">
                        <a:latin typeface="Calibri"/>
                        <a:ea typeface="Calibri"/>
                        <a:cs typeface="Times New Roman"/>
                      </a:endParaRPr>
                    </a:p>
                  </a:txBody>
                  <a:tcPr marL="47329" marR="473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100" dirty="0">
                        <a:latin typeface="Arial"/>
                        <a:ea typeface="Calibri"/>
                        <a:cs typeface="Times New Roman"/>
                      </a:endParaRPr>
                    </a:p>
                  </a:txBody>
                  <a:tcPr marL="47329" marR="473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100" dirty="0">
                        <a:latin typeface="Arial"/>
                        <a:ea typeface="Calibri"/>
                        <a:cs typeface="Times New Roman"/>
                      </a:endParaRPr>
                    </a:p>
                  </a:txBody>
                  <a:tcPr marL="47329" marR="473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0267">
                <a:tc>
                  <a:txBody>
                    <a:bodyPr/>
                    <a:lstStyle/>
                    <a:p>
                      <a:pPr marL="0" marR="0" algn="ctr">
                        <a:lnSpc>
                          <a:spcPct val="115000"/>
                        </a:lnSpc>
                        <a:spcBef>
                          <a:spcPts val="0"/>
                        </a:spcBef>
                        <a:spcAft>
                          <a:spcPts val="0"/>
                        </a:spcAft>
                      </a:pPr>
                      <a:r>
                        <a:rPr lang="en-US" sz="1100" dirty="0">
                          <a:latin typeface="Arial"/>
                          <a:ea typeface="Calibri"/>
                          <a:cs typeface="Times New Roman"/>
                        </a:rPr>
                        <a:t>Whale Communication</a:t>
                      </a:r>
                      <a:endParaRPr lang="en-US" sz="800" dirty="0">
                        <a:latin typeface="Calibri"/>
                        <a:ea typeface="Calibri"/>
                        <a:cs typeface="Times New Roman"/>
                      </a:endParaRPr>
                    </a:p>
                  </a:txBody>
                  <a:tcPr marL="47329" marR="473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100" dirty="0">
                        <a:latin typeface="Arial"/>
                        <a:ea typeface="Calibri"/>
                        <a:cs typeface="Times New Roman"/>
                      </a:endParaRPr>
                    </a:p>
                  </a:txBody>
                  <a:tcPr marL="47329" marR="473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100" dirty="0">
                        <a:latin typeface="Arial"/>
                        <a:ea typeface="Calibri"/>
                        <a:cs typeface="Times New Roman"/>
                      </a:endParaRPr>
                    </a:p>
                  </a:txBody>
                  <a:tcPr marL="47329" marR="473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0133">
                <a:tc>
                  <a:txBody>
                    <a:bodyPr/>
                    <a:lstStyle/>
                    <a:p>
                      <a:pPr marL="0" marR="0" algn="ctr">
                        <a:lnSpc>
                          <a:spcPct val="115000"/>
                        </a:lnSpc>
                        <a:spcBef>
                          <a:spcPts val="0"/>
                        </a:spcBef>
                        <a:spcAft>
                          <a:spcPts val="0"/>
                        </a:spcAft>
                      </a:pPr>
                      <a:r>
                        <a:rPr lang="en-US" sz="1100" dirty="0">
                          <a:latin typeface="Arial"/>
                          <a:ea typeface="Calibri"/>
                          <a:cs typeface="Times New Roman"/>
                        </a:rPr>
                        <a:t>The Coral Reef</a:t>
                      </a:r>
                      <a:endParaRPr lang="en-US" sz="800" dirty="0">
                        <a:latin typeface="Calibri"/>
                        <a:ea typeface="Calibri"/>
                        <a:cs typeface="Times New Roman"/>
                      </a:endParaRPr>
                    </a:p>
                  </a:txBody>
                  <a:tcPr marL="47329" marR="473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100" dirty="0">
                        <a:latin typeface="Arial"/>
                        <a:ea typeface="Calibri"/>
                        <a:cs typeface="Times New Roman"/>
                      </a:endParaRPr>
                    </a:p>
                  </a:txBody>
                  <a:tcPr marL="47329" marR="473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100" dirty="0">
                        <a:latin typeface="Arial"/>
                        <a:ea typeface="Calibri"/>
                        <a:cs typeface="Times New Roman"/>
                      </a:endParaRPr>
                    </a:p>
                  </a:txBody>
                  <a:tcPr marL="47329" marR="473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0267">
                <a:tc>
                  <a:txBody>
                    <a:bodyPr/>
                    <a:lstStyle/>
                    <a:p>
                      <a:pPr marL="0" marR="0" algn="ctr">
                        <a:lnSpc>
                          <a:spcPct val="115000"/>
                        </a:lnSpc>
                        <a:spcBef>
                          <a:spcPts val="0"/>
                        </a:spcBef>
                        <a:spcAft>
                          <a:spcPts val="0"/>
                        </a:spcAft>
                      </a:pPr>
                      <a:r>
                        <a:rPr lang="en-US" sz="1100" dirty="0">
                          <a:latin typeface="Arial"/>
                          <a:ea typeface="Calibri"/>
                          <a:cs typeface="Times New Roman"/>
                        </a:rPr>
                        <a:t>Climate Change and Sea Level</a:t>
                      </a:r>
                      <a:endParaRPr lang="en-US" sz="800" dirty="0">
                        <a:latin typeface="Calibri"/>
                        <a:ea typeface="Calibri"/>
                        <a:cs typeface="Times New Roman"/>
                      </a:endParaRPr>
                    </a:p>
                  </a:txBody>
                  <a:tcPr marL="47329" marR="473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100" dirty="0">
                        <a:latin typeface="Arial"/>
                        <a:ea typeface="Calibri"/>
                        <a:cs typeface="Times New Roman"/>
                      </a:endParaRPr>
                    </a:p>
                  </a:txBody>
                  <a:tcPr marL="47329" marR="473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100" dirty="0">
                        <a:latin typeface="Arial"/>
                        <a:ea typeface="Calibri"/>
                        <a:cs typeface="Times New Roman"/>
                      </a:endParaRPr>
                    </a:p>
                  </a:txBody>
                  <a:tcPr marL="47329" marR="473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0133">
                <a:tc>
                  <a:txBody>
                    <a:bodyPr/>
                    <a:lstStyle/>
                    <a:p>
                      <a:pPr marL="0" marR="0" algn="ctr">
                        <a:lnSpc>
                          <a:spcPct val="115000"/>
                        </a:lnSpc>
                        <a:spcBef>
                          <a:spcPts val="0"/>
                        </a:spcBef>
                        <a:spcAft>
                          <a:spcPts val="0"/>
                        </a:spcAft>
                      </a:pPr>
                      <a:r>
                        <a:rPr lang="en-US" sz="1100" dirty="0">
                          <a:latin typeface="Arial"/>
                          <a:ea typeface="Calibri"/>
                          <a:cs typeface="Times New Roman"/>
                        </a:rPr>
                        <a:t>Escher “Fish”</a:t>
                      </a:r>
                      <a:endParaRPr lang="en-US" sz="800" dirty="0">
                        <a:latin typeface="Calibri"/>
                        <a:ea typeface="Calibri"/>
                        <a:cs typeface="Times New Roman"/>
                      </a:endParaRPr>
                    </a:p>
                  </a:txBody>
                  <a:tcPr marL="47329" marR="473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100" dirty="0">
                        <a:latin typeface="Arial"/>
                        <a:ea typeface="Calibri"/>
                        <a:cs typeface="Times New Roman"/>
                      </a:endParaRPr>
                    </a:p>
                  </a:txBody>
                  <a:tcPr marL="47329" marR="473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100" dirty="0">
                        <a:latin typeface="Arial"/>
                        <a:ea typeface="Calibri"/>
                        <a:cs typeface="Times New Roman"/>
                      </a:endParaRPr>
                    </a:p>
                  </a:txBody>
                  <a:tcPr marL="47329" marR="473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0133">
                <a:tc>
                  <a:txBody>
                    <a:bodyPr/>
                    <a:lstStyle/>
                    <a:p>
                      <a:pPr marL="0" marR="0" algn="ctr">
                        <a:lnSpc>
                          <a:spcPct val="115000"/>
                        </a:lnSpc>
                        <a:spcBef>
                          <a:spcPts val="0"/>
                        </a:spcBef>
                        <a:spcAft>
                          <a:spcPts val="0"/>
                        </a:spcAft>
                      </a:pPr>
                      <a:r>
                        <a:rPr lang="en-US" sz="1100" dirty="0">
                          <a:latin typeface="Arial"/>
                          <a:ea typeface="Calibri"/>
                          <a:cs typeface="Times New Roman"/>
                        </a:rPr>
                        <a:t>Beach Erosion</a:t>
                      </a:r>
                      <a:endParaRPr lang="en-US" sz="800" dirty="0">
                        <a:latin typeface="Calibri"/>
                        <a:ea typeface="Calibri"/>
                        <a:cs typeface="Times New Roman"/>
                      </a:endParaRPr>
                    </a:p>
                  </a:txBody>
                  <a:tcPr marL="47329" marR="473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100" dirty="0">
                        <a:latin typeface="Arial"/>
                        <a:ea typeface="Calibri"/>
                        <a:cs typeface="Times New Roman"/>
                      </a:endParaRPr>
                    </a:p>
                  </a:txBody>
                  <a:tcPr marL="47329" marR="473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100" dirty="0">
                        <a:latin typeface="Arial"/>
                        <a:ea typeface="Calibri"/>
                        <a:cs typeface="Times New Roman"/>
                      </a:endParaRPr>
                    </a:p>
                  </a:txBody>
                  <a:tcPr marL="47329" marR="473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0267">
                <a:tc>
                  <a:txBody>
                    <a:bodyPr/>
                    <a:lstStyle/>
                    <a:p>
                      <a:pPr marL="0" marR="0" algn="ctr">
                        <a:lnSpc>
                          <a:spcPct val="115000"/>
                        </a:lnSpc>
                        <a:spcBef>
                          <a:spcPts val="0"/>
                        </a:spcBef>
                        <a:spcAft>
                          <a:spcPts val="0"/>
                        </a:spcAft>
                      </a:pPr>
                      <a:r>
                        <a:rPr lang="en-US" sz="1100" dirty="0">
                          <a:latin typeface="Arial"/>
                          <a:ea typeface="Calibri"/>
                          <a:cs typeface="Times New Roman"/>
                        </a:rPr>
                        <a:t>Fishing – Sport or Commercial</a:t>
                      </a:r>
                      <a:endParaRPr lang="en-US" sz="800" dirty="0">
                        <a:latin typeface="Calibri"/>
                        <a:ea typeface="Calibri"/>
                        <a:cs typeface="Times New Roman"/>
                      </a:endParaRPr>
                    </a:p>
                  </a:txBody>
                  <a:tcPr marL="47329" marR="473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100" dirty="0">
                        <a:latin typeface="Arial"/>
                        <a:ea typeface="Calibri"/>
                        <a:cs typeface="Times New Roman"/>
                      </a:endParaRPr>
                    </a:p>
                  </a:txBody>
                  <a:tcPr marL="47329" marR="473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100" dirty="0">
                        <a:latin typeface="Arial"/>
                        <a:ea typeface="Calibri"/>
                        <a:cs typeface="Times New Roman"/>
                      </a:endParaRPr>
                    </a:p>
                  </a:txBody>
                  <a:tcPr marL="47329" marR="473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0133">
                <a:tc>
                  <a:txBody>
                    <a:bodyPr/>
                    <a:lstStyle/>
                    <a:p>
                      <a:pPr marL="0" marR="0" algn="ctr">
                        <a:lnSpc>
                          <a:spcPct val="115000"/>
                        </a:lnSpc>
                        <a:spcBef>
                          <a:spcPts val="0"/>
                        </a:spcBef>
                        <a:spcAft>
                          <a:spcPts val="0"/>
                        </a:spcAft>
                      </a:pPr>
                      <a:r>
                        <a:rPr lang="en-US" sz="1100" dirty="0">
                          <a:latin typeface="Arial"/>
                          <a:ea typeface="Calibri"/>
                          <a:cs typeface="Times New Roman"/>
                        </a:rPr>
                        <a:t>Tides</a:t>
                      </a:r>
                      <a:endParaRPr lang="en-US" sz="800" dirty="0">
                        <a:latin typeface="Calibri"/>
                        <a:ea typeface="Calibri"/>
                        <a:cs typeface="Times New Roman"/>
                      </a:endParaRPr>
                    </a:p>
                  </a:txBody>
                  <a:tcPr marL="47329" marR="473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100" dirty="0">
                        <a:latin typeface="Arial"/>
                        <a:ea typeface="Calibri"/>
                        <a:cs typeface="Times New Roman"/>
                      </a:endParaRPr>
                    </a:p>
                  </a:txBody>
                  <a:tcPr marL="47329" marR="473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100" dirty="0">
                        <a:latin typeface="Arial"/>
                        <a:ea typeface="Calibri"/>
                        <a:cs typeface="Times New Roman"/>
                      </a:endParaRPr>
                    </a:p>
                  </a:txBody>
                  <a:tcPr marL="47329" marR="473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0267">
                <a:tc>
                  <a:txBody>
                    <a:bodyPr/>
                    <a:lstStyle/>
                    <a:p>
                      <a:pPr marL="0" marR="0" algn="ctr">
                        <a:lnSpc>
                          <a:spcPct val="115000"/>
                        </a:lnSpc>
                        <a:spcBef>
                          <a:spcPts val="0"/>
                        </a:spcBef>
                        <a:spcAft>
                          <a:spcPts val="0"/>
                        </a:spcAft>
                      </a:pPr>
                      <a:r>
                        <a:rPr lang="en-US" sz="1100" dirty="0">
                          <a:latin typeface="Arial"/>
                          <a:ea typeface="Calibri"/>
                          <a:cs typeface="Times New Roman"/>
                        </a:rPr>
                        <a:t>Navigation in Open Water</a:t>
                      </a:r>
                      <a:endParaRPr lang="en-US" sz="800" dirty="0">
                        <a:latin typeface="Calibri"/>
                        <a:ea typeface="Calibri"/>
                        <a:cs typeface="Times New Roman"/>
                      </a:endParaRPr>
                    </a:p>
                  </a:txBody>
                  <a:tcPr marL="47329" marR="473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100" dirty="0">
                        <a:latin typeface="Arial"/>
                        <a:ea typeface="Calibri"/>
                        <a:cs typeface="Times New Roman"/>
                      </a:endParaRPr>
                    </a:p>
                  </a:txBody>
                  <a:tcPr marL="47329" marR="473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100" dirty="0">
                        <a:latin typeface="Arial"/>
                        <a:ea typeface="Calibri"/>
                        <a:cs typeface="Times New Roman"/>
                      </a:endParaRPr>
                    </a:p>
                  </a:txBody>
                  <a:tcPr marL="47329" marR="473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0133">
                <a:tc>
                  <a:txBody>
                    <a:bodyPr/>
                    <a:lstStyle/>
                    <a:p>
                      <a:pPr marL="0" marR="0" algn="ctr">
                        <a:lnSpc>
                          <a:spcPct val="115000"/>
                        </a:lnSpc>
                        <a:spcBef>
                          <a:spcPts val="0"/>
                        </a:spcBef>
                        <a:spcAft>
                          <a:spcPts val="0"/>
                        </a:spcAft>
                      </a:pPr>
                      <a:r>
                        <a:rPr lang="en-US" sz="1100" dirty="0">
                          <a:latin typeface="Arial"/>
                          <a:ea typeface="Calibri"/>
                          <a:cs typeface="Times New Roman"/>
                        </a:rPr>
                        <a:t>The “Perfect Storm”</a:t>
                      </a:r>
                      <a:endParaRPr lang="en-US" sz="800" dirty="0">
                        <a:latin typeface="Calibri"/>
                        <a:ea typeface="Calibri"/>
                        <a:cs typeface="Times New Roman"/>
                      </a:endParaRPr>
                    </a:p>
                  </a:txBody>
                  <a:tcPr marL="47329" marR="473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100" dirty="0">
                        <a:latin typeface="Arial"/>
                        <a:ea typeface="Calibri"/>
                        <a:cs typeface="Times New Roman"/>
                      </a:endParaRPr>
                    </a:p>
                  </a:txBody>
                  <a:tcPr marL="47329" marR="473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100" dirty="0">
                        <a:latin typeface="Arial"/>
                        <a:ea typeface="Calibri"/>
                        <a:cs typeface="Times New Roman"/>
                      </a:endParaRPr>
                    </a:p>
                  </a:txBody>
                  <a:tcPr marL="47329" marR="473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106"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2" name="Picture 21"/>
          <p:cNvPicPr/>
          <p:nvPr/>
        </p:nvPicPr>
        <p:blipFill>
          <a:blip r:embed="rId2" cstate="print"/>
          <a:srcRect/>
          <a:stretch>
            <a:fillRect/>
          </a:stretch>
        </p:blipFill>
        <p:spPr bwMode="auto">
          <a:xfrm>
            <a:off x="533400" y="304800"/>
            <a:ext cx="946890" cy="95415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latin typeface="Arial" pitchFamily="34" charset="0"/>
                <a:cs typeface="Arial" pitchFamily="34" charset="0"/>
              </a:rPr>
              <a:t>Calendar of Events</a:t>
            </a:r>
            <a:endParaRPr lang="en-US" sz="4000" b="1" dirty="0">
              <a:latin typeface="Arial" pitchFamily="34" charset="0"/>
              <a:cs typeface="Arial" pitchFamily="34"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578835351"/>
              </p:ext>
            </p:extLst>
          </p:nvPr>
        </p:nvGraphicFramePr>
        <p:xfrm>
          <a:off x="457200" y="1600200"/>
          <a:ext cx="8229600" cy="4897120"/>
        </p:xfrm>
        <a:graphic>
          <a:graphicData uri="http://schemas.openxmlformats.org/drawingml/2006/table">
            <a:tbl>
              <a:tblPr firstRow="1" bandRow="1">
                <a:tableStyleId>{5C22544A-7EE6-4342-B048-85BDC9FD1C3A}</a:tableStyleId>
              </a:tblPr>
              <a:tblGrid>
                <a:gridCol w="1645920"/>
                <a:gridCol w="1645920"/>
                <a:gridCol w="1584960"/>
                <a:gridCol w="1706880"/>
                <a:gridCol w="1645920"/>
              </a:tblGrid>
              <a:tr h="370840">
                <a:tc>
                  <a:txBody>
                    <a:bodyPr/>
                    <a:lstStyle/>
                    <a:p>
                      <a:pPr algn="ctr"/>
                      <a:r>
                        <a:rPr lang="en-US" dirty="0" smtClean="0">
                          <a:latin typeface="Arial" pitchFamily="34" charset="0"/>
                          <a:cs typeface="Arial" pitchFamily="34" charset="0"/>
                        </a:rPr>
                        <a:t>Monday</a:t>
                      </a:r>
                      <a:endParaRPr lang="en-US" dirty="0">
                        <a:latin typeface="Arial" pitchFamily="34" charset="0"/>
                        <a:cs typeface="Arial" pitchFamily="34" charset="0"/>
                      </a:endParaRPr>
                    </a:p>
                  </a:txBody>
                  <a:tcPr/>
                </a:tc>
                <a:tc>
                  <a:txBody>
                    <a:bodyPr/>
                    <a:lstStyle/>
                    <a:p>
                      <a:pPr algn="ctr"/>
                      <a:r>
                        <a:rPr lang="en-US" dirty="0" smtClean="0">
                          <a:latin typeface="Arial" pitchFamily="34" charset="0"/>
                          <a:cs typeface="Arial" pitchFamily="34" charset="0"/>
                        </a:rPr>
                        <a:t>Tuesday</a:t>
                      </a:r>
                      <a:endParaRPr lang="en-US" dirty="0">
                        <a:latin typeface="Arial" pitchFamily="34" charset="0"/>
                        <a:cs typeface="Arial" pitchFamily="34" charset="0"/>
                      </a:endParaRPr>
                    </a:p>
                  </a:txBody>
                  <a:tcPr/>
                </a:tc>
                <a:tc>
                  <a:txBody>
                    <a:bodyPr/>
                    <a:lstStyle/>
                    <a:p>
                      <a:pPr algn="ctr"/>
                      <a:r>
                        <a:rPr lang="en-US" dirty="0" smtClean="0">
                          <a:latin typeface="Arial" pitchFamily="34" charset="0"/>
                          <a:cs typeface="Arial" pitchFamily="34" charset="0"/>
                        </a:rPr>
                        <a:t>Wednesday</a:t>
                      </a:r>
                      <a:endParaRPr lang="en-US" dirty="0">
                        <a:latin typeface="Arial" pitchFamily="34" charset="0"/>
                        <a:cs typeface="Arial" pitchFamily="34" charset="0"/>
                      </a:endParaRPr>
                    </a:p>
                  </a:txBody>
                  <a:tcPr/>
                </a:tc>
                <a:tc>
                  <a:txBody>
                    <a:bodyPr/>
                    <a:lstStyle/>
                    <a:p>
                      <a:pPr algn="ctr"/>
                      <a:r>
                        <a:rPr lang="en-US" dirty="0" smtClean="0">
                          <a:latin typeface="Arial" pitchFamily="34" charset="0"/>
                          <a:cs typeface="Arial" pitchFamily="34" charset="0"/>
                        </a:rPr>
                        <a:t>Thursday</a:t>
                      </a:r>
                      <a:endParaRPr lang="en-US" dirty="0">
                        <a:latin typeface="Arial" pitchFamily="34" charset="0"/>
                        <a:cs typeface="Arial" pitchFamily="34" charset="0"/>
                      </a:endParaRPr>
                    </a:p>
                  </a:txBody>
                  <a:tcPr/>
                </a:tc>
                <a:tc>
                  <a:txBody>
                    <a:bodyPr/>
                    <a:lstStyle/>
                    <a:p>
                      <a:pPr algn="ctr"/>
                      <a:r>
                        <a:rPr lang="en-US" dirty="0" smtClean="0">
                          <a:latin typeface="Arial" pitchFamily="34" charset="0"/>
                          <a:cs typeface="Arial" pitchFamily="34" charset="0"/>
                        </a:rPr>
                        <a:t>Friday</a:t>
                      </a:r>
                      <a:endParaRPr lang="en-US" dirty="0">
                        <a:latin typeface="Arial" pitchFamily="34" charset="0"/>
                        <a:cs typeface="Arial" pitchFamily="34" charset="0"/>
                      </a:endParaRPr>
                    </a:p>
                  </a:txBody>
                  <a:tcPr/>
                </a:tc>
              </a:tr>
              <a:tr h="370840">
                <a:tc>
                  <a:txBody>
                    <a:bodyPr/>
                    <a:lstStyle/>
                    <a:p>
                      <a:pPr algn="l"/>
                      <a:endParaRPr lang="en-US" sz="1200" dirty="0" smtClean="0">
                        <a:latin typeface="Arial" pitchFamily="34" charset="0"/>
                        <a:cs typeface="Arial" pitchFamily="34" charset="0"/>
                      </a:endParaRPr>
                    </a:p>
                  </a:txBody>
                  <a:tcPr/>
                </a:tc>
                <a:tc>
                  <a:txBody>
                    <a:bodyPr/>
                    <a:lstStyle/>
                    <a:p>
                      <a:pPr algn="l"/>
                      <a:endParaRPr lang="en-US" sz="1200" dirty="0">
                        <a:latin typeface="Arial" pitchFamily="34" charset="0"/>
                        <a:cs typeface="Arial" pitchFamily="34" charset="0"/>
                      </a:endParaRPr>
                    </a:p>
                  </a:txBody>
                  <a:tcPr/>
                </a:tc>
                <a:tc>
                  <a:txBody>
                    <a:bodyPr/>
                    <a:lstStyle/>
                    <a:p>
                      <a:pPr algn="l"/>
                      <a:endParaRPr lang="en-US" sz="1200" dirty="0">
                        <a:latin typeface="Arial" pitchFamily="34" charset="0"/>
                        <a:cs typeface="Arial" pitchFamily="34" charset="0"/>
                      </a:endParaRPr>
                    </a:p>
                  </a:txBody>
                  <a:tcPr/>
                </a:tc>
                <a:tc>
                  <a:txBody>
                    <a:bodyPr/>
                    <a:lstStyle/>
                    <a:p>
                      <a:pPr algn="l"/>
                      <a:endParaRPr lang="en-US" sz="1200" dirty="0">
                        <a:latin typeface="Arial" pitchFamily="34" charset="0"/>
                        <a:cs typeface="Arial"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Arial" pitchFamily="34" charset="0"/>
                          <a:cs typeface="Arial" pitchFamily="34" charset="0"/>
                        </a:rPr>
                        <a:t>3/1 (E)</a:t>
                      </a:r>
                    </a:p>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latin typeface="Arial" pitchFamily="34" charset="0"/>
                          <a:cs typeface="Arial" pitchFamily="34" charset="0"/>
                        </a:rPr>
                        <a:t>Media Center</a:t>
                      </a:r>
                      <a:r>
                        <a:rPr lang="en-US" sz="1100" baseline="0" dirty="0" smtClean="0">
                          <a:latin typeface="Arial" pitchFamily="34" charset="0"/>
                          <a:cs typeface="Arial" pitchFamily="34" charset="0"/>
                        </a:rPr>
                        <a:t> </a:t>
                      </a:r>
                      <a:r>
                        <a:rPr lang="en-US" sz="1100" dirty="0" smtClean="0">
                          <a:latin typeface="Arial" pitchFamily="34" charset="0"/>
                          <a:cs typeface="Arial" pitchFamily="34" charset="0"/>
                        </a:rPr>
                        <a:t>Research</a:t>
                      </a:r>
                      <a:r>
                        <a:rPr lang="en-US" sz="1100" baseline="0" dirty="0" smtClean="0">
                          <a:latin typeface="Arial" pitchFamily="34" charset="0"/>
                          <a:cs typeface="Arial" pitchFamily="34" charset="0"/>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100" baseline="0" dirty="0" smtClean="0">
                          <a:latin typeface="Arial" pitchFamily="34" charset="0"/>
                          <a:cs typeface="Arial" pitchFamily="34" charset="0"/>
                        </a:rPr>
                        <a:t>(A Dolphin Tail 2</a:t>
                      </a:r>
                      <a:r>
                        <a:rPr lang="en-US" sz="1100" baseline="30000" dirty="0" smtClean="0">
                          <a:latin typeface="Arial" pitchFamily="34" charset="0"/>
                          <a:cs typeface="Arial" pitchFamily="34" charset="0"/>
                        </a:rPr>
                        <a:t>nd</a:t>
                      </a:r>
                      <a:r>
                        <a:rPr lang="en-US" sz="1100" baseline="0" dirty="0" smtClean="0">
                          <a:latin typeface="Arial" pitchFamily="34" charset="0"/>
                          <a:cs typeface="Arial" pitchFamily="34" charset="0"/>
                        </a:rPr>
                        <a:t> )</a:t>
                      </a:r>
                      <a:endParaRPr lang="en-US" sz="1100" dirty="0" smtClean="0">
                        <a:latin typeface="Arial" pitchFamily="34" charset="0"/>
                        <a:cs typeface="Arial" pitchFamily="34" charset="0"/>
                      </a:endParaRPr>
                    </a:p>
                  </a:txBody>
                  <a:tcPr/>
                </a:tc>
              </a:tr>
              <a:tr h="370840">
                <a:tc>
                  <a:txBody>
                    <a:bodyPr/>
                    <a:lstStyle/>
                    <a:p>
                      <a:r>
                        <a:rPr lang="en-US" sz="1200" dirty="0" smtClean="0">
                          <a:latin typeface="Arial" pitchFamily="34" charset="0"/>
                          <a:cs typeface="Arial" pitchFamily="34" charset="0"/>
                        </a:rPr>
                        <a:t>3/4 (O)</a:t>
                      </a:r>
                    </a:p>
                    <a:p>
                      <a:pPr algn="ctr"/>
                      <a:r>
                        <a:rPr lang="en-US" sz="1200" dirty="0" smtClean="0">
                          <a:latin typeface="Arial" pitchFamily="34" charset="0"/>
                          <a:cs typeface="Arial" pitchFamily="34" charset="0"/>
                        </a:rPr>
                        <a:t>Media Center Research</a:t>
                      </a:r>
                    </a:p>
                    <a:p>
                      <a:endParaRPr lang="en-US" sz="1200" dirty="0">
                        <a:latin typeface="Arial" pitchFamily="34" charset="0"/>
                        <a:cs typeface="Arial" pitchFamily="34" charset="0"/>
                      </a:endParaRPr>
                    </a:p>
                  </a:txBody>
                  <a:tcPr/>
                </a:tc>
                <a:tc>
                  <a:txBody>
                    <a:bodyPr/>
                    <a:lstStyle/>
                    <a:p>
                      <a:pPr algn="l"/>
                      <a:r>
                        <a:rPr lang="en-US" sz="1200" dirty="0" smtClean="0">
                          <a:latin typeface="Arial" pitchFamily="34" charset="0"/>
                          <a:cs typeface="Arial" pitchFamily="34" charset="0"/>
                        </a:rPr>
                        <a:t>3/5 (E)</a:t>
                      </a:r>
                    </a:p>
                    <a:p>
                      <a:pPr algn="ctr"/>
                      <a:r>
                        <a:rPr lang="en-US" sz="1200" dirty="0" smtClean="0">
                          <a:latin typeface="Arial" pitchFamily="34" charset="0"/>
                          <a:cs typeface="Arial" pitchFamily="34" charset="0"/>
                        </a:rPr>
                        <a:t>Media Center Research</a:t>
                      </a:r>
                      <a:endParaRPr lang="en-US" sz="1200" dirty="0">
                        <a:latin typeface="Arial" pitchFamily="34" charset="0"/>
                        <a:cs typeface="Arial" pitchFamily="34" charset="0"/>
                      </a:endParaRPr>
                    </a:p>
                  </a:txBody>
                  <a:tcPr/>
                </a:tc>
                <a:tc>
                  <a:txBody>
                    <a:bodyPr/>
                    <a:lstStyle/>
                    <a:p>
                      <a:r>
                        <a:rPr lang="en-US" sz="1200" dirty="0" smtClean="0">
                          <a:latin typeface="Arial" pitchFamily="34" charset="0"/>
                          <a:cs typeface="Arial" pitchFamily="34" charset="0"/>
                        </a:rPr>
                        <a:t>3/6 (O)</a:t>
                      </a:r>
                    </a:p>
                    <a:p>
                      <a:pPr algn="ctr"/>
                      <a:r>
                        <a:rPr lang="en-US" sz="1200" dirty="0" smtClean="0">
                          <a:latin typeface="Arial" pitchFamily="34" charset="0"/>
                          <a:cs typeface="Arial" pitchFamily="34" charset="0"/>
                        </a:rPr>
                        <a:t>Media</a:t>
                      </a:r>
                      <a:r>
                        <a:rPr lang="en-US" sz="1200" baseline="0" dirty="0" smtClean="0">
                          <a:latin typeface="Arial" pitchFamily="34" charset="0"/>
                          <a:cs typeface="Arial" pitchFamily="34" charset="0"/>
                        </a:rPr>
                        <a:t> Center Research)</a:t>
                      </a:r>
                      <a:endParaRPr lang="en-US" sz="1200" dirty="0">
                        <a:latin typeface="Arial" pitchFamily="34" charset="0"/>
                        <a:cs typeface="Arial" pitchFamily="34" charset="0"/>
                      </a:endParaRPr>
                    </a:p>
                  </a:txBody>
                  <a:tcPr/>
                </a:tc>
                <a:tc>
                  <a:txBody>
                    <a:bodyPr/>
                    <a:lstStyle/>
                    <a:p>
                      <a:r>
                        <a:rPr lang="en-US" sz="1200" dirty="0" smtClean="0">
                          <a:latin typeface="Arial" pitchFamily="34" charset="0"/>
                          <a:cs typeface="Arial" pitchFamily="34" charset="0"/>
                        </a:rPr>
                        <a:t>3/7</a:t>
                      </a:r>
                    </a:p>
                    <a:p>
                      <a:pPr algn="ctr"/>
                      <a:r>
                        <a:rPr lang="en-US" sz="1200" dirty="0" smtClean="0">
                          <a:latin typeface="Arial" pitchFamily="34" charset="0"/>
                          <a:cs typeface="Arial" pitchFamily="34" charset="0"/>
                        </a:rPr>
                        <a:t>Media</a:t>
                      </a:r>
                      <a:r>
                        <a:rPr lang="en-US" sz="1200" baseline="0" dirty="0" smtClean="0">
                          <a:latin typeface="Arial" pitchFamily="34" charset="0"/>
                          <a:cs typeface="Arial" pitchFamily="34" charset="0"/>
                        </a:rPr>
                        <a:t> Center Research</a:t>
                      </a:r>
                      <a:endParaRPr lang="en-US" sz="1200" dirty="0" smtClean="0">
                        <a:latin typeface="Arial" pitchFamily="34" charset="0"/>
                        <a:cs typeface="Arial" pitchFamily="34" charset="0"/>
                      </a:endParaRPr>
                    </a:p>
                  </a:txBody>
                  <a:tcPr/>
                </a:tc>
                <a:tc>
                  <a:txBody>
                    <a:bodyPr/>
                    <a:lstStyle/>
                    <a:p>
                      <a:r>
                        <a:rPr lang="en-US" sz="1200" dirty="0" smtClean="0">
                          <a:latin typeface="Arial" pitchFamily="34" charset="0"/>
                          <a:cs typeface="Arial" pitchFamily="34" charset="0"/>
                        </a:rPr>
                        <a:t>2/8</a:t>
                      </a:r>
                    </a:p>
                    <a:p>
                      <a:pPr algn="ctr"/>
                      <a:r>
                        <a:rPr lang="en-US" sz="1200" dirty="0" smtClean="0">
                          <a:latin typeface="Arial" pitchFamily="34" charset="0"/>
                          <a:cs typeface="Arial" pitchFamily="34" charset="0"/>
                        </a:rPr>
                        <a:t>Media Center Research</a:t>
                      </a:r>
                    </a:p>
                  </a:txBody>
                  <a:tcPr/>
                </a:tc>
              </a:tr>
              <a:tr h="370840">
                <a:tc>
                  <a:txBody>
                    <a:bodyPr/>
                    <a:lstStyle/>
                    <a:p>
                      <a:r>
                        <a:rPr lang="en-US" sz="1200" dirty="0" smtClean="0">
                          <a:latin typeface="Arial" pitchFamily="34" charset="0"/>
                          <a:cs typeface="Arial" pitchFamily="34" charset="0"/>
                        </a:rPr>
                        <a:t>2311</a:t>
                      </a:r>
                    </a:p>
                    <a:p>
                      <a:pPr algn="ctr"/>
                      <a:r>
                        <a:rPr lang="en-US" sz="1200" dirty="0" smtClean="0">
                          <a:latin typeface="Arial" pitchFamily="34" charset="0"/>
                          <a:cs typeface="Arial" pitchFamily="34" charset="0"/>
                        </a:rPr>
                        <a:t>Spring Break</a:t>
                      </a:r>
                      <a:endParaRPr lang="en-US" sz="1200" dirty="0">
                        <a:latin typeface="Arial" pitchFamily="34" charset="0"/>
                        <a:cs typeface="Arial" pitchFamily="34" charset="0"/>
                      </a:endParaRPr>
                    </a:p>
                  </a:txBody>
                  <a:tcPr/>
                </a:tc>
                <a:tc>
                  <a:txBody>
                    <a:bodyPr/>
                    <a:lstStyle/>
                    <a:p>
                      <a:r>
                        <a:rPr lang="en-US" sz="1200" dirty="0" smtClean="0">
                          <a:latin typeface="Arial" pitchFamily="34" charset="0"/>
                          <a:cs typeface="Arial" pitchFamily="34" charset="0"/>
                        </a:rPr>
                        <a:t>3/12</a:t>
                      </a:r>
                    </a:p>
                    <a:p>
                      <a:r>
                        <a:rPr lang="en-US" sz="1200" dirty="0" smtClean="0">
                          <a:latin typeface="Arial" pitchFamily="34" charset="0"/>
                          <a:cs typeface="Arial" pitchFamily="34" charset="0"/>
                        </a:rPr>
                        <a:t>Spring Break</a:t>
                      </a:r>
                      <a:endParaRPr lang="en-US" sz="1200" dirty="0">
                        <a:latin typeface="Arial" pitchFamily="34" charset="0"/>
                        <a:cs typeface="Arial"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Arial" pitchFamily="34" charset="0"/>
                          <a:cs typeface="Arial" pitchFamily="34" charset="0"/>
                        </a:rPr>
                        <a:t>3/13</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Arial" pitchFamily="34" charset="0"/>
                          <a:cs typeface="Arial" pitchFamily="34" charset="0"/>
                        </a:rPr>
                        <a:t>Spring Break</a:t>
                      </a:r>
                    </a:p>
                  </a:txBody>
                  <a:tcPr/>
                </a:tc>
                <a:tc>
                  <a:txBody>
                    <a:bodyPr/>
                    <a:lstStyle/>
                    <a:p>
                      <a:r>
                        <a:rPr lang="en-US" sz="1200" dirty="0" smtClean="0">
                          <a:latin typeface="Arial" pitchFamily="34" charset="0"/>
                          <a:cs typeface="Arial" pitchFamily="34" charset="0"/>
                        </a:rPr>
                        <a:t>3/14</a:t>
                      </a:r>
                    </a:p>
                    <a:p>
                      <a:r>
                        <a:rPr lang="en-US" sz="1200" dirty="0" smtClean="0">
                          <a:latin typeface="Arial" pitchFamily="34" charset="0"/>
                          <a:cs typeface="Arial" pitchFamily="34" charset="0"/>
                        </a:rPr>
                        <a:t>Spring Break</a:t>
                      </a:r>
                      <a:endParaRPr lang="en-US" sz="1200" dirty="0">
                        <a:latin typeface="Arial" pitchFamily="34" charset="0"/>
                        <a:cs typeface="Arial" pitchFamily="34" charset="0"/>
                      </a:endParaRPr>
                    </a:p>
                  </a:txBody>
                  <a:tcPr/>
                </a:tc>
                <a:tc>
                  <a:txBody>
                    <a:bodyPr/>
                    <a:lstStyle/>
                    <a:p>
                      <a:r>
                        <a:rPr lang="en-US" sz="1200" dirty="0" smtClean="0">
                          <a:latin typeface="Arial" pitchFamily="34" charset="0"/>
                          <a:cs typeface="Arial" pitchFamily="34" charset="0"/>
                        </a:rPr>
                        <a:t>3/15</a:t>
                      </a:r>
                    </a:p>
                    <a:p>
                      <a:pPr algn="ctr"/>
                      <a:r>
                        <a:rPr lang="en-US" sz="1200" dirty="0" smtClean="0">
                          <a:latin typeface="Arial" pitchFamily="34" charset="0"/>
                          <a:cs typeface="Arial" pitchFamily="34" charset="0"/>
                        </a:rPr>
                        <a:t>Spring Break</a:t>
                      </a:r>
                    </a:p>
                    <a:p>
                      <a:endParaRPr lang="en-US" sz="1200" dirty="0" smtClean="0">
                        <a:latin typeface="Arial" pitchFamily="34" charset="0"/>
                        <a:cs typeface="Arial" pitchFamily="34" charset="0"/>
                      </a:endParaRPr>
                    </a:p>
                  </a:txBody>
                  <a:tcPr/>
                </a:tc>
              </a:tr>
              <a:tr h="370840">
                <a:tc>
                  <a:txBody>
                    <a:bodyPr/>
                    <a:lstStyle/>
                    <a:p>
                      <a:r>
                        <a:rPr lang="en-US" sz="1200" dirty="0" smtClean="0">
                          <a:latin typeface="Arial" pitchFamily="34" charset="0"/>
                          <a:cs typeface="Arial" pitchFamily="34" charset="0"/>
                        </a:rPr>
                        <a:t>3/18 (E)</a:t>
                      </a:r>
                    </a:p>
                    <a:p>
                      <a:r>
                        <a:rPr lang="en-US" sz="1200" dirty="0" smtClean="0">
                          <a:latin typeface="Arial" pitchFamily="34" charset="0"/>
                          <a:cs typeface="Arial" pitchFamily="34" charset="0"/>
                        </a:rPr>
                        <a:t>Jumpstart  # 6</a:t>
                      </a:r>
                    </a:p>
                    <a:p>
                      <a:endParaRPr lang="en-US" sz="1200" dirty="0">
                        <a:latin typeface="Arial" pitchFamily="34" charset="0"/>
                        <a:cs typeface="Arial" pitchFamily="34" charset="0"/>
                      </a:endParaRPr>
                    </a:p>
                  </a:txBody>
                  <a:tcPr/>
                </a:tc>
                <a:tc>
                  <a:txBody>
                    <a:bodyPr/>
                    <a:lstStyle/>
                    <a:p>
                      <a:r>
                        <a:rPr lang="en-US" sz="1200" dirty="0" smtClean="0">
                          <a:latin typeface="Arial" pitchFamily="34" charset="0"/>
                          <a:cs typeface="Arial" pitchFamily="34" charset="0"/>
                        </a:rPr>
                        <a:t>3/19 (O)</a:t>
                      </a:r>
                    </a:p>
                    <a:p>
                      <a:pPr algn="l"/>
                      <a:r>
                        <a:rPr lang="en-US" sz="1200" dirty="0" smtClean="0">
                          <a:latin typeface="Arial" pitchFamily="34" charset="0"/>
                          <a:cs typeface="Arial" pitchFamily="34" charset="0"/>
                        </a:rPr>
                        <a:t>Jumpstart # 4</a:t>
                      </a:r>
                      <a:endParaRPr lang="en-US" sz="1200" dirty="0">
                        <a:latin typeface="Arial" pitchFamily="34" charset="0"/>
                        <a:cs typeface="Arial" pitchFamily="34" charset="0"/>
                      </a:endParaRPr>
                    </a:p>
                  </a:txBody>
                  <a:tcPr/>
                </a:tc>
                <a:tc>
                  <a:txBody>
                    <a:bodyPr/>
                    <a:lstStyle/>
                    <a:p>
                      <a:r>
                        <a:rPr lang="en-US" sz="1200" dirty="0" smtClean="0">
                          <a:latin typeface="Arial" pitchFamily="34" charset="0"/>
                          <a:cs typeface="Arial" pitchFamily="34" charset="0"/>
                        </a:rPr>
                        <a:t>3/20</a:t>
                      </a:r>
                      <a:r>
                        <a:rPr lang="en-US" sz="1200" baseline="0" dirty="0" smtClean="0">
                          <a:latin typeface="Arial" pitchFamily="34" charset="0"/>
                          <a:cs typeface="Arial" pitchFamily="34" charset="0"/>
                        </a:rPr>
                        <a:t> (E)</a:t>
                      </a:r>
                    </a:p>
                    <a:p>
                      <a:r>
                        <a:rPr lang="en-US" sz="1200" baseline="0" dirty="0" smtClean="0">
                          <a:latin typeface="Arial" pitchFamily="34" charset="0"/>
                          <a:cs typeface="Arial" pitchFamily="34" charset="0"/>
                        </a:rPr>
                        <a:t>Jumpstart</a:t>
                      </a:r>
                    </a:p>
                    <a:p>
                      <a:r>
                        <a:rPr lang="en-US" sz="1200" baseline="0" dirty="0" smtClean="0">
                          <a:latin typeface="Arial" pitchFamily="34" charset="0"/>
                          <a:cs typeface="Arial" pitchFamily="34" charset="0"/>
                        </a:rPr>
                        <a:t>2</a:t>
                      </a:r>
                      <a:r>
                        <a:rPr lang="en-US" sz="1200" baseline="30000" dirty="0" smtClean="0">
                          <a:latin typeface="Arial" pitchFamily="34" charset="0"/>
                          <a:cs typeface="Arial" pitchFamily="34" charset="0"/>
                        </a:rPr>
                        <a:t>nd</a:t>
                      </a:r>
                      <a:r>
                        <a:rPr lang="en-US" sz="1200" baseline="0" dirty="0" smtClean="0">
                          <a:latin typeface="Arial" pitchFamily="34" charset="0"/>
                          <a:cs typeface="Arial" pitchFamily="34" charset="0"/>
                        </a:rPr>
                        <a:t> (Mr. Ferrell)</a:t>
                      </a:r>
                    </a:p>
                    <a:p>
                      <a:r>
                        <a:rPr lang="en-US" sz="1200" baseline="0" dirty="0" smtClean="0">
                          <a:latin typeface="Arial" pitchFamily="34" charset="0"/>
                          <a:cs typeface="Arial" pitchFamily="34" charset="0"/>
                        </a:rPr>
                        <a:t>(4</a:t>
                      </a:r>
                      <a:r>
                        <a:rPr lang="en-US" sz="1200" baseline="30000" dirty="0" smtClean="0">
                          <a:latin typeface="Arial" pitchFamily="34" charset="0"/>
                          <a:cs typeface="Arial" pitchFamily="34" charset="0"/>
                        </a:rPr>
                        <a:t>th</a:t>
                      </a:r>
                      <a:r>
                        <a:rPr lang="en-US" sz="1200" baseline="0" dirty="0" smtClean="0">
                          <a:latin typeface="Arial" pitchFamily="34" charset="0"/>
                          <a:cs typeface="Arial" pitchFamily="34" charset="0"/>
                        </a:rPr>
                        <a:t> A Dolphin Tale)</a:t>
                      </a:r>
                      <a:endParaRPr lang="en-US" sz="1200" dirty="0">
                        <a:latin typeface="Arial" pitchFamily="34" charset="0"/>
                        <a:cs typeface="Arial" pitchFamily="34" charset="0"/>
                      </a:endParaRPr>
                    </a:p>
                  </a:txBody>
                  <a:tcPr/>
                </a:tc>
                <a:tc>
                  <a:txBody>
                    <a:bodyPr/>
                    <a:lstStyle/>
                    <a:p>
                      <a:r>
                        <a:rPr lang="en-US" sz="1200" dirty="0" smtClean="0">
                          <a:latin typeface="Arial" pitchFamily="34" charset="0"/>
                          <a:cs typeface="Arial" pitchFamily="34" charset="0"/>
                        </a:rPr>
                        <a:t>3/21 (O)</a:t>
                      </a:r>
                    </a:p>
                    <a:p>
                      <a:pPr algn="l"/>
                      <a:r>
                        <a:rPr lang="en-US" sz="1200" dirty="0" smtClean="0">
                          <a:latin typeface="Arial" pitchFamily="34" charset="0"/>
                          <a:cs typeface="Arial" pitchFamily="34" charset="0"/>
                        </a:rPr>
                        <a:t>Jumpstart:</a:t>
                      </a:r>
                    </a:p>
                    <a:p>
                      <a:pPr algn="l"/>
                      <a:r>
                        <a:rPr lang="en-US" sz="1200" dirty="0" smtClean="0">
                          <a:latin typeface="Arial" pitchFamily="34" charset="0"/>
                          <a:cs typeface="Arial" pitchFamily="34" charset="0"/>
                        </a:rPr>
                        <a:t>3</a:t>
                      </a:r>
                      <a:r>
                        <a:rPr lang="en-US" sz="1200" baseline="30000" dirty="0" smtClean="0">
                          <a:latin typeface="Arial" pitchFamily="34" charset="0"/>
                          <a:cs typeface="Arial" pitchFamily="34" charset="0"/>
                        </a:rPr>
                        <a:t>rd</a:t>
                      </a:r>
                      <a:r>
                        <a:rPr lang="en-US" sz="1200" dirty="0" smtClean="0">
                          <a:latin typeface="Arial" pitchFamily="34" charset="0"/>
                          <a:cs typeface="Arial" pitchFamily="34" charset="0"/>
                        </a:rPr>
                        <a:t> (Dolphin Forensics)</a:t>
                      </a:r>
                    </a:p>
                  </a:txBody>
                  <a:tcPr/>
                </a:tc>
                <a:tc>
                  <a:txBody>
                    <a:bodyPr/>
                    <a:lstStyle/>
                    <a:p>
                      <a:r>
                        <a:rPr lang="en-US" sz="1200" dirty="0" smtClean="0">
                          <a:latin typeface="Arial" pitchFamily="34" charset="0"/>
                          <a:cs typeface="Arial" pitchFamily="34" charset="0"/>
                        </a:rPr>
                        <a:t>3/22</a:t>
                      </a:r>
                      <a:r>
                        <a:rPr lang="en-US" sz="1200" baseline="0" dirty="0" smtClean="0">
                          <a:latin typeface="Arial" pitchFamily="34" charset="0"/>
                          <a:cs typeface="Arial" pitchFamily="34" charset="0"/>
                        </a:rPr>
                        <a:t> (E)</a:t>
                      </a:r>
                      <a:endParaRPr lang="en-US" sz="1200" dirty="0" smtClean="0">
                        <a:latin typeface="Arial" pitchFamily="34" charset="0"/>
                        <a:cs typeface="Arial" pitchFamily="34" charset="0"/>
                      </a:endParaRPr>
                    </a:p>
                    <a:p>
                      <a:r>
                        <a:rPr lang="en-US" sz="1200" dirty="0" smtClean="0">
                          <a:latin typeface="Arial" pitchFamily="34" charset="0"/>
                          <a:cs typeface="Arial" pitchFamily="34" charset="0"/>
                        </a:rPr>
                        <a:t>Jumpstart</a:t>
                      </a:r>
                    </a:p>
                    <a:p>
                      <a:endParaRPr lang="en-US" sz="1200" dirty="0">
                        <a:latin typeface="Arial" pitchFamily="34" charset="0"/>
                        <a:cs typeface="Arial" pitchFamily="34" charset="0"/>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Arial" pitchFamily="34" charset="0"/>
                          <a:cs typeface="Arial" pitchFamily="34" charset="0"/>
                        </a:rPr>
                        <a:t>325 (O)</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Arial" pitchFamily="34" charset="0"/>
                          <a:cs typeface="Arial" pitchFamily="34" charset="0"/>
                        </a:rPr>
                        <a:t>Jumpstart # 1</a:t>
                      </a:r>
                    </a:p>
                  </a:txBody>
                  <a:tcPr/>
                </a:tc>
                <a:tc>
                  <a:txBody>
                    <a:bodyPr/>
                    <a:lstStyle/>
                    <a:p>
                      <a:r>
                        <a:rPr lang="en-US" sz="1200" dirty="0" smtClean="0">
                          <a:latin typeface="Arial" pitchFamily="34" charset="0"/>
                          <a:cs typeface="Arial" pitchFamily="34" charset="0"/>
                        </a:rPr>
                        <a:t>3/26 (E)</a:t>
                      </a:r>
                      <a:endParaRPr lang="en-US" sz="1200" dirty="0">
                        <a:latin typeface="Arial" pitchFamily="34" charset="0"/>
                        <a:cs typeface="Arial" pitchFamily="34" charset="0"/>
                      </a:endParaRPr>
                    </a:p>
                  </a:txBody>
                  <a:tcPr/>
                </a:tc>
                <a:tc>
                  <a:txBody>
                    <a:bodyPr/>
                    <a:lstStyle/>
                    <a:p>
                      <a:r>
                        <a:rPr lang="en-US" sz="1200" dirty="0" smtClean="0">
                          <a:latin typeface="Arial" pitchFamily="34" charset="0"/>
                          <a:cs typeface="Arial" pitchFamily="34" charset="0"/>
                        </a:rPr>
                        <a:t>3/27(O)</a:t>
                      </a:r>
                    </a:p>
                    <a:p>
                      <a:pPr algn="ctr"/>
                      <a:r>
                        <a:rPr lang="en-US" sz="1200" dirty="0" smtClean="0">
                          <a:latin typeface="Arial" pitchFamily="34" charset="0"/>
                          <a:cs typeface="Arial" pitchFamily="34" charset="0"/>
                        </a:rPr>
                        <a:t>Practice</a:t>
                      </a:r>
                      <a:r>
                        <a:rPr lang="en-US" sz="1200" baseline="0" dirty="0" smtClean="0">
                          <a:latin typeface="Arial" pitchFamily="34" charset="0"/>
                          <a:cs typeface="Arial" pitchFamily="34" charset="0"/>
                        </a:rPr>
                        <a:t> Game Played</a:t>
                      </a:r>
                      <a:endParaRPr lang="en-US" sz="1200" dirty="0" smtClean="0">
                        <a:latin typeface="Arial" pitchFamily="34" charset="0"/>
                        <a:cs typeface="Arial" pitchFamily="34" charset="0"/>
                      </a:endParaRPr>
                    </a:p>
                  </a:txBody>
                  <a:tcPr/>
                </a:tc>
                <a:tc>
                  <a:txBody>
                    <a:bodyPr/>
                    <a:lstStyle/>
                    <a:p>
                      <a:r>
                        <a:rPr lang="en-US" sz="1200" dirty="0" smtClean="0">
                          <a:latin typeface="Arial" pitchFamily="34" charset="0"/>
                          <a:cs typeface="Arial" pitchFamily="34" charset="0"/>
                        </a:rPr>
                        <a:t>3/28 (E)</a:t>
                      </a:r>
                    </a:p>
                    <a:p>
                      <a:pPr algn="ctr"/>
                      <a:r>
                        <a:rPr lang="en-US" sz="1200" dirty="0" smtClean="0">
                          <a:latin typeface="Arial" pitchFamily="34" charset="0"/>
                          <a:cs typeface="Arial" pitchFamily="34" charset="0"/>
                        </a:rPr>
                        <a:t>Practice Game Played</a:t>
                      </a:r>
                      <a:endParaRPr lang="en-US" sz="1200" dirty="0">
                        <a:latin typeface="Arial" pitchFamily="34" charset="0"/>
                        <a:cs typeface="Arial" pitchFamily="34" charset="0"/>
                      </a:endParaRPr>
                    </a:p>
                  </a:txBody>
                  <a:tcPr/>
                </a:tc>
                <a:tc>
                  <a:txBody>
                    <a:bodyPr/>
                    <a:lstStyle/>
                    <a:p>
                      <a:r>
                        <a:rPr lang="en-US" sz="1200" dirty="0" smtClean="0">
                          <a:latin typeface="Arial" pitchFamily="34" charset="0"/>
                          <a:cs typeface="Arial" pitchFamily="34" charset="0"/>
                        </a:rPr>
                        <a:t>3/29 </a:t>
                      </a:r>
                    </a:p>
                    <a:p>
                      <a:r>
                        <a:rPr lang="en-US" sz="1200" dirty="0" smtClean="0">
                          <a:latin typeface="Arial" pitchFamily="34" charset="0"/>
                          <a:cs typeface="Arial" pitchFamily="34" charset="0"/>
                        </a:rPr>
                        <a:t>Good Friday</a:t>
                      </a: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Arial" pitchFamily="34" charset="0"/>
                          <a:cs typeface="Arial" pitchFamily="34" charset="0"/>
                        </a:rPr>
                        <a:t>4/1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Arial" pitchFamily="34" charset="0"/>
                          <a:cs typeface="Arial" pitchFamily="34" charset="0"/>
                        </a:rPr>
                        <a:t>Record Day</a:t>
                      </a:r>
                    </a:p>
                  </a:txBody>
                  <a:tcPr/>
                </a:tc>
                <a:tc>
                  <a:txBody>
                    <a:bodyPr/>
                    <a:lstStyle/>
                    <a:p>
                      <a:r>
                        <a:rPr lang="en-US" sz="1200" dirty="0" smtClean="0">
                          <a:latin typeface="Arial" pitchFamily="34" charset="0"/>
                          <a:cs typeface="Arial" pitchFamily="34" charset="0"/>
                        </a:rPr>
                        <a:t>4/2 (O)</a:t>
                      </a:r>
                    </a:p>
                    <a:p>
                      <a:r>
                        <a:rPr lang="en-US" sz="1200" dirty="0" smtClean="0">
                          <a:latin typeface="Arial" pitchFamily="34" charset="0"/>
                          <a:cs typeface="Arial" pitchFamily="34" charset="0"/>
                        </a:rPr>
                        <a:t>Jumpstart # 2</a:t>
                      </a:r>
                    </a:p>
                    <a:p>
                      <a:endParaRPr lang="en-US" sz="1200" dirty="0">
                        <a:latin typeface="Arial" pitchFamily="34" charset="0"/>
                        <a:cs typeface="Arial" pitchFamily="34" charset="0"/>
                      </a:endParaRPr>
                    </a:p>
                  </a:txBody>
                  <a:tcPr/>
                </a:tc>
                <a:tc>
                  <a:txBody>
                    <a:bodyPr/>
                    <a:lstStyle/>
                    <a:p>
                      <a:pPr algn="l"/>
                      <a:r>
                        <a:rPr lang="en-US" sz="1200" dirty="0" smtClean="0">
                          <a:latin typeface="Arial" pitchFamily="34" charset="0"/>
                          <a:cs typeface="Arial" pitchFamily="34" charset="0"/>
                        </a:rPr>
                        <a:t>4/3 (E)</a:t>
                      </a:r>
                    </a:p>
                    <a:p>
                      <a:pPr algn="l"/>
                      <a:r>
                        <a:rPr lang="en-US" sz="1200" dirty="0" smtClean="0">
                          <a:latin typeface="Arial" pitchFamily="34" charset="0"/>
                          <a:cs typeface="Arial" pitchFamily="34" charset="0"/>
                        </a:rPr>
                        <a:t>Jumpstart #5</a:t>
                      </a:r>
                    </a:p>
                  </a:txBody>
                  <a:tcPr/>
                </a:tc>
                <a:tc>
                  <a:txBody>
                    <a:bodyPr/>
                    <a:lstStyle/>
                    <a:p>
                      <a:r>
                        <a:rPr lang="en-US" sz="1200" dirty="0" smtClean="0">
                          <a:latin typeface="Arial" pitchFamily="34" charset="0"/>
                          <a:cs typeface="Arial" pitchFamily="34" charset="0"/>
                        </a:rPr>
                        <a:t>4/4 (O)</a:t>
                      </a:r>
                    </a:p>
                    <a:p>
                      <a:pPr algn="ctr"/>
                      <a:r>
                        <a:rPr lang="en-US" sz="1200" dirty="0" smtClean="0">
                          <a:latin typeface="Arial" pitchFamily="34" charset="0"/>
                          <a:cs typeface="Arial" pitchFamily="34" charset="0"/>
                        </a:rPr>
                        <a:t>Culminating</a:t>
                      </a:r>
                      <a:r>
                        <a:rPr lang="en-US" sz="1200" baseline="0" dirty="0" smtClean="0">
                          <a:latin typeface="Arial" pitchFamily="34" charset="0"/>
                          <a:cs typeface="Arial" pitchFamily="34" charset="0"/>
                        </a:rPr>
                        <a:t> Activity – Media Center</a:t>
                      </a:r>
                      <a:endParaRPr lang="en-US" sz="1200" dirty="0">
                        <a:latin typeface="Arial" pitchFamily="34" charset="0"/>
                        <a:cs typeface="Arial" pitchFamily="34" charset="0"/>
                      </a:endParaRPr>
                    </a:p>
                  </a:txBody>
                  <a:tcPr/>
                </a:tc>
                <a:tc>
                  <a:txBody>
                    <a:bodyPr/>
                    <a:lstStyle/>
                    <a:p>
                      <a:pPr algn="l"/>
                      <a:r>
                        <a:rPr lang="en-US" sz="1200" dirty="0" smtClean="0">
                          <a:latin typeface="Arial" pitchFamily="34" charset="0"/>
                          <a:cs typeface="Arial" pitchFamily="34" charset="0"/>
                        </a:rPr>
                        <a:t>4/5</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Arial" pitchFamily="34" charset="0"/>
                          <a:cs typeface="Arial" pitchFamily="34" charset="0"/>
                        </a:rPr>
                        <a:t>Culminating Activity – Media Center</a:t>
                      </a:r>
                    </a:p>
                    <a:p>
                      <a:pPr algn="l"/>
                      <a:endParaRPr lang="en-US" sz="1200" dirty="0" smtClean="0">
                        <a:latin typeface="Arial" pitchFamily="34" charset="0"/>
                        <a:cs typeface="Arial" pitchFamily="34" charset="0"/>
                      </a:endParaRPr>
                    </a:p>
                  </a:txBody>
                  <a:tcPr/>
                </a:tc>
              </a:tr>
            </a:tbl>
          </a:graphicData>
        </a:graphic>
      </p:graphicFrame>
      <p:pic>
        <p:nvPicPr>
          <p:cNvPr id="1026" name="Picture 2" descr="C:\Users\michael\AppData\Local\Microsoft\Windows\Temporary Internet Files\Content.IE5\Z0CX6HBF\MC900330329[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383" y="381000"/>
            <a:ext cx="1816100" cy="9572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michael\AppData\Local\Microsoft\Windows\Temporary Internet Files\Content.IE5\Z0CX6HBF\MC900330329[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4200" y="381000"/>
            <a:ext cx="1816100" cy="957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04732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0"/>
            <a:ext cx="8066541" cy="5867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10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158" cy="6906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fontScale="90000"/>
          </a:bodyPr>
          <a:lstStyle/>
          <a:p>
            <a:r>
              <a:rPr lang="en-US" b="1" dirty="0" smtClean="0"/>
              <a:t>Summary of Important Points and Dates</a:t>
            </a:r>
            <a:endParaRPr lang="en-US" b="1" dirty="0"/>
          </a:p>
        </p:txBody>
      </p:sp>
      <p:sp>
        <p:nvSpPr>
          <p:cNvPr id="3" name="Content Placeholder 2"/>
          <p:cNvSpPr>
            <a:spLocks noGrp="1"/>
          </p:cNvSpPr>
          <p:nvPr>
            <p:ph idx="1"/>
          </p:nvPr>
        </p:nvSpPr>
        <p:spPr/>
        <p:txBody>
          <a:bodyPr>
            <a:normAutofit fontScale="92500" lnSpcReduction="20000"/>
          </a:bodyPr>
          <a:lstStyle/>
          <a:p>
            <a:pPr marL="514350" indent="-514350">
              <a:buFont typeface="+mj-lt"/>
              <a:buAutoNum type="arabicPeriod"/>
            </a:pPr>
            <a:r>
              <a:rPr lang="en-US" b="1" dirty="0" smtClean="0"/>
              <a:t>March 1 – students sign up for topics.  </a:t>
            </a:r>
          </a:p>
          <a:p>
            <a:pPr marL="514350" indent="-514350">
              <a:buFont typeface="+mj-lt"/>
              <a:buAutoNum type="arabicPeriod"/>
            </a:pPr>
            <a:r>
              <a:rPr lang="en-US" b="1" dirty="0" smtClean="0"/>
              <a:t>March 1-8 – students conduct research</a:t>
            </a:r>
          </a:p>
          <a:p>
            <a:pPr marL="514350" indent="-514350">
              <a:buFont typeface="+mj-lt"/>
              <a:buAutoNum type="arabicPeriod"/>
            </a:pPr>
            <a:r>
              <a:rPr lang="en-US" b="1" dirty="0" smtClean="0"/>
              <a:t>March 27, 28 – student projects are due</a:t>
            </a:r>
          </a:p>
          <a:p>
            <a:pPr marL="514350" indent="-514350">
              <a:buFont typeface="+mj-lt"/>
              <a:buAutoNum type="arabicPeriod"/>
            </a:pPr>
            <a:r>
              <a:rPr lang="en-US" b="1" dirty="0" smtClean="0"/>
              <a:t>April 3, 4 – students participate in culminating activity.  </a:t>
            </a:r>
            <a:endParaRPr lang="en-US" b="1" dirty="0"/>
          </a:p>
          <a:p>
            <a:pPr marL="514350" indent="-514350">
              <a:buFont typeface="+mj-lt"/>
              <a:buAutoNum type="arabicPeriod"/>
            </a:pPr>
            <a:r>
              <a:rPr lang="en-US" b="1" dirty="0" smtClean="0"/>
              <a:t>This report and the cards are the 2</a:t>
            </a:r>
            <a:r>
              <a:rPr lang="en-US" b="1" baseline="30000" dirty="0" smtClean="0"/>
              <a:t>nd</a:t>
            </a:r>
            <a:r>
              <a:rPr lang="en-US" b="1" dirty="0" smtClean="0"/>
              <a:t> semester project.  (An assessment grade)</a:t>
            </a:r>
          </a:p>
          <a:p>
            <a:pPr marL="514350" indent="-514350">
              <a:buFont typeface="+mj-lt"/>
              <a:buAutoNum type="arabicPeriod"/>
            </a:pPr>
            <a:r>
              <a:rPr lang="en-US" b="1" dirty="0" smtClean="0"/>
              <a:t>1</a:t>
            </a:r>
            <a:r>
              <a:rPr lang="en-US" b="1" baseline="30000" dirty="0" smtClean="0"/>
              <a:t>st</a:t>
            </a:r>
            <a:r>
              <a:rPr lang="en-US" b="1" dirty="0" smtClean="0"/>
              <a:t>, 2</a:t>
            </a:r>
            <a:r>
              <a:rPr lang="en-US" b="1" baseline="30000" dirty="0" smtClean="0"/>
              <a:t>nd</a:t>
            </a:r>
            <a:r>
              <a:rPr lang="en-US" b="1" dirty="0" smtClean="0"/>
              <a:t> and 3</a:t>
            </a:r>
            <a:r>
              <a:rPr lang="en-US" b="1" baseline="30000" dirty="0" smtClean="0"/>
              <a:t>rd</a:t>
            </a:r>
            <a:r>
              <a:rPr lang="en-US" b="1" dirty="0" smtClean="0"/>
              <a:t> place will be awarded to teams in Algebra II Honors, Algebra II and Geometry Honors at a special pizza lunch.</a:t>
            </a:r>
            <a:endParaRPr lang="en-US" b="1" dirty="0"/>
          </a:p>
        </p:txBody>
      </p:sp>
    </p:spTree>
    <p:extLst>
      <p:ext uri="{BB962C8B-B14F-4D97-AF65-F5344CB8AC3E}">
        <p14:creationId xmlns:p14="http://schemas.microsoft.com/office/powerpoint/2010/main" val="648459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Fish Trivia # 1</a:t>
            </a:r>
            <a:endParaRPr lang="en-US" b="1" dirty="0"/>
          </a:p>
        </p:txBody>
      </p:sp>
      <p:sp>
        <p:nvSpPr>
          <p:cNvPr id="3" name="Content Placeholder 2"/>
          <p:cNvSpPr>
            <a:spLocks noGrp="1"/>
          </p:cNvSpPr>
          <p:nvPr>
            <p:ph idx="1"/>
          </p:nvPr>
        </p:nvSpPr>
        <p:spPr/>
        <p:txBody>
          <a:bodyPr>
            <a:normAutofit/>
          </a:bodyPr>
          <a:lstStyle/>
          <a:p>
            <a:pPr>
              <a:buNone/>
            </a:pPr>
            <a:r>
              <a:rPr lang="en-US" sz="4000" dirty="0" smtClean="0"/>
              <a:t>   Approximately how many species of fish are there worldwide?</a:t>
            </a:r>
            <a:endParaRPr lang="en-US" sz="4000" dirty="0"/>
          </a:p>
        </p:txBody>
      </p:sp>
      <p:sp>
        <p:nvSpPr>
          <p:cNvPr id="4" name="Rectangle 3"/>
          <p:cNvSpPr/>
          <p:nvPr/>
        </p:nvSpPr>
        <p:spPr>
          <a:xfrm>
            <a:off x="838200" y="2828836"/>
            <a:ext cx="7467600" cy="3170099"/>
          </a:xfrm>
          <a:prstGeom prst="rect">
            <a:avLst/>
          </a:prstGeom>
        </p:spPr>
        <p:txBody>
          <a:bodyPr wrap="square">
            <a:spAutoFit/>
          </a:bodyPr>
          <a:lstStyle/>
          <a:p>
            <a:r>
              <a:rPr lang="en-US" sz="4000" b="1" dirty="0" smtClean="0"/>
              <a:t>Choose Your Answer: </a:t>
            </a:r>
          </a:p>
          <a:p>
            <a:r>
              <a:rPr lang="en-US" sz="4000" dirty="0" smtClean="0"/>
              <a:t>A: </a:t>
            </a:r>
            <a:r>
              <a:rPr lang="en-US" sz="4000" dirty="0" smtClean="0">
                <a:hlinkClick r:id="rId2"/>
              </a:rPr>
              <a:t>9,000</a:t>
            </a:r>
            <a:endParaRPr lang="en-US" sz="4000" dirty="0" smtClean="0"/>
          </a:p>
          <a:p>
            <a:r>
              <a:rPr lang="en-US" sz="4000" dirty="0" smtClean="0"/>
              <a:t>B: </a:t>
            </a:r>
            <a:r>
              <a:rPr lang="en-US" sz="4000" dirty="0" smtClean="0">
                <a:hlinkClick r:id="rId3"/>
              </a:rPr>
              <a:t>27,000</a:t>
            </a:r>
            <a:endParaRPr lang="en-US" sz="4000" dirty="0" smtClean="0"/>
          </a:p>
          <a:p>
            <a:r>
              <a:rPr lang="en-US" sz="4000" dirty="0" smtClean="0"/>
              <a:t>C: </a:t>
            </a:r>
            <a:r>
              <a:rPr lang="en-US" sz="4000" dirty="0" smtClean="0">
                <a:hlinkClick r:id="rId2"/>
              </a:rPr>
              <a:t>56,000</a:t>
            </a:r>
            <a:endParaRPr lang="en-US" sz="4000" dirty="0" smtClean="0"/>
          </a:p>
          <a:p>
            <a:r>
              <a:rPr lang="en-US" sz="4000" dirty="0" smtClean="0"/>
              <a:t>D: </a:t>
            </a:r>
            <a:r>
              <a:rPr lang="en-US" sz="4000" dirty="0" smtClean="0">
                <a:hlinkClick r:id="rId2"/>
              </a:rPr>
              <a:t>72,000</a:t>
            </a:r>
            <a:endParaRPr lang="en-US" sz="4000" dirty="0"/>
          </a:p>
        </p:txBody>
      </p:sp>
      <p:pic>
        <p:nvPicPr>
          <p:cNvPr id="31746" name="Picture 2" descr="https://encrypted-tbn0.gstatic.com/images?q=tbn:ANd9GcSta5PgtMxdzHkOYsAEX-xMKjg5c4SqfXU3vnehaXkLtbRKY963ufDnYQgb"/>
          <p:cNvPicPr>
            <a:picLocks noChangeAspect="1" noChangeArrowheads="1"/>
          </p:cNvPicPr>
          <p:nvPr/>
        </p:nvPicPr>
        <p:blipFill>
          <a:blip r:embed="rId4" cstate="print"/>
          <a:srcRect/>
          <a:stretch>
            <a:fillRect/>
          </a:stretch>
        </p:blipFill>
        <p:spPr bwMode="auto">
          <a:xfrm>
            <a:off x="5943600" y="3048000"/>
            <a:ext cx="2647950" cy="1724025"/>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Media Specialist Jumpstart A</a:t>
            </a:r>
            <a:endParaRPr lang="en-US" sz="4000" b="1" dirty="0"/>
          </a:p>
        </p:txBody>
      </p:sp>
      <p:sp>
        <p:nvSpPr>
          <p:cNvPr id="3" name="Content Placeholder 2"/>
          <p:cNvSpPr>
            <a:spLocks noGrp="1"/>
          </p:cNvSpPr>
          <p:nvPr>
            <p:ph idx="1"/>
          </p:nvPr>
        </p:nvSpPr>
        <p:spPr/>
        <p:txBody>
          <a:bodyPr/>
          <a:lstStyle/>
          <a:p>
            <a:endParaRPr lang="en-US" dirty="0"/>
          </a:p>
        </p:txBody>
      </p:sp>
      <p:graphicFrame>
        <p:nvGraphicFramePr>
          <p:cNvPr id="1026" name="Object 2"/>
          <p:cNvGraphicFramePr>
            <a:graphicFrameLocks noChangeAspect="1"/>
          </p:cNvGraphicFramePr>
          <p:nvPr/>
        </p:nvGraphicFramePr>
        <p:xfrm>
          <a:off x="457200" y="1447800"/>
          <a:ext cx="8153400" cy="5013845"/>
        </p:xfrm>
        <a:graphic>
          <a:graphicData uri="http://schemas.openxmlformats.org/presentationml/2006/ole">
            <mc:AlternateContent xmlns:mc="http://schemas.openxmlformats.org/markup-compatibility/2006">
              <mc:Choice xmlns:v="urn:schemas-microsoft-com:vml" Requires="v">
                <p:oleObj spid="_x0000_s1027" name="Presentation" r:id="rId4" imgW="4570348" imgH="3427367" progId="PowerPoint.Show.12">
                  <p:embed/>
                </p:oleObj>
              </mc:Choice>
              <mc:Fallback>
                <p:oleObj name="Presentation" r:id="rId4" imgW="4570348" imgH="3427367" progId="PowerPoint.Show.12">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447800"/>
                        <a:ext cx="8153400" cy="5013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Media Specialist Jumpstart B</a:t>
            </a:r>
            <a:endParaRPr lang="en-US" sz="4000" b="1" dirty="0"/>
          </a:p>
        </p:txBody>
      </p:sp>
      <p:sp>
        <p:nvSpPr>
          <p:cNvPr id="3" name="Content Placeholder 2"/>
          <p:cNvSpPr>
            <a:spLocks noGrp="1"/>
          </p:cNvSpPr>
          <p:nvPr>
            <p:ph idx="1"/>
          </p:nvPr>
        </p:nvSpPr>
        <p:spPr/>
        <p:txBody>
          <a:bodyPr/>
          <a:lstStyle/>
          <a:p>
            <a:endParaRPr lang="en-US" dirty="0"/>
          </a:p>
        </p:txBody>
      </p:sp>
      <p:graphicFrame>
        <p:nvGraphicFramePr>
          <p:cNvPr id="2050" name="Object 2"/>
          <p:cNvGraphicFramePr>
            <a:graphicFrameLocks noChangeAspect="1"/>
          </p:cNvGraphicFramePr>
          <p:nvPr/>
        </p:nvGraphicFramePr>
        <p:xfrm>
          <a:off x="457200" y="1714500"/>
          <a:ext cx="8229600" cy="4533900"/>
        </p:xfrm>
        <a:graphic>
          <a:graphicData uri="http://schemas.openxmlformats.org/presentationml/2006/ole">
            <mc:AlternateContent xmlns:mc="http://schemas.openxmlformats.org/markup-compatibility/2006">
              <mc:Choice xmlns:v="urn:schemas-microsoft-com:vml" Requires="v">
                <p:oleObj spid="_x0000_s2051" name="Presentation" r:id="rId4" imgW="4570348" imgH="3427367" progId="PowerPoint.Show.12">
                  <p:embed/>
                </p:oleObj>
              </mc:Choice>
              <mc:Fallback>
                <p:oleObj name="Presentation" r:id="rId4" imgW="4570348" imgH="3427367" progId="PowerPoint.Show.12">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714500"/>
                        <a:ext cx="8229600" cy="453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Media Specialist Jumpstart C</a:t>
            </a:r>
            <a:endParaRPr lang="en-US" sz="4000" b="1" dirty="0"/>
          </a:p>
        </p:txBody>
      </p:sp>
      <p:sp>
        <p:nvSpPr>
          <p:cNvPr id="3" name="Content Placeholder 2"/>
          <p:cNvSpPr>
            <a:spLocks noGrp="1"/>
          </p:cNvSpPr>
          <p:nvPr>
            <p:ph idx="1"/>
          </p:nvPr>
        </p:nvSpPr>
        <p:spPr/>
        <p:txBody>
          <a:bodyPr/>
          <a:lstStyle/>
          <a:p>
            <a:endParaRPr lang="en-US" dirty="0"/>
          </a:p>
        </p:txBody>
      </p:sp>
      <p:graphicFrame>
        <p:nvGraphicFramePr>
          <p:cNvPr id="3074" name="Object 2"/>
          <p:cNvGraphicFramePr>
            <a:graphicFrameLocks noChangeAspect="1"/>
          </p:cNvGraphicFramePr>
          <p:nvPr/>
        </p:nvGraphicFramePr>
        <p:xfrm>
          <a:off x="609600" y="1303234"/>
          <a:ext cx="7924800" cy="5554766"/>
        </p:xfrm>
        <a:graphic>
          <a:graphicData uri="http://schemas.openxmlformats.org/presentationml/2006/ole">
            <mc:AlternateContent xmlns:mc="http://schemas.openxmlformats.org/markup-compatibility/2006">
              <mc:Choice xmlns:v="urn:schemas-microsoft-com:vml" Requires="v">
                <p:oleObj spid="_x0000_s3075" name="Presentation" r:id="rId4" imgW="4570348" imgH="3427367" progId="PowerPoint.Show.12">
                  <p:embed/>
                </p:oleObj>
              </mc:Choice>
              <mc:Fallback>
                <p:oleObj name="Presentation" r:id="rId4" imgW="4570348" imgH="3427367" progId="PowerPoint.Show.12">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1303234"/>
                        <a:ext cx="7924800" cy="5554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fontScale="90000"/>
          </a:bodyPr>
          <a:lstStyle/>
          <a:p>
            <a:r>
              <a:rPr lang="en-US" dirty="0" smtClean="0"/>
              <a:t> </a:t>
            </a:r>
            <a:r>
              <a:rPr lang="en-US" sz="3100" b="1" dirty="0" smtClean="0"/>
              <a:t>Chris </a:t>
            </a:r>
            <a:r>
              <a:rPr lang="en-US" sz="3100" b="1" dirty="0" err="1" smtClean="0"/>
              <a:t>Helminski</a:t>
            </a:r>
            <a:r>
              <a:rPr lang="en-US" sz="3100" b="1" dirty="0" smtClean="0"/>
              <a:t> (Math Teacher) </a:t>
            </a:r>
            <a:br>
              <a:rPr lang="en-US" sz="3100" b="1" dirty="0" smtClean="0"/>
            </a:br>
            <a:r>
              <a:rPr lang="en-US" sz="3100" b="1" dirty="0" smtClean="0"/>
              <a:t>Linda </a:t>
            </a:r>
            <a:r>
              <a:rPr lang="en-US" sz="3100" b="1" dirty="0" err="1" smtClean="0"/>
              <a:t>Shepard</a:t>
            </a:r>
            <a:r>
              <a:rPr lang="en-US" sz="3100" b="1" dirty="0" smtClean="0"/>
              <a:t> (Media Specialist</a:t>
            </a:r>
            <a:r>
              <a:rPr lang="en-US" sz="3200" dirty="0" smtClean="0"/>
              <a:t>)</a:t>
            </a:r>
            <a:endParaRPr lang="en-US" dirty="0"/>
          </a:p>
        </p:txBody>
      </p:sp>
      <p:sp>
        <p:nvSpPr>
          <p:cNvPr id="4" name="Rectangle 3"/>
          <p:cNvSpPr/>
          <p:nvPr/>
        </p:nvSpPr>
        <p:spPr>
          <a:xfrm>
            <a:off x="457200" y="1166843"/>
            <a:ext cx="8229600" cy="5970865"/>
          </a:xfrm>
          <a:prstGeom prst="rect">
            <a:avLst/>
          </a:prstGeom>
        </p:spPr>
        <p:txBody>
          <a:bodyPr wrap="square">
            <a:spAutoFit/>
          </a:bodyPr>
          <a:lstStyle/>
          <a:p>
            <a:pPr>
              <a:buNone/>
            </a:pPr>
            <a:endParaRPr lang="en-US" sz="2800" dirty="0" smtClean="0"/>
          </a:p>
          <a:p>
            <a:pPr>
              <a:buNone/>
            </a:pPr>
            <a:r>
              <a:rPr lang="en-US" sz="2800" dirty="0" smtClean="0"/>
              <a:t>Linda and I work at an academy high school, Braden River High School, Manatee County, Florida.   We were two of the teachers who opened this school, a school with an emphasis on interdisciplinary curriculum.    We both enjoyed writing and implementing interdisciplinary curriculum and became partners in this endeavor.  We have won three Bright House Star Teacher Awards and have been selected to present at several NCTM national conferences and at FCTM state conferences.  Each year, we brainstorm a new idea for our annual collaborative project and spend countless hours in preparation for its implementation.</a:t>
            </a:r>
          </a:p>
          <a:p>
            <a:pPr>
              <a:buNone/>
            </a:pPr>
            <a:endParaRPr lang="en-US" dirty="0"/>
          </a:p>
        </p:txBody>
      </p:sp>
      <p:sp>
        <p:nvSpPr>
          <p:cNvPr id="5" name="TextBox 4"/>
          <p:cNvSpPr txBox="1"/>
          <p:nvPr/>
        </p:nvSpPr>
        <p:spPr>
          <a:xfrm>
            <a:off x="533400" y="1447800"/>
            <a:ext cx="184731" cy="923330"/>
          </a:xfrm>
          <a:prstGeom prst="rect">
            <a:avLst/>
          </a:prstGeom>
          <a:noFill/>
        </p:spPr>
        <p:txBody>
          <a:bodyPr wrap="none" rtlCol="0">
            <a:spAutoFit/>
          </a:bodyPr>
          <a:lstStyle/>
          <a:p>
            <a:endParaRPr lang="en-US" dirty="0" smtClean="0"/>
          </a:p>
          <a:p>
            <a:endParaRPr lang="en-US" dirty="0" smtClean="0"/>
          </a:p>
          <a:p>
            <a:endParaRPr lang="en-US" dirty="0"/>
          </a:p>
        </p:txBody>
      </p:sp>
      <p:pic>
        <p:nvPicPr>
          <p:cNvPr id="7" name="Picture 6" descr="C:\Users\Public\Pictures\Sample Pictures\colorfuf fish.jpg"/>
          <p:cNvPicPr/>
          <p:nvPr/>
        </p:nvPicPr>
        <p:blipFill>
          <a:blip r:embed="rId2" cstate="print"/>
          <a:srcRect/>
          <a:stretch>
            <a:fillRect/>
          </a:stretch>
        </p:blipFill>
        <p:spPr bwMode="auto">
          <a:xfrm>
            <a:off x="7162800" y="381000"/>
            <a:ext cx="1781667" cy="1371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579438"/>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6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cs typeface="Arial" pitchFamily="34" charset="0"/>
              </a:rPr>
              <a:t>GO FISH ACTIVITIES</a:t>
            </a:r>
            <a:endParaRPr lang="en-US" sz="6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49262" y="2438401"/>
            <a:ext cx="3815365" cy="3428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10452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latin typeface="Arial" pitchFamily="34" charset="0"/>
                <a:cs typeface="Arial" pitchFamily="34" charset="0"/>
              </a:rPr>
              <a:t>Jumpstart # 1 – Stingray Behavior</a:t>
            </a:r>
            <a:br>
              <a:rPr lang="en-US" sz="2800" b="1" dirty="0" smtClean="0">
                <a:latin typeface="Arial" pitchFamily="34" charset="0"/>
                <a:cs typeface="Arial" pitchFamily="34" charset="0"/>
              </a:rPr>
            </a:br>
            <a:r>
              <a:rPr lang="en-US" sz="2800" b="1" dirty="0" smtClean="0">
                <a:latin typeface="Arial" pitchFamily="34" charset="0"/>
                <a:cs typeface="Arial" pitchFamily="34" charset="0"/>
              </a:rPr>
              <a:t>How close is close enough?</a:t>
            </a:r>
            <a:endParaRPr lang="en-US" sz="2800" b="1" dirty="0">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r>
              <a:rPr lang="en-US" sz="2800" dirty="0" smtClean="0">
                <a:latin typeface="Arial" pitchFamily="34" charset="0"/>
                <a:cs typeface="Arial" pitchFamily="34" charset="0"/>
              </a:rPr>
              <a:t>Some stingrays protrude their jaws in a manner analogous to a “scissor-jack.”</a:t>
            </a:r>
          </a:p>
          <a:p>
            <a:r>
              <a:rPr lang="en-US" sz="2800" dirty="0" smtClean="0">
                <a:latin typeface="Arial" pitchFamily="34" charset="0"/>
                <a:cs typeface="Arial" pitchFamily="34" charset="0"/>
              </a:rPr>
              <a:t>“Scissor-jack” mechanism can be modeled as a pair of isosceles trapezoids.</a:t>
            </a:r>
          </a:p>
        </p:txBody>
      </p:sp>
      <p:pic>
        <p:nvPicPr>
          <p:cNvPr id="1026" name="Picture 2" descr="C:\Users\michael\AppData\Local\Microsoft\Windows\Temporary Internet Files\Content.IE5\IOSNFUI5\MC900358177[1].wmf">
            <a:hlinkClick r:id="rId2" action="ppaction://hlinkfile"/>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304800"/>
            <a:ext cx="1512006" cy="97191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3671345"/>
            <a:ext cx="7391400" cy="29580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362498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latin typeface="Arial" pitchFamily="34" charset="0"/>
                <a:cs typeface="Arial" pitchFamily="34" charset="0"/>
              </a:rPr>
              <a:t>Jumpstart – Evolution of Jaws</a:t>
            </a:r>
            <a:br>
              <a:rPr lang="en-US" sz="2800" b="1" dirty="0" smtClean="0">
                <a:latin typeface="Arial" pitchFamily="34" charset="0"/>
                <a:cs typeface="Arial" pitchFamily="34" charset="0"/>
              </a:rPr>
            </a:br>
            <a:r>
              <a:rPr lang="en-US" sz="2800" b="1" dirty="0" smtClean="0">
                <a:latin typeface="Arial" pitchFamily="34" charset="0"/>
                <a:cs typeface="Arial" pitchFamily="34" charset="0"/>
              </a:rPr>
              <a:t>Computing Measurement</a:t>
            </a:r>
            <a:endParaRPr lang="en-US" sz="2800" b="1" dirty="0">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r>
              <a:rPr lang="en-US" sz="2000" dirty="0" smtClean="0">
                <a:latin typeface="Arial" pitchFamily="34" charset="0"/>
                <a:cs typeface="Arial" pitchFamily="34" charset="0"/>
              </a:rPr>
              <a:t>Jaws evolved from skeletal arches that supported the pharynx.</a:t>
            </a:r>
          </a:p>
          <a:p>
            <a:r>
              <a:rPr lang="en-US" sz="2000" dirty="0" smtClean="0">
                <a:latin typeface="Arial" pitchFamily="34" charset="0"/>
                <a:cs typeface="Arial" pitchFamily="34" charset="0"/>
              </a:rPr>
              <a:t>Transition from suspension feeding to active predation to vertebrate evolutionary history.</a:t>
            </a:r>
          </a:p>
          <a:p>
            <a:r>
              <a:rPr lang="en-US" sz="2000" dirty="0" smtClean="0">
                <a:latin typeface="Arial" pitchFamily="34" charset="0"/>
                <a:cs typeface="Arial" pitchFamily="34" charset="0"/>
              </a:rPr>
              <a:t>The upper jaw became fused to the cranium in terrestrial vertebrates.</a:t>
            </a:r>
          </a:p>
          <a:p>
            <a:r>
              <a:rPr lang="en-US" sz="2000" dirty="0" smtClean="0">
                <a:latin typeface="Arial" pitchFamily="34" charset="0"/>
                <a:cs typeface="Arial" pitchFamily="34" charset="0"/>
              </a:rPr>
              <a:t>Tongue protrusion in amphibians and reptiles.</a:t>
            </a:r>
            <a:endParaRPr lang="en-US" sz="2000" dirty="0">
              <a:latin typeface="Arial" pitchFamily="34" charset="0"/>
              <a:cs typeface="Arial" pitchFamily="34" charset="0"/>
            </a:endParaRPr>
          </a:p>
        </p:txBody>
      </p:sp>
      <p:pic>
        <p:nvPicPr>
          <p:cNvPr id="4103" name="Picture 7" descr="C:\Users\michael\AppData\Local\Microsoft\Windows\Temporary Internet Files\Content.IE5\0D54XML8\MP900414053[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3962400"/>
            <a:ext cx="7239000" cy="2437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62106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latin typeface="Arial" pitchFamily="34" charset="0"/>
                <a:cs typeface="Arial" pitchFamily="34" charset="0"/>
              </a:rPr>
              <a:t>Stingray Jaws</a:t>
            </a:r>
            <a:endParaRPr lang="en-US" sz="2800" dirty="0">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endParaRPr lang="en-US" dirty="0"/>
          </a:p>
        </p:txBody>
      </p:sp>
      <p:pic>
        <p:nvPicPr>
          <p:cNvPr id="2050" name="Picture 2" descr="C:\Users\michael\Desktop\stingray diagram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1428750"/>
            <a:ext cx="8147304" cy="46672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michael\AppData\Local\Microsoft\Windows\Temporary Internet Files\Content.IE5\16M8JG6O\MC900329503[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6444" y="5638800"/>
            <a:ext cx="1806575" cy="91440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michael\AppData\Local\Microsoft\Windows\Temporary Internet Files\Content.IE5\0D54XML8\MC900052743[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43929" y="2590800"/>
            <a:ext cx="1358900" cy="18034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michael\AppData\Local\Microsoft\Windows\Temporary Internet Files\Content.IE5\AC4GWT8Y\MC900358177[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 y="609600"/>
            <a:ext cx="1817688" cy="1403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856623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Users\michael\AppData\Local\Microsoft\Windows\Temporary Internet Files\Content.IE5\DRJDTLQ9\MP90043878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40073" y="4191000"/>
            <a:ext cx="3497361" cy="24177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6200" y="314423"/>
            <a:ext cx="8991600" cy="630459"/>
          </a:xfrm>
        </p:spPr>
        <p:txBody>
          <a:bodyPr>
            <a:normAutofit/>
          </a:bodyPr>
          <a:lstStyle/>
          <a:p>
            <a:r>
              <a:rPr lang="en-US" sz="2800" b="1" dirty="0" smtClean="0">
                <a:latin typeface="Arial" pitchFamily="34" charset="0"/>
                <a:cs typeface="Arial" pitchFamily="34" charset="0"/>
              </a:rPr>
              <a:t>Stingray Investigation</a:t>
            </a:r>
            <a:endParaRPr lang="en-US" sz="2800" b="1" dirty="0">
              <a:latin typeface="Arial" pitchFamily="34" charset="0"/>
              <a:cs typeface="Arial" pitchFamily="34" charset="0"/>
            </a:endParaRPr>
          </a:p>
        </p:txBody>
      </p:sp>
      <p:sp>
        <p:nvSpPr>
          <p:cNvPr id="3" name="Content Placeholder 2"/>
          <p:cNvSpPr>
            <a:spLocks noGrp="1"/>
          </p:cNvSpPr>
          <p:nvPr>
            <p:ph idx="1"/>
          </p:nvPr>
        </p:nvSpPr>
        <p:spPr>
          <a:xfrm>
            <a:off x="498188" y="1066800"/>
            <a:ext cx="8229600" cy="5059363"/>
          </a:xfrm>
        </p:spPr>
        <p:txBody>
          <a:bodyPr>
            <a:noAutofit/>
          </a:bodyPr>
          <a:lstStyle/>
          <a:p>
            <a:pPr marL="0" indent="0">
              <a:buNone/>
            </a:pPr>
            <a:r>
              <a:rPr lang="en-US" sz="2000" b="1" dirty="0" smtClean="0">
                <a:latin typeface="Arial" pitchFamily="34" charset="0"/>
                <a:cs typeface="Arial" pitchFamily="34" charset="0"/>
              </a:rPr>
              <a:t>1.  ABCF and DEFC are isosceles trapezoids.  FC bisects angle AFE and angle BCD.  Fill in the measurements of the angles not given.  </a:t>
            </a:r>
          </a:p>
          <a:p>
            <a:pPr marL="0" indent="0">
              <a:buNone/>
            </a:pPr>
            <a:r>
              <a:rPr lang="en-US" sz="2000" b="1" dirty="0" smtClean="0">
                <a:latin typeface="Arial" pitchFamily="34" charset="0"/>
                <a:cs typeface="Arial" pitchFamily="34" charset="0"/>
              </a:rPr>
              <a:t>2.  Are ABCF and DECF similar?  Explain.</a:t>
            </a:r>
          </a:p>
          <a:p>
            <a:pPr marL="0" indent="0">
              <a:buNone/>
            </a:pPr>
            <a:r>
              <a:rPr lang="en-US" sz="2000" b="1" dirty="0" smtClean="0">
                <a:latin typeface="Arial" pitchFamily="34" charset="0"/>
                <a:cs typeface="Arial" pitchFamily="34" charset="0"/>
              </a:rPr>
              <a:t>3.  Are triangle CGB and triangle CHD similar? Explain</a:t>
            </a:r>
          </a:p>
          <a:p>
            <a:pPr marL="0" indent="0">
              <a:buNone/>
            </a:pPr>
            <a:r>
              <a:rPr lang="en-US" sz="2000" b="1" dirty="0" smtClean="0">
                <a:latin typeface="Arial" pitchFamily="34" charset="0"/>
                <a:cs typeface="Arial" pitchFamily="34" charset="0"/>
              </a:rPr>
              <a:t>4.  Find the length of the stingray feeding mechanism from front to back with the jaws in a resting state.</a:t>
            </a:r>
          </a:p>
          <a:p>
            <a:pPr marL="0" indent="0">
              <a:buNone/>
            </a:pPr>
            <a:r>
              <a:rPr lang="en-US" sz="2000" b="1" dirty="0" smtClean="0">
                <a:latin typeface="Arial" pitchFamily="34" charset="0"/>
                <a:cs typeface="Arial" pitchFamily="34" charset="0"/>
              </a:rPr>
              <a:t>5.  JKLP and NMPL are isosceles trapezoids.  Fill in the measurement of each angle not already given.  </a:t>
            </a:r>
          </a:p>
          <a:p>
            <a:pPr marL="0" indent="0">
              <a:buNone/>
            </a:pPr>
            <a:r>
              <a:rPr lang="en-US" sz="2000" b="1" dirty="0" smtClean="0">
                <a:latin typeface="Arial" pitchFamily="34" charset="0"/>
                <a:cs typeface="Arial" pitchFamily="34" charset="0"/>
              </a:rPr>
              <a:t>6.  Find the length of the feeding mechanism from front to back with the jaws in a protruded state.</a:t>
            </a:r>
          </a:p>
          <a:p>
            <a:pPr marL="0" indent="0">
              <a:buNone/>
            </a:pPr>
            <a:r>
              <a:rPr lang="en-US" sz="2000" b="1" dirty="0" smtClean="0">
                <a:latin typeface="Arial" pitchFamily="34" charset="0"/>
                <a:cs typeface="Arial" pitchFamily="34" charset="0"/>
              </a:rPr>
              <a:t>7.  From how far above the sea floor can the stingray reach </a:t>
            </a:r>
            <a:r>
              <a:rPr lang="en-US" sz="2000" b="1" dirty="0" smtClean="0"/>
              <a:t>its </a:t>
            </a:r>
            <a:r>
              <a:rPr lang="en-US" sz="2000" b="1" dirty="0" smtClean="0">
                <a:latin typeface="Arial" pitchFamily="34" charset="0"/>
                <a:cs typeface="Arial" pitchFamily="34" charset="0"/>
              </a:rPr>
              <a:t>food?</a:t>
            </a:r>
          </a:p>
        </p:txBody>
      </p:sp>
    </p:spTree>
    <p:extLst>
      <p:ext uri="{BB962C8B-B14F-4D97-AF65-F5344CB8AC3E}">
        <p14:creationId xmlns:p14="http://schemas.microsoft.com/office/powerpoint/2010/main" val="39990998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latin typeface="Arial" pitchFamily="34" charset="0"/>
                <a:cs typeface="Arial" pitchFamily="34" charset="0"/>
              </a:rPr>
              <a:t>Answers</a:t>
            </a:r>
            <a:endParaRPr lang="en-US" sz="2800" dirty="0">
              <a:latin typeface="Arial" pitchFamily="34" charset="0"/>
              <a:cs typeface="Arial" pitchFamily="34" charset="0"/>
            </a:endParaRPr>
          </a:p>
        </p:txBody>
      </p:sp>
      <p:sp>
        <p:nvSpPr>
          <p:cNvPr id="3" name="Content Placeholder 2"/>
          <p:cNvSpPr>
            <a:spLocks noGrp="1"/>
          </p:cNvSpPr>
          <p:nvPr>
            <p:ph idx="1"/>
          </p:nvPr>
        </p:nvSpPr>
        <p:spPr>
          <a:xfrm>
            <a:off x="457200" y="1219200"/>
            <a:ext cx="8229600" cy="5334000"/>
          </a:xfrm>
        </p:spPr>
        <p:txBody>
          <a:bodyPr>
            <a:normAutofit fontScale="40000" lnSpcReduction="20000"/>
          </a:bodyPr>
          <a:lstStyle/>
          <a:p>
            <a:pPr marL="0" indent="0">
              <a:buNone/>
            </a:pPr>
            <a:r>
              <a:rPr lang="en-US" sz="5000" b="1" dirty="0">
                <a:latin typeface="Arial" pitchFamily="34" charset="0"/>
                <a:cs typeface="Arial" pitchFamily="34" charset="0"/>
              </a:rPr>
              <a:t>1.  ABCF and DEFC are isosceles trapezoids.  FC bisects angle AFE and angle BCD.  Fill in the measurements of the angles not given.  </a:t>
            </a:r>
            <a:r>
              <a:rPr lang="en-US" sz="5000" b="1" dirty="0" smtClean="0">
                <a:latin typeface="Arial" pitchFamily="34" charset="0"/>
                <a:cs typeface="Arial" pitchFamily="34" charset="0"/>
              </a:rPr>
              <a:t>(40 and 140)</a:t>
            </a:r>
            <a:endParaRPr lang="en-US" sz="5000" b="1" dirty="0">
              <a:latin typeface="Arial" pitchFamily="34" charset="0"/>
              <a:cs typeface="Arial" pitchFamily="34" charset="0"/>
            </a:endParaRPr>
          </a:p>
          <a:p>
            <a:pPr marL="0" indent="0">
              <a:buNone/>
            </a:pPr>
            <a:r>
              <a:rPr lang="en-US" sz="5000" b="1" dirty="0">
                <a:latin typeface="Arial" pitchFamily="34" charset="0"/>
                <a:cs typeface="Arial" pitchFamily="34" charset="0"/>
              </a:rPr>
              <a:t>2.  Are ABCF and DECF similar</a:t>
            </a:r>
            <a:r>
              <a:rPr lang="en-US" sz="5000" b="1" dirty="0" smtClean="0">
                <a:latin typeface="Arial" pitchFamily="34" charset="0"/>
                <a:cs typeface="Arial" pitchFamily="34" charset="0"/>
              </a:rPr>
              <a:t>? </a:t>
            </a:r>
            <a:r>
              <a:rPr lang="en-US" sz="5000" b="1" dirty="0">
                <a:latin typeface="Arial" pitchFamily="34" charset="0"/>
                <a:cs typeface="Arial" pitchFamily="34" charset="0"/>
              </a:rPr>
              <a:t>(</a:t>
            </a:r>
            <a:r>
              <a:rPr lang="en-US" sz="5000" b="1" dirty="0" smtClean="0">
                <a:latin typeface="Arial" pitchFamily="34" charset="0"/>
                <a:cs typeface="Arial" pitchFamily="34" charset="0"/>
              </a:rPr>
              <a:t>No) Explain. ( Although corresponding angles are congruent, corresponding sides are not proportional)</a:t>
            </a:r>
            <a:endParaRPr lang="en-US" sz="5000" b="1" dirty="0">
              <a:latin typeface="Arial" pitchFamily="34" charset="0"/>
              <a:cs typeface="Arial" pitchFamily="34" charset="0"/>
            </a:endParaRPr>
          </a:p>
          <a:p>
            <a:pPr marL="514350" indent="-514350">
              <a:buNone/>
            </a:pPr>
            <a:r>
              <a:rPr lang="en-US" sz="5000" b="1" dirty="0" smtClean="0">
                <a:latin typeface="Arial" pitchFamily="34" charset="0"/>
                <a:cs typeface="Arial" pitchFamily="34" charset="0"/>
              </a:rPr>
              <a:t>3.  Are </a:t>
            </a:r>
            <a:r>
              <a:rPr lang="en-US" sz="5000" b="1" dirty="0">
                <a:latin typeface="Arial" pitchFamily="34" charset="0"/>
                <a:cs typeface="Arial" pitchFamily="34" charset="0"/>
              </a:rPr>
              <a:t>triangle CGB and triangle CHD similar? </a:t>
            </a:r>
            <a:r>
              <a:rPr lang="en-US" sz="5000" b="1" dirty="0" smtClean="0">
                <a:latin typeface="Arial" pitchFamily="34" charset="0"/>
                <a:cs typeface="Arial" pitchFamily="34" charset="0"/>
              </a:rPr>
              <a:t>(Yes)  Explain.</a:t>
            </a:r>
          </a:p>
          <a:p>
            <a:pPr marL="0" indent="0">
              <a:buNone/>
            </a:pPr>
            <a:r>
              <a:rPr lang="en-US" sz="5000" b="1" dirty="0" smtClean="0">
                <a:latin typeface="Arial" pitchFamily="34" charset="0"/>
                <a:cs typeface="Arial" pitchFamily="34" charset="0"/>
              </a:rPr>
              <a:t>(For two triangles, it is sufficient to have congruent corresponding angles)</a:t>
            </a:r>
            <a:endParaRPr lang="en-US" sz="5000" b="1" dirty="0">
              <a:latin typeface="Arial" pitchFamily="34" charset="0"/>
              <a:cs typeface="Arial" pitchFamily="34" charset="0"/>
            </a:endParaRPr>
          </a:p>
          <a:p>
            <a:pPr marL="0" indent="0">
              <a:buNone/>
            </a:pPr>
            <a:r>
              <a:rPr lang="en-US" sz="5000" b="1" dirty="0">
                <a:latin typeface="Arial" pitchFamily="34" charset="0"/>
                <a:cs typeface="Arial" pitchFamily="34" charset="0"/>
              </a:rPr>
              <a:t>4.  Find the length of the stingray feeding mechanism from front to back with the jaws in a resting </a:t>
            </a:r>
            <a:r>
              <a:rPr lang="en-US" sz="5000" b="1" dirty="0" smtClean="0">
                <a:latin typeface="Arial" pitchFamily="34" charset="0"/>
                <a:cs typeface="Arial" pitchFamily="34" charset="0"/>
              </a:rPr>
              <a:t>state.(1,2856 + 1.4463 = 2.7319)</a:t>
            </a:r>
            <a:endParaRPr lang="en-US" sz="5000" b="1" dirty="0">
              <a:latin typeface="Arial" pitchFamily="34" charset="0"/>
              <a:cs typeface="Arial" pitchFamily="34" charset="0"/>
            </a:endParaRPr>
          </a:p>
          <a:p>
            <a:pPr marL="0" indent="0">
              <a:buNone/>
            </a:pPr>
            <a:r>
              <a:rPr lang="en-US" sz="5000" b="1" dirty="0">
                <a:latin typeface="Arial" pitchFamily="34" charset="0"/>
                <a:cs typeface="Arial" pitchFamily="34" charset="0"/>
              </a:rPr>
              <a:t>5.  JKLP and NMPL are isosceles trapezoids.  </a:t>
            </a:r>
            <a:r>
              <a:rPr lang="en-US" sz="5000" b="1" dirty="0" smtClean="0">
                <a:latin typeface="Arial" pitchFamily="34" charset="0"/>
                <a:cs typeface="Arial" pitchFamily="34" charset="0"/>
              </a:rPr>
              <a:t>Fill in the measurement of each angle not already given.  (115, 65, 70, 110)</a:t>
            </a:r>
            <a:endParaRPr lang="en-US" sz="5000" b="1" dirty="0">
              <a:latin typeface="Arial" pitchFamily="34" charset="0"/>
              <a:cs typeface="Arial" pitchFamily="34" charset="0"/>
            </a:endParaRPr>
          </a:p>
          <a:p>
            <a:pPr marL="0" indent="0">
              <a:buNone/>
            </a:pPr>
            <a:r>
              <a:rPr lang="en-US" sz="5000" b="1" dirty="0">
                <a:latin typeface="Arial" pitchFamily="34" charset="0"/>
                <a:cs typeface="Arial" pitchFamily="34" charset="0"/>
              </a:rPr>
              <a:t>6.  Find the length of the feeding mechanism from front to back with the jaws in a protruded </a:t>
            </a:r>
            <a:r>
              <a:rPr lang="en-US" sz="5000" b="1" dirty="0" smtClean="0">
                <a:latin typeface="Arial" pitchFamily="34" charset="0"/>
                <a:cs typeface="Arial" pitchFamily="34" charset="0"/>
              </a:rPr>
              <a:t>state.(1.8126 + 2.1143 = 3.9269)</a:t>
            </a:r>
            <a:endParaRPr lang="en-US" sz="5000" b="1" dirty="0">
              <a:latin typeface="Arial" pitchFamily="34" charset="0"/>
              <a:cs typeface="Arial" pitchFamily="34" charset="0"/>
            </a:endParaRPr>
          </a:p>
          <a:p>
            <a:pPr marL="514350" indent="-514350">
              <a:buNone/>
            </a:pPr>
            <a:r>
              <a:rPr lang="en-US" sz="5000" b="1" dirty="0" smtClean="0">
                <a:latin typeface="Arial" pitchFamily="34" charset="0"/>
                <a:cs typeface="Arial" pitchFamily="34" charset="0"/>
              </a:rPr>
              <a:t>7.  From </a:t>
            </a:r>
            <a:r>
              <a:rPr lang="en-US" sz="5000" b="1" dirty="0">
                <a:latin typeface="Arial" pitchFamily="34" charset="0"/>
                <a:cs typeface="Arial" pitchFamily="34" charset="0"/>
              </a:rPr>
              <a:t>how far above the sea floor can the stingray reach its food</a:t>
            </a:r>
            <a:r>
              <a:rPr lang="en-US" sz="5000" b="1" dirty="0" smtClean="0">
                <a:latin typeface="Arial" pitchFamily="34" charset="0"/>
                <a:cs typeface="Arial" pitchFamily="34" charset="0"/>
              </a:rPr>
              <a:t>?</a:t>
            </a:r>
          </a:p>
          <a:p>
            <a:pPr marL="0" indent="0">
              <a:buNone/>
            </a:pPr>
            <a:r>
              <a:rPr lang="en-US" sz="5000" b="1" dirty="0" smtClean="0">
                <a:latin typeface="Arial" pitchFamily="34" charset="0"/>
                <a:cs typeface="Arial" pitchFamily="34" charset="0"/>
              </a:rPr>
              <a:t>(3.9269-2.7319 = 1.1950 About 1.2 cm)</a:t>
            </a:r>
            <a:endParaRPr lang="en-US" sz="5000" b="1" dirty="0">
              <a:latin typeface="Arial" pitchFamily="34" charset="0"/>
              <a:cs typeface="Arial" pitchFamily="34" charset="0"/>
            </a:endParaRPr>
          </a:p>
          <a:p>
            <a:endParaRPr lang="en-US" dirty="0"/>
          </a:p>
        </p:txBody>
      </p:sp>
      <p:pic>
        <p:nvPicPr>
          <p:cNvPr id="5131" name="Picture 11" descr="C:\Users\michael\AppData\Local\Microsoft\Windows\Temporary Internet Files\Content.IE5\16M8JG6O\MC900071182[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7600" y="5360344"/>
            <a:ext cx="1606218" cy="1471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14096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a:hlinkClick r:id="rId2" action="ppaction://hlinkfile"/>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39" y="127938"/>
            <a:ext cx="1242461" cy="1277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600200" y="457200"/>
            <a:ext cx="6248400" cy="1295400"/>
          </a:xfrm>
        </p:spPr>
        <p:txBody>
          <a:bodyPr>
            <a:noAutofit/>
          </a:bodyPr>
          <a:lstStyle/>
          <a:p>
            <a:r>
              <a:rPr lang="en-US" sz="2800" b="1" i="1" dirty="0" smtClean="0">
                <a:latin typeface="Arial" pitchFamily="34" charset="0"/>
                <a:cs typeface="Arial" pitchFamily="34" charset="0"/>
              </a:rPr>
              <a:t>Jumpstart</a:t>
            </a:r>
            <a:r>
              <a:rPr lang="en-US" sz="2800" b="1" dirty="0" smtClean="0">
                <a:latin typeface="Arial" pitchFamily="34" charset="0"/>
                <a:cs typeface="Arial" pitchFamily="34" charset="0"/>
              </a:rPr>
              <a:t>  # 2 – The Incredible Puffer Fish</a:t>
            </a:r>
            <a:br>
              <a:rPr lang="en-US" sz="2800" b="1" dirty="0" smtClean="0">
                <a:latin typeface="Arial" pitchFamily="34" charset="0"/>
                <a:cs typeface="Arial" pitchFamily="34" charset="0"/>
              </a:rPr>
            </a:br>
            <a:r>
              <a:rPr lang="en-US" sz="2800" b="1" dirty="0" smtClean="0">
                <a:latin typeface="Arial" pitchFamily="34" charset="0"/>
                <a:cs typeface="Arial" pitchFamily="34" charset="0"/>
              </a:rPr>
              <a:t>(Way to Fool That Otter)</a:t>
            </a:r>
            <a:endParaRPr lang="en-US" sz="2800" b="1" dirty="0">
              <a:latin typeface="Arial" pitchFamily="34" charset="0"/>
              <a:cs typeface="Arial" pitchFamily="34" charset="0"/>
            </a:endParaRPr>
          </a:p>
        </p:txBody>
      </p:sp>
      <p:sp>
        <p:nvSpPr>
          <p:cNvPr id="4" name="Rectangle 3"/>
          <p:cNvSpPr/>
          <p:nvPr/>
        </p:nvSpPr>
        <p:spPr>
          <a:xfrm>
            <a:off x="447976" y="252732"/>
            <a:ext cx="8229600" cy="1143000"/>
          </a:xfrm>
          <a:prstGeom prst="rect">
            <a:avLst/>
          </a:prstGeom>
        </p:spPr>
        <p:txBody>
          <a:bodyPr/>
          <a:lstStyle/>
          <a:p>
            <a:endParaRPr lang="en-US" dirty="0"/>
          </a:p>
        </p:txBody>
      </p:sp>
      <p:pic>
        <p:nvPicPr>
          <p:cNvPr id="3078" name="Picture 6" descr="C:\Users\michael\AppData\Local\Microsoft\Windows\Temporary Internet Files\Content.IE5\Z0CX6HBF\MC900133499[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14160" y="4724400"/>
            <a:ext cx="2214466" cy="157638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09600" y="1443841"/>
            <a:ext cx="7924800" cy="4955203"/>
          </a:xfrm>
          <a:prstGeom prst="rect">
            <a:avLst/>
          </a:prstGeom>
        </p:spPr>
        <p:txBody>
          <a:bodyPr wrap="square">
            <a:spAutoFit/>
          </a:bodyPr>
          <a:lstStyle/>
          <a:p>
            <a:endParaRPr lang="en-US" dirty="0" smtClean="0"/>
          </a:p>
          <a:p>
            <a:endParaRPr lang="en-US" dirty="0"/>
          </a:p>
          <a:p>
            <a:r>
              <a:rPr lang="en-US" sz="2000" dirty="0" smtClean="0">
                <a:latin typeface="Arial" pitchFamily="34" charset="0"/>
                <a:cs typeface="Arial" pitchFamily="34" charset="0"/>
              </a:rPr>
              <a:t>Puffed </a:t>
            </a:r>
            <a:r>
              <a:rPr lang="en-US" sz="2000" dirty="0">
                <a:latin typeface="Arial" pitchFamily="34" charset="0"/>
                <a:cs typeface="Arial" pitchFamily="34" charset="0"/>
              </a:rPr>
              <a:t>up pride: The </a:t>
            </a:r>
            <a:r>
              <a:rPr lang="en-US" sz="2000" dirty="0" smtClean="0">
                <a:latin typeface="Arial" pitchFamily="34" charset="0"/>
                <a:cs typeface="Arial" pitchFamily="34" charset="0"/>
              </a:rPr>
              <a:t>puffer fish's </a:t>
            </a:r>
            <a:r>
              <a:rPr lang="en-US" sz="2000" dirty="0">
                <a:latin typeface="Arial" pitchFamily="34" charset="0"/>
                <a:cs typeface="Arial" pitchFamily="34" charset="0"/>
              </a:rPr>
              <a:t>unique and distinctive natural defenses are necessary due to its slow speed. </a:t>
            </a:r>
            <a:r>
              <a:rPr lang="en-US" sz="2000" dirty="0" smtClean="0">
                <a:latin typeface="Arial" pitchFamily="34" charset="0"/>
                <a:cs typeface="Arial" pitchFamily="34" charset="0"/>
              </a:rPr>
              <a:t>Puffer fish </a:t>
            </a:r>
            <a:r>
              <a:rPr lang="en-US" sz="2000" dirty="0">
                <a:latin typeface="Arial" pitchFamily="34" charset="0"/>
                <a:cs typeface="Arial" pitchFamily="34" charset="0"/>
              </a:rPr>
              <a:t>use a combination of pectoral, dorsal, anal, and caudal fins for propulsion, making it </a:t>
            </a:r>
            <a:r>
              <a:rPr lang="en-US" sz="2000" dirty="0" smtClean="0">
                <a:latin typeface="Arial" pitchFamily="34" charset="0"/>
                <a:cs typeface="Arial" pitchFamily="34" charset="0"/>
              </a:rPr>
              <a:t>difficult to maneuver </a:t>
            </a:r>
            <a:r>
              <a:rPr lang="en-US" sz="2000" dirty="0">
                <a:latin typeface="Arial" pitchFamily="34" charset="0"/>
                <a:cs typeface="Arial" pitchFamily="34" charset="0"/>
              </a:rPr>
              <a:t>and an easy target for predators. As a defense mechanism, </a:t>
            </a:r>
            <a:r>
              <a:rPr lang="en-US" sz="2000" dirty="0" smtClean="0">
                <a:latin typeface="Arial" pitchFamily="34" charset="0"/>
                <a:cs typeface="Arial" pitchFamily="34" charset="0"/>
              </a:rPr>
              <a:t>puffer fish </a:t>
            </a:r>
            <a:r>
              <a:rPr lang="en-US" sz="2000" dirty="0">
                <a:latin typeface="Arial" pitchFamily="34" charset="0"/>
                <a:cs typeface="Arial" pitchFamily="34" charset="0"/>
              </a:rPr>
              <a:t>have the ability to inflate rapidly, filling their extremely elastic stomachs with water (or air when outside the water) until they are almost spherical in shape. Thus, a hungry predator stalking the </a:t>
            </a:r>
            <a:r>
              <a:rPr lang="en-US" sz="2000" dirty="0" smtClean="0">
                <a:latin typeface="Arial" pitchFamily="34" charset="0"/>
                <a:cs typeface="Arial" pitchFamily="34" charset="0"/>
              </a:rPr>
              <a:t>puffer fish </a:t>
            </a:r>
            <a:r>
              <a:rPr lang="en-US" sz="2000" dirty="0">
                <a:latin typeface="Arial" pitchFamily="34" charset="0"/>
                <a:cs typeface="Arial" pitchFamily="34" charset="0"/>
              </a:rPr>
              <a:t>may suddenly find itself facing what seems to be a much larger fish and pause, giving the pufferfish an opportunity to retreat to safety</a:t>
            </a:r>
            <a:r>
              <a:rPr lang="en-US" sz="2000" dirty="0" smtClean="0">
                <a:latin typeface="Arial" pitchFamily="34" charset="0"/>
                <a:cs typeface="Arial" pitchFamily="34" charset="0"/>
              </a:rPr>
              <a:t>.</a:t>
            </a:r>
          </a:p>
          <a:p>
            <a:endParaRPr lang="en-US" sz="2000" dirty="0">
              <a:latin typeface="Arial" pitchFamily="34" charset="0"/>
              <a:cs typeface="Arial" pitchFamily="34" charset="0"/>
            </a:endParaRPr>
          </a:p>
          <a:p>
            <a:r>
              <a:rPr lang="en-US" sz="2000" dirty="0" smtClean="0">
                <a:latin typeface="Arial" pitchFamily="34" charset="0"/>
                <a:cs typeface="Arial" pitchFamily="34" charset="0"/>
              </a:rPr>
              <a:t>Download video from Tube and also activity scanned </a:t>
            </a:r>
          </a:p>
          <a:p>
            <a:r>
              <a:rPr lang="en-US" sz="2000" dirty="0" smtClean="0">
                <a:latin typeface="Arial" pitchFamily="34" charset="0"/>
                <a:cs typeface="Arial" pitchFamily="34" charset="0"/>
              </a:rPr>
              <a:t>from University of Tampa materials</a:t>
            </a:r>
          </a:p>
          <a:p>
            <a:r>
              <a:rPr lang="en-US" sz="2000" dirty="0">
                <a:latin typeface="Arial" pitchFamily="34" charset="0"/>
                <a:cs typeface="Arial" pitchFamily="34" charset="0"/>
              </a:rPr>
              <a:t>http://www.youtube.com/watch?v=_tl2X8hBPEM</a:t>
            </a:r>
          </a:p>
        </p:txBody>
      </p:sp>
    </p:spTree>
    <p:extLst>
      <p:ext uri="{BB962C8B-B14F-4D97-AF65-F5344CB8AC3E}">
        <p14:creationId xmlns:p14="http://schemas.microsoft.com/office/powerpoint/2010/main" val="19254872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ichael\Desktop\PUFFERFISH1.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943582" y="762000"/>
            <a:ext cx="5257800" cy="247900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95300" y="0"/>
            <a:ext cx="8229600" cy="1066800"/>
          </a:xfrm>
        </p:spPr>
        <p:txBody>
          <a:bodyPr>
            <a:normAutofit/>
          </a:bodyPr>
          <a:lstStyle/>
          <a:p>
            <a:r>
              <a:rPr lang="en-US" sz="2800" dirty="0" smtClean="0">
                <a:latin typeface="Arial" pitchFamily="34" charset="0"/>
                <a:cs typeface="Arial" pitchFamily="34" charset="0"/>
              </a:rPr>
              <a:t>Otter vs. Puffer fish</a:t>
            </a:r>
            <a:endParaRPr lang="en-US" sz="2800" dirty="0">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4" name="TextBox 3"/>
              <p:cNvSpPr txBox="1"/>
              <p:nvPr/>
            </p:nvSpPr>
            <p:spPr>
              <a:xfrm>
                <a:off x="190982" y="2978176"/>
                <a:ext cx="8763000" cy="3207673"/>
              </a:xfrm>
              <a:prstGeom prst="rect">
                <a:avLst/>
              </a:prstGeom>
              <a:noFill/>
            </p:spPr>
            <p:txBody>
              <a:bodyPr wrap="square" rtlCol="0">
                <a:spAutoFit/>
              </a:bodyPr>
              <a:lstStyle/>
              <a:p>
                <a:pPr marL="342900" indent="-342900">
                  <a:buAutoNum type="arabicPeriod"/>
                </a:pPr>
                <a:r>
                  <a:rPr lang="en-US" sz="2000" dirty="0" smtClean="0"/>
                  <a:t>The Otter’s jaws are tangent to the </a:t>
                </a:r>
                <a:r>
                  <a:rPr lang="en-US" sz="2000" dirty="0" err="1" smtClean="0"/>
                  <a:t>pufferfish</a:t>
                </a:r>
                <a:r>
                  <a:rPr lang="en-US" sz="2000" dirty="0" smtClean="0"/>
                  <a:t>.  For the arcs ,</a:t>
                </a:r>
                <a:r>
                  <a:rPr lang="en-US" sz="2000" dirty="0"/>
                  <a:t> </a:t>
                </a:r>
                <a14:m>
                  <m:oMath xmlns:m="http://schemas.openxmlformats.org/officeDocument/2006/math">
                    <m:sSub>
                      <m:sSubPr>
                        <m:ctrlPr>
                          <a:rPr lang="en-US" sz="2000" i="1">
                            <a:latin typeface="Cambria Math"/>
                          </a:rPr>
                        </m:ctrlPr>
                      </m:sSubPr>
                      <m:e>
                        <m:r>
                          <a:rPr lang="en-US" sz="2000" i="1">
                            <a:latin typeface="Cambria Math"/>
                          </a:rPr>
                          <m:t>𝑥</m:t>
                        </m:r>
                      </m:e>
                      <m:sub>
                        <m:r>
                          <a:rPr lang="en-US" sz="2000">
                            <a:latin typeface="Cambria Math"/>
                          </a:rPr>
                          <m:t>1</m:t>
                        </m:r>
                      </m:sub>
                    </m:sSub>
                    <m:r>
                      <m:rPr>
                        <m:nor/>
                      </m:rPr>
                      <a:rPr lang="en-US" sz="2000" i="1"/>
                      <m:t> </m:t>
                    </m:r>
                    <m:r>
                      <a:rPr lang="en-US" sz="2000" i="1">
                        <a:latin typeface="Cambria Math"/>
                      </a:rPr>
                      <m:t>𝑎𝑛𝑑</m:t>
                    </m:r>
                    <m:r>
                      <m:rPr>
                        <m:nor/>
                      </m:rPr>
                      <a:rPr lang="en-US" sz="2000" i="1"/>
                      <m:t> </m:t>
                    </m:r>
                    <m:sSub>
                      <m:sSubPr>
                        <m:ctrlPr>
                          <a:rPr lang="en-US" sz="2000" i="1">
                            <a:latin typeface="Cambria Math"/>
                          </a:rPr>
                        </m:ctrlPr>
                      </m:sSubPr>
                      <m:e>
                        <m:r>
                          <a:rPr lang="en-US" sz="2000" i="1">
                            <a:latin typeface="Cambria Math"/>
                          </a:rPr>
                          <m:t>𝑥</m:t>
                        </m:r>
                      </m:e>
                      <m:sub>
                        <m:r>
                          <a:rPr lang="en-US" sz="2000">
                            <a:latin typeface="Cambria Math"/>
                          </a:rPr>
                          <m:t>2</m:t>
                        </m:r>
                      </m:sub>
                    </m:sSub>
                  </m:oMath>
                </a14:m>
                <a:r>
                  <a:rPr lang="en-US" sz="2000" dirty="0" smtClean="0"/>
                  <a:t>, represent the arcs in degrees.  What is </a:t>
                </a:r>
                <a14:m>
                  <m:oMath xmlns:m="http://schemas.openxmlformats.org/officeDocument/2006/math">
                    <m:sSub>
                      <m:sSubPr>
                        <m:ctrlPr>
                          <a:rPr lang="en-US" sz="2000" i="1">
                            <a:latin typeface="Cambria Math"/>
                          </a:rPr>
                        </m:ctrlPr>
                      </m:sSubPr>
                      <m:e>
                        <m:r>
                          <a:rPr lang="en-US" sz="2000" i="1">
                            <a:latin typeface="Cambria Math"/>
                          </a:rPr>
                          <m:t>𝑥</m:t>
                        </m:r>
                      </m:e>
                      <m:sub>
                        <m:r>
                          <a:rPr lang="en-US" sz="2000">
                            <a:latin typeface="Cambria Math"/>
                          </a:rPr>
                          <m:t>1</m:t>
                        </m:r>
                      </m:sub>
                    </m:sSub>
                    <m:r>
                      <m:rPr>
                        <m:nor/>
                      </m:rPr>
                      <a:rPr lang="en-US" sz="2000" i="1"/>
                      <m:t> </m:t>
                    </m:r>
                    <m:r>
                      <m:rPr>
                        <m:nor/>
                      </m:rPr>
                      <a:rPr lang="en-US" sz="2000" b="0" i="1" smtClean="0"/>
                      <m:t>+</m:t>
                    </m:r>
                    <m:r>
                      <m:rPr>
                        <m:nor/>
                      </m:rPr>
                      <a:rPr lang="en-US" sz="2000" i="1"/>
                      <m:t> </m:t>
                    </m:r>
                    <m:sSub>
                      <m:sSubPr>
                        <m:ctrlPr>
                          <a:rPr lang="en-US" sz="2000" i="1">
                            <a:latin typeface="Cambria Math"/>
                          </a:rPr>
                        </m:ctrlPr>
                      </m:sSubPr>
                      <m:e>
                        <m:r>
                          <a:rPr lang="en-US" sz="2000" i="1">
                            <a:latin typeface="Cambria Math"/>
                          </a:rPr>
                          <m:t>𝑥</m:t>
                        </m:r>
                      </m:e>
                      <m:sub>
                        <m:r>
                          <a:rPr lang="en-US" sz="2000">
                            <a:latin typeface="Cambria Math"/>
                          </a:rPr>
                          <m:t>2</m:t>
                        </m:r>
                      </m:sub>
                    </m:sSub>
                    <m:r>
                      <a:rPr lang="en-US" sz="2000" b="0" i="0" smtClean="0">
                        <a:latin typeface="Cambria Math"/>
                      </a:rPr>
                      <m:t> ?</m:t>
                    </m:r>
                  </m:oMath>
                </a14:m>
                <a:r>
                  <a:rPr lang="en-US" sz="2000" dirty="0" smtClean="0"/>
                  <a:t>  Answer:  360 degrees</a:t>
                </a:r>
              </a:p>
              <a:p>
                <a:pPr marL="342900" indent="-342900">
                  <a:buAutoNum type="arabicPeriod"/>
                </a:pPr>
                <a:r>
                  <a:rPr lang="en-US" sz="2000" dirty="0" smtClean="0"/>
                  <a:t>Write an equation relating </a:t>
                </a:r>
                <a14:m>
                  <m:oMath xmlns:m="http://schemas.openxmlformats.org/officeDocument/2006/math">
                    <m:sSub>
                      <m:sSubPr>
                        <m:ctrlPr>
                          <a:rPr lang="en-US" sz="2000" i="1">
                            <a:latin typeface="Cambria Math"/>
                          </a:rPr>
                        </m:ctrlPr>
                      </m:sSubPr>
                      <m:e>
                        <m:r>
                          <a:rPr lang="en-US" sz="2000" b="0" i="1" smtClean="0">
                            <a:latin typeface="Cambria Math"/>
                          </a:rPr>
                          <m:t> </m:t>
                        </m:r>
                        <m:r>
                          <a:rPr lang="en-US" sz="2000" i="1">
                            <a:latin typeface="Cambria Math"/>
                          </a:rPr>
                          <m:t>𝑥</m:t>
                        </m:r>
                      </m:e>
                      <m:sub>
                        <m:r>
                          <a:rPr lang="en-US" sz="2000">
                            <a:latin typeface="Cambria Math"/>
                          </a:rPr>
                          <m:t>1</m:t>
                        </m:r>
                      </m:sub>
                    </m:sSub>
                    <m:r>
                      <m:rPr>
                        <m:nor/>
                      </m:rPr>
                      <a:rPr lang="en-US" sz="2000" i="1"/>
                      <m:t> </m:t>
                    </m:r>
                    <m:r>
                      <a:rPr lang="en-US" sz="2000" i="1">
                        <a:latin typeface="Cambria Math"/>
                      </a:rPr>
                      <m:t>𝑎𝑛𝑑</m:t>
                    </m:r>
                    <m:r>
                      <m:rPr>
                        <m:nor/>
                      </m:rPr>
                      <a:rPr lang="en-US" sz="2000" i="1"/>
                      <m:t> </m:t>
                    </m:r>
                    <m:sSub>
                      <m:sSubPr>
                        <m:ctrlPr>
                          <a:rPr lang="en-US" sz="2000" i="1">
                            <a:latin typeface="Cambria Math"/>
                          </a:rPr>
                        </m:ctrlPr>
                      </m:sSubPr>
                      <m:e>
                        <m:r>
                          <a:rPr lang="en-US" sz="2000" i="1">
                            <a:latin typeface="Cambria Math"/>
                          </a:rPr>
                          <m:t>𝑥</m:t>
                        </m:r>
                      </m:e>
                      <m:sub>
                        <m:r>
                          <a:rPr lang="en-US" sz="2000">
                            <a:latin typeface="Cambria Math"/>
                          </a:rPr>
                          <m:t>2</m:t>
                        </m:r>
                      </m:sub>
                    </m:sSub>
                  </m:oMath>
                </a14:m>
                <a:r>
                  <a:rPr lang="en-US" sz="2000" dirty="0" smtClean="0"/>
                  <a:t> to the measurement of angle ABC.  Answer: (</a:t>
                </a:r>
                <a14:m>
                  <m:oMath xmlns:m="http://schemas.openxmlformats.org/officeDocument/2006/math">
                    <m:sSub>
                      <m:sSubPr>
                        <m:ctrlPr>
                          <a:rPr lang="en-US" sz="2000" i="1">
                            <a:latin typeface="Cambria Math"/>
                          </a:rPr>
                        </m:ctrlPr>
                      </m:sSubPr>
                      <m:e>
                        <m:r>
                          <a:rPr lang="en-US" sz="2000" i="1">
                            <a:latin typeface="Cambria Math"/>
                          </a:rPr>
                          <m:t> </m:t>
                        </m:r>
                        <m:r>
                          <a:rPr lang="en-US" sz="2000" i="1">
                            <a:latin typeface="Cambria Math"/>
                          </a:rPr>
                          <m:t>𝑥</m:t>
                        </m:r>
                      </m:e>
                      <m:sub>
                        <m:r>
                          <a:rPr lang="en-US" sz="2000">
                            <a:latin typeface="Cambria Math"/>
                          </a:rPr>
                          <m:t>1</m:t>
                        </m:r>
                      </m:sub>
                    </m:sSub>
                    <m:r>
                      <m:rPr>
                        <m:nor/>
                      </m:rPr>
                      <a:rPr lang="en-US" sz="2000" i="1"/>
                      <m:t> </m:t>
                    </m:r>
                    <m:r>
                      <m:rPr>
                        <m:nor/>
                      </m:rPr>
                      <a:rPr lang="en-US" sz="2000" b="0" i="1" smtClean="0"/>
                      <m:t>−</m:t>
                    </m:r>
                    <m:r>
                      <m:rPr>
                        <m:nor/>
                      </m:rPr>
                      <a:rPr lang="en-US" sz="2000" i="1"/>
                      <m:t> </m:t>
                    </m:r>
                    <m:sSub>
                      <m:sSubPr>
                        <m:ctrlPr>
                          <a:rPr lang="en-US" sz="2000" i="1">
                            <a:latin typeface="Cambria Math"/>
                          </a:rPr>
                        </m:ctrlPr>
                      </m:sSubPr>
                      <m:e>
                        <m:r>
                          <a:rPr lang="en-US" sz="2000" i="1">
                            <a:latin typeface="Cambria Math"/>
                          </a:rPr>
                          <m:t>𝑥</m:t>
                        </m:r>
                      </m:e>
                      <m:sub>
                        <m:r>
                          <a:rPr lang="en-US" sz="2000">
                            <a:latin typeface="Cambria Math"/>
                          </a:rPr>
                          <m:t>2</m:t>
                        </m:r>
                      </m:sub>
                    </m:sSub>
                  </m:oMath>
                </a14:m>
                <a:r>
                  <a:rPr lang="en-US" sz="2000" dirty="0" smtClean="0"/>
                  <a:t>)/2 = 46 degrees</a:t>
                </a:r>
              </a:p>
              <a:p>
                <a:pPr marL="342900" indent="-342900">
                  <a:buAutoNum type="arabicPeriod"/>
                </a:pPr>
                <a:r>
                  <a:rPr lang="en-US" sz="2000" dirty="0" smtClean="0"/>
                  <a:t>Find </a:t>
                </a:r>
                <a14:m>
                  <m:oMath xmlns:m="http://schemas.openxmlformats.org/officeDocument/2006/math">
                    <m:sSub>
                      <m:sSubPr>
                        <m:ctrlPr>
                          <a:rPr lang="en-US" sz="2000" i="1">
                            <a:latin typeface="Cambria Math"/>
                          </a:rPr>
                        </m:ctrlPr>
                      </m:sSubPr>
                      <m:e>
                        <m:r>
                          <a:rPr lang="en-US" sz="2000" i="1">
                            <a:latin typeface="Cambria Math"/>
                          </a:rPr>
                          <m:t> </m:t>
                        </m:r>
                        <m:r>
                          <a:rPr lang="en-US" sz="2000" i="1">
                            <a:latin typeface="Cambria Math"/>
                          </a:rPr>
                          <m:t>𝑥</m:t>
                        </m:r>
                      </m:e>
                      <m:sub>
                        <m:r>
                          <a:rPr lang="en-US" sz="2000">
                            <a:latin typeface="Cambria Math"/>
                          </a:rPr>
                          <m:t>1</m:t>
                        </m:r>
                      </m:sub>
                    </m:sSub>
                    <m:r>
                      <m:rPr>
                        <m:nor/>
                      </m:rPr>
                      <a:rPr lang="en-US" sz="2000" i="1"/>
                      <m:t> </m:t>
                    </m:r>
                    <m:r>
                      <a:rPr lang="en-US" sz="2000" i="1">
                        <a:latin typeface="Cambria Math"/>
                      </a:rPr>
                      <m:t>𝑎𝑛𝑑</m:t>
                    </m:r>
                    <m:r>
                      <m:rPr>
                        <m:nor/>
                      </m:rPr>
                      <a:rPr lang="en-US" sz="2000" i="1"/>
                      <m:t> </m:t>
                    </m:r>
                    <m:sSub>
                      <m:sSubPr>
                        <m:ctrlPr>
                          <a:rPr lang="en-US" sz="2000" i="1">
                            <a:latin typeface="Cambria Math"/>
                          </a:rPr>
                        </m:ctrlPr>
                      </m:sSubPr>
                      <m:e>
                        <m:r>
                          <a:rPr lang="en-US" sz="2000" i="1">
                            <a:latin typeface="Cambria Math"/>
                          </a:rPr>
                          <m:t>𝑥</m:t>
                        </m:r>
                      </m:e>
                      <m:sub>
                        <m:r>
                          <a:rPr lang="en-US" sz="2000">
                            <a:latin typeface="Cambria Math"/>
                          </a:rPr>
                          <m:t>2</m:t>
                        </m:r>
                      </m:sub>
                    </m:sSub>
                  </m:oMath>
                </a14:m>
                <a:r>
                  <a:rPr lang="en-US" sz="2000" dirty="0"/>
                  <a:t> </a:t>
                </a:r>
                <a:r>
                  <a:rPr lang="en-US" sz="2000" dirty="0" smtClean="0"/>
                  <a:t>.  Answer:  226 degrees, 134 degrees</a:t>
                </a:r>
              </a:p>
              <a:p>
                <a:pPr marL="342900" indent="-342900">
                  <a:buAutoNum type="arabicPeriod"/>
                </a:pPr>
                <a:r>
                  <a:rPr lang="en-US" sz="2000" dirty="0" smtClean="0"/>
                  <a:t>Draw AC and label its midpoint H.  Draw DB.  Name every triangle in the picture that is similar to BHA.  Answer:  </a:t>
                </a:r>
                <a14:m>
                  <m:oMath xmlns:m="http://schemas.openxmlformats.org/officeDocument/2006/math">
                    <m:r>
                      <a:rPr lang="en-US" sz="2000">
                        <a:latin typeface="Cambria Math"/>
                      </a:rPr>
                      <m:t>△</m:t>
                    </m:r>
                  </m:oMath>
                </a14:m>
                <a:r>
                  <a:rPr lang="en-US" sz="2000" dirty="0" smtClean="0"/>
                  <a:t>BHC, A</a:t>
                </a:r>
                <a14:m>
                  <m:oMath xmlns:m="http://schemas.openxmlformats.org/officeDocument/2006/math">
                    <m:r>
                      <a:rPr lang="en-US" sz="2000">
                        <a:latin typeface="Cambria Math"/>
                      </a:rPr>
                      <m:t>△</m:t>
                    </m:r>
                  </m:oMath>
                </a14:m>
                <a:r>
                  <a:rPr lang="en-US" sz="2000" dirty="0" smtClean="0"/>
                  <a:t>HD, </a:t>
                </a:r>
                <a14:m>
                  <m:oMath xmlns:m="http://schemas.openxmlformats.org/officeDocument/2006/math">
                    <m:r>
                      <a:rPr lang="en-US" sz="2000">
                        <a:latin typeface="Cambria Math"/>
                      </a:rPr>
                      <m:t>△</m:t>
                    </m:r>
                  </m:oMath>
                </a14:m>
                <a:r>
                  <a:rPr lang="en-US" sz="2000" dirty="0" smtClean="0"/>
                  <a:t>CHD.</a:t>
                </a:r>
              </a:p>
              <a:p>
                <a:r>
                  <a:rPr lang="en-US" sz="2000" dirty="0" smtClean="0"/>
                  <a:t>5.  Find the radius, r, of the circle. Answer:  3.82 cm</a:t>
                </a:r>
              </a:p>
              <a:p>
                <a:r>
                  <a:rPr lang="en-US" sz="2000" dirty="0" smtClean="0"/>
                  <a:t>6.  What is the diameter of the largest </a:t>
                </a:r>
                <a:r>
                  <a:rPr lang="en-US" sz="2000" dirty="0" err="1" smtClean="0"/>
                  <a:t>pufferfish</a:t>
                </a:r>
                <a:r>
                  <a:rPr lang="en-US" sz="2000" dirty="0" smtClean="0"/>
                  <a:t> this otter </a:t>
                </a:r>
                <a:r>
                  <a:rPr lang="en-US" sz="2000" u="sng" dirty="0" smtClean="0"/>
                  <a:t>can</a:t>
                </a:r>
                <a:r>
                  <a:rPr lang="en-US" sz="2000" dirty="0" smtClean="0"/>
                  <a:t> eat?  Answer:  7.64 cm</a:t>
                </a:r>
                <a:endParaRPr lang="en-US" sz="2000" dirty="0"/>
              </a:p>
            </p:txBody>
          </p:sp>
        </mc:Choice>
        <mc:Fallback xmlns="">
          <p:sp>
            <p:nvSpPr>
              <p:cNvPr id="4" name="TextBox 3"/>
              <p:cNvSpPr txBox="1">
                <a:spLocks noRot="1" noChangeAspect="1" noMove="1" noResize="1" noEditPoints="1" noAdjustHandles="1" noChangeArrowheads="1" noChangeShapeType="1" noTextEdit="1"/>
              </p:cNvSpPr>
              <p:nvPr/>
            </p:nvSpPr>
            <p:spPr>
              <a:xfrm>
                <a:off x="190982" y="2978176"/>
                <a:ext cx="8763000" cy="3207673"/>
              </a:xfrm>
              <a:prstGeom prst="rect">
                <a:avLst/>
              </a:prstGeom>
              <a:blipFill rotWithShape="1">
                <a:blip r:embed="rId4" cstate="print"/>
                <a:stretch>
                  <a:fillRect l="-695" t="-1141" r="-695" b="-2471"/>
                </a:stretch>
              </a:blipFill>
            </p:spPr>
            <p:txBody>
              <a:bodyPr/>
              <a:lstStyle/>
              <a:p>
                <a:r>
                  <a:rPr lang="en-US" dirty="0">
                    <a:noFill/>
                  </a:rPr>
                  <a:t> </a:t>
                </a:r>
              </a:p>
            </p:txBody>
          </p:sp>
        </mc:Fallback>
      </mc:AlternateContent>
    </p:spTree>
    <p:extLst>
      <p:ext uri="{BB962C8B-B14F-4D97-AF65-F5344CB8AC3E}">
        <p14:creationId xmlns:p14="http://schemas.microsoft.com/office/powerpoint/2010/main" val="261429189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latin typeface="Arial" pitchFamily="34" charset="0"/>
                <a:cs typeface="Arial" pitchFamily="34" charset="0"/>
              </a:rPr>
              <a:t>Jumpstart # 3  – Escher Fish</a:t>
            </a:r>
            <a:br>
              <a:rPr lang="en-US" sz="2800" b="1" dirty="0" smtClean="0">
                <a:latin typeface="Arial" pitchFamily="34" charset="0"/>
                <a:cs typeface="Arial" pitchFamily="34" charset="0"/>
              </a:rPr>
            </a:br>
            <a:r>
              <a:rPr lang="en-US" sz="2800" b="1" dirty="0" smtClean="0">
                <a:latin typeface="Arial" pitchFamily="34" charset="0"/>
                <a:cs typeface="Arial" pitchFamily="34" charset="0"/>
              </a:rPr>
              <a:t>(Tessellations)</a:t>
            </a:r>
            <a:endParaRPr lang="en-US" sz="2800" b="1" dirty="0">
              <a:latin typeface="Arial" pitchFamily="34" charset="0"/>
              <a:cs typeface="Arial" pitchFamily="34" charset="0"/>
            </a:endParaRPr>
          </a:p>
        </p:txBody>
      </p:sp>
      <p:sp>
        <p:nvSpPr>
          <p:cNvPr id="3" name="Content Placeholder 2"/>
          <p:cNvSpPr>
            <a:spLocks noGrp="1"/>
          </p:cNvSpPr>
          <p:nvPr>
            <p:ph idx="1"/>
          </p:nvPr>
        </p:nvSpPr>
        <p:spPr>
          <a:xfrm>
            <a:off x="457200" y="1600200"/>
            <a:ext cx="4114800" cy="4525963"/>
          </a:xfrm>
        </p:spPr>
        <p:txBody>
          <a:bodyPr>
            <a:normAutofit fontScale="70000" lnSpcReduction="20000"/>
          </a:bodyPr>
          <a:lstStyle/>
          <a:p>
            <a:endParaRPr lang="en-US" dirty="0" smtClean="0"/>
          </a:p>
          <a:p>
            <a:r>
              <a:rPr lang="en-US" dirty="0" smtClean="0"/>
              <a:t>Guest Speaker:  Mr. Ferrell</a:t>
            </a:r>
          </a:p>
          <a:p>
            <a:r>
              <a:rPr lang="en-US" dirty="0" smtClean="0"/>
              <a:t>Video about Escher and his fish.</a:t>
            </a:r>
          </a:p>
          <a:p>
            <a:r>
              <a:rPr lang="en-US" dirty="0" smtClean="0"/>
              <a:t>Students create tessellation on small scale.</a:t>
            </a:r>
          </a:p>
          <a:p>
            <a:r>
              <a:rPr lang="en-US" dirty="0" smtClean="0"/>
              <a:t>Use clear polygons to determine which shapes tessellate.</a:t>
            </a:r>
          </a:p>
          <a:p>
            <a:r>
              <a:rPr lang="en-US" dirty="0" smtClean="0"/>
              <a:t>Materials:  clear polygons, cardstock, scissors, pencils, tape.</a:t>
            </a:r>
          </a:p>
          <a:p>
            <a:r>
              <a:rPr lang="en-US" dirty="0" smtClean="0"/>
              <a:t>Students create tessellations.</a:t>
            </a:r>
          </a:p>
          <a:p>
            <a:endParaRPr lang="en-US" dirty="0" smtClean="0"/>
          </a:p>
        </p:txBody>
      </p:sp>
      <p:pic>
        <p:nvPicPr>
          <p:cNvPr id="1026" name="Picture 2" descr="E:\b and w fish.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3000" y="1600200"/>
            <a:ext cx="3962400" cy="4234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704567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smtClean="0"/>
              <a:t>Fish Trivia # 2</a:t>
            </a:r>
            <a:endParaRPr lang="en-US" b="1" dirty="0"/>
          </a:p>
        </p:txBody>
      </p:sp>
      <p:sp>
        <p:nvSpPr>
          <p:cNvPr id="3" name="Content Placeholder 2"/>
          <p:cNvSpPr>
            <a:spLocks noGrp="1"/>
          </p:cNvSpPr>
          <p:nvPr>
            <p:ph idx="1"/>
          </p:nvPr>
        </p:nvSpPr>
        <p:spPr/>
        <p:txBody>
          <a:bodyPr>
            <a:normAutofit/>
          </a:bodyPr>
          <a:lstStyle/>
          <a:p>
            <a:pPr>
              <a:buNone/>
            </a:pPr>
            <a:r>
              <a:rPr lang="en-US" sz="4000" smtClean="0"/>
              <a:t>What is the fastest fish?</a:t>
            </a:r>
          </a:p>
          <a:p>
            <a:pPr>
              <a:buNone/>
            </a:pPr>
            <a:r>
              <a:rPr lang="en-US" sz="4000" b="1" smtClean="0"/>
              <a:t>Choose Your Answer:</a:t>
            </a:r>
            <a:r>
              <a:rPr lang="en-US" sz="4000" smtClean="0"/>
              <a:t> </a:t>
            </a:r>
          </a:p>
          <a:p>
            <a:pPr>
              <a:buNone/>
            </a:pPr>
            <a:r>
              <a:rPr lang="en-US" sz="4000" smtClean="0"/>
              <a:t>A: </a:t>
            </a:r>
            <a:r>
              <a:rPr lang="en-US" sz="4000" smtClean="0">
                <a:hlinkClick r:id="rId2"/>
              </a:rPr>
              <a:t>Swordfish</a:t>
            </a:r>
            <a:endParaRPr lang="en-US" sz="4000" smtClean="0"/>
          </a:p>
          <a:p>
            <a:pPr>
              <a:buNone/>
            </a:pPr>
            <a:r>
              <a:rPr lang="en-US" sz="4000" smtClean="0"/>
              <a:t>B: </a:t>
            </a:r>
            <a:r>
              <a:rPr lang="en-US" sz="4000" smtClean="0">
                <a:hlinkClick r:id="rId2"/>
              </a:rPr>
              <a:t>Racing Shark</a:t>
            </a:r>
            <a:endParaRPr lang="en-US" sz="4000" smtClean="0"/>
          </a:p>
          <a:p>
            <a:pPr>
              <a:buNone/>
            </a:pPr>
            <a:r>
              <a:rPr lang="en-US" sz="4000" smtClean="0"/>
              <a:t>C: </a:t>
            </a:r>
            <a:r>
              <a:rPr lang="en-US" sz="4000" smtClean="0">
                <a:hlinkClick r:id="rId2"/>
              </a:rPr>
              <a:t>Mako Shark</a:t>
            </a:r>
            <a:endParaRPr lang="en-US" sz="4000" smtClean="0"/>
          </a:p>
          <a:p>
            <a:pPr>
              <a:buNone/>
            </a:pPr>
            <a:r>
              <a:rPr lang="en-US" sz="4000" smtClean="0"/>
              <a:t>D: </a:t>
            </a:r>
            <a:r>
              <a:rPr lang="en-US" sz="4000" smtClean="0">
                <a:hlinkClick r:id="rId3"/>
              </a:rPr>
              <a:t>Sailfish</a:t>
            </a:r>
            <a:endParaRPr lang="en-US" sz="4000" dirty="0"/>
          </a:p>
        </p:txBody>
      </p:sp>
      <p:pic>
        <p:nvPicPr>
          <p:cNvPr id="53250" name="Picture 2" descr="https://encrypted-tbn0.gstatic.com/images?q=tbn:ANd9GcSta5PgtMxdzHkOYsAEX-xMKjg5c4SqfXU3vnehaXkLtbRKY963ufDnYQgb"/>
          <p:cNvPicPr>
            <a:picLocks noChangeAspect="1" noChangeArrowheads="1"/>
          </p:cNvPicPr>
          <p:nvPr/>
        </p:nvPicPr>
        <p:blipFill>
          <a:blip r:embed="rId4" cstate="print"/>
          <a:srcRect/>
          <a:stretch>
            <a:fillRect/>
          </a:stretch>
        </p:blipFill>
        <p:spPr bwMode="auto">
          <a:xfrm>
            <a:off x="5867400" y="2895600"/>
            <a:ext cx="2647950" cy="1724025"/>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gn="l"/>
            <a:r>
              <a:rPr lang="en-US" sz="2800" dirty="0" smtClean="0"/>
              <a:t/>
            </a:r>
            <a:br>
              <a:rPr lang="en-US" sz="2800" dirty="0" smtClean="0"/>
            </a:br>
            <a:r>
              <a:rPr lang="en-US" sz="2800" dirty="0" smtClean="0"/>
              <a:t/>
            </a:r>
            <a:br>
              <a:rPr lang="en-US" sz="2800" dirty="0" smtClean="0"/>
            </a:br>
            <a:r>
              <a:rPr lang="en-US" sz="2800" dirty="0" smtClean="0"/>
              <a:t/>
            </a:r>
            <a:br>
              <a:rPr lang="en-US" sz="2800" dirty="0" smtClean="0"/>
            </a:br>
            <a:r>
              <a:rPr lang="en-US" sz="2800" dirty="0" smtClean="0"/>
              <a:t/>
            </a:r>
            <a:br>
              <a:rPr lang="en-US" sz="2800" dirty="0" smtClean="0"/>
            </a:br>
            <a:r>
              <a:rPr lang="en-US" sz="2800" dirty="0" smtClean="0"/>
              <a:t/>
            </a:r>
            <a:br>
              <a:rPr lang="en-US" sz="2800" dirty="0" smtClean="0"/>
            </a:br>
            <a:r>
              <a:rPr lang="en-US" sz="2800" dirty="0" smtClean="0"/>
              <a:t/>
            </a:r>
            <a:br>
              <a:rPr lang="en-US" sz="2800" dirty="0" smtClean="0"/>
            </a:br>
            <a:r>
              <a:rPr lang="en-US" sz="2800" dirty="0" smtClean="0"/>
              <a:t/>
            </a:r>
            <a:br>
              <a:rPr lang="en-US" sz="2800" dirty="0" smtClean="0"/>
            </a:br>
            <a:r>
              <a:rPr lang="en-US" sz="2800" dirty="0" smtClean="0"/>
              <a:t/>
            </a:r>
            <a:br>
              <a:rPr lang="en-US" sz="2800" dirty="0" smtClean="0"/>
            </a:br>
            <a:r>
              <a:rPr lang="en-US" sz="2800" dirty="0" smtClean="0"/>
              <a:t/>
            </a:r>
            <a:br>
              <a:rPr lang="en-US" sz="2800" dirty="0" smtClean="0"/>
            </a:br>
            <a:r>
              <a:rPr lang="en-US" sz="2800" dirty="0" smtClean="0"/>
              <a:t/>
            </a:r>
            <a:br>
              <a:rPr lang="en-US" sz="2800" dirty="0" smtClean="0"/>
            </a:br>
            <a:r>
              <a:rPr lang="en-US" sz="2800" dirty="0" smtClean="0"/>
              <a:t/>
            </a:r>
            <a:br>
              <a:rPr lang="en-US" sz="2800" dirty="0" smtClean="0"/>
            </a:br>
            <a:r>
              <a:rPr lang="en-US" sz="2800" dirty="0" smtClean="0"/>
              <a:t/>
            </a:r>
            <a:br>
              <a:rPr lang="en-US" sz="2800" dirty="0" smtClean="0"/>
            </a:br>
            <a:r>
              <a:rPr lang="en-US" sz="2800" dirty="0" smtClean="0"/>
              <a:t/>
            </a:r>
            <a:br>
              <a:rPr lang="en-US" sz="2800" dirty="0" smtClean="0"/>
            </a:br>
            <a:r>
              <a:rPr lang="en-US" sz="2800" dirty="0" smtClean="0"/>
              <a:t/>
            </a:r>
            <a:br>
              <a:rPr lang="en-US" sz="2800" dirty="0" smtClean="0"/>
            </a:br>
            <a:endParaRPr lang="en-US" sz="2800" dirty="0"/>
          </a:p>
        </p:txBody>
      </p:sp>
      <p:sp>
        <p:nvSpPr>
          <p:cNvPr id="7" name="Content Placeholder 6"/>
          <p:cNvSpPr>
            <a:spLocks noGrp="1"/>
          </p:cNvSpPr>
          <p:nvPr>
            <p:ph idx="1"/>
          </p:nvPr>
        </p:nvSpPr>
        <p:spPr>
          <a:xfrm>
            <a:off x="457200" y="685800"/>
            <a:ext cx="8229600" cy="5440363"/>
          </a:xfrm>
        </p:spPr>
        <p:txBody>
          <a:bodyPr>
            <a:normAutofit fontScale="92500"/>
          </a:bodyPr>
          <a:lstStyle/>
          <a:p>
            <a:pPr algn="ctr">
              <a:buNone/>
            </a:pPr>
            <a:r>
              <a:rPr lang="en-US" b="1" dirty="0" smtClean="0"/>
              <a:t>A Formula That Works For Us</a:t>
            </a:r>
          </a:p>
          <a:p>
            <a:r>
              <a:rPr lang="en-US" dirty="0" smtClean="0"/>
              <a:t>Idea</a:t>
            </a:r>
          </a:p>
          <a:p>
            <a:r>
              <a:rPr lang="en-US" dirty="0" smtClean="0"/>
              <a:t>Title</a:t>
            </a:r>
          </a:p>
          <a:p>
            <a:r>
              <a:rPr lang="en-US" dirty="0" smtClean="0"/>
              <a:t>Create a calendar, reserve Media Center, computer labs, schedule guest speakers</a:t>
            </a:r>
          </a:p>
          <a:p>
            <a:r>
              <a:rPr lang="en-US" dirty="0" smtClean="0"/>
              <a:t>Gather information</a:t>
            </a:r>
          </a:p>
          <a:p>
            <a:r>
              <a:rPr lang="en-US" dirty="0" smtClean="0"/>
              <a:t>Plan research activity and culminating activity</a:t>
            </a:r>
          </a:p>
          <a:p>
            <a:r>
              <a:rPr lang="en-US" dirty="0" smtClean="0"/>
              <a:t>Work independently and collaboratively to create power points, plan jumpstarts and activities</a:t>
            </a:r>
          </a:p>
          <a:p>
            <a:r>
              <a:rPr lang="en-US" dirty="0" smtClean="0"/>
              <a:t>Implement unit</a:t>
            </a:r>
            <a:endParaRPr lang="en-US" dirty="0"/>
          </a:p>
        </p:txBody>
      </p:sp>
      <p:pic>
        <p:nvPicPr>
          <p:cNvPr id="8" name="Picture 7" descr="C:\Users\Public\Pictures\Sample Pictures\colorfuf fish.jpg"/>
          <p:cNvPicPr/>
          <p:nvPr/>
        </p:nvPicPr>
        <p:blipFill>
          <a:blip r:embed="rId2" cstate="print"/>
          <a:srcRect/>
          <a:stretch>
            <a:fillRect/>
          </a:stretch>
        </p:blipFill>
        <p:spPr bwMode="auto">
          <a:xfrm>
            <a:off x="7086600" y="990600"/>
            <a:ext cx="1781667" cy="1371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normAutofit fontScale="90000"/>
          </a:bodyPr>
          <a:lstStyle/>
          <a:p>
            <a:r>
              <a:rPr lang="en-US" sz="2800" dirty="0" smtClean="0">
                <a:latin typeface="Arial" pitchFamily="34" charset="0"/>
                <a:cs typeface="Arial" pitchFamily="34" charset="0"/>
              </a:rPr>
              <a:t>Dolphins Do Math</a:t>
            </a:r>
            <a:br>
              <a:rPr lang="en-US" sz="2800" dirty="0" smtClean="0">
                <a:latin typeface="Arial" pitchFamily="34" charset="0"/>
                <a:cs typeface="Arial" pitchFamily="34" charset="0"/>
              </a:rPr>
            </a:br>
            <a:r>
              <a:rPr lang="en-US" sz="2800" dirty="0" smtClean="0">
                <a:latin typeface="Arial" pitchFamily="34" charset="0"/>
                <a:cs typeface="Arial" pitchFamily="34" charset="0"/>
              </a:rPr>
              <a:t>(A Bottlenose Dolphin)</a:t>
            </a:r>
            <a:br>
              <a:rPr lang="en-US" sz="2800" dirty="0" smtClean="0">
                <a:latin typeface="Arial" pitchFamily="34" charset="0"/>
                <a:cs typeface="Arial" pitchFamily="34" charset="0"/>
              </a:rPr>
            </a:br>
            <a:r>
              <a:rPr lang="en-US" sz="2800" dirty="0" smtClean="0">
                <a:latin typeface="Arial" pitchFamily="34" charset="0"/>
                <a:cs typeface="Arial" pitchFamily="34" charset="0"/>
              </a:rPr>
              <a:t>Integrated Activity – Marine Biology and Algebra </a:t>
            </a:r>
            <a:endParaRPr lang="en-US" sz="2800" dirty="0">
              <a:latin typeface="Arial" pitchFamily="34" charset="0"/>
              <a:cs typeface="Arial" pitchFamily="34"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172" y="1600200"/>
            <a:ext cx="8077200" cy="47018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Dolphins-SoundBible.com-1774583018.mp3">
            <a:hlinkClick r:id="" action="ppaction://media"/>
          </p:cNvPr>
          <p:cNvPicPr>
            <a:picLocks noGrp="1" noRot="1" noChangeAspect="1"/>
          </p:cNvPicPr>
          <p:nvPr>
            <p:ph idx="1"/>
            <a:audioFile r:link="rId1"/>
          </p:nvPr>
        </p:nvPicPr>
        <p:blipFill>
          <a:blip r:embed="rId4" cstate="print"/>
          <a:stretch>
            <a:fillRect/>
          </a:stretch>
        </p:blipFill>
        <p:spPr>
          <a:xfrm>
            <a:off x="4449763" y="3740150"/>
            <a:ext cx="244475" cy="244475"/>
          </a:xfrm>
          <a:prstGeom prst="rect">
            <a:avLst/>
          </a:prstGeom>
        </p:spPr>
      </p:pic>
    </p:spTree>
    <p:extLst>
      <p:ext uri="{BB962C8B-B14F-4D97-AF65-F5344CB8AC3E}">
        <p14:creationId xmlns:p14="http://schemas.microsoft.com/office/powerpoint/2010/main" val="1484908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8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8066" y="1271430"/>
            <a:ext cx="8153400" cy="5003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a:bodyPr>
          <a:lstStyle/>
          <a:p>
            <a:r>
              <a:rPr lang="en-US" sz="2800" dirty="0" smtClean="0">
                <a:latin typeface="Arial" pitchFamily="34" charset="0"/>
                <a:cs typeface="Arial" pitchFamily="34" charset="0"/>
              </a:rPr>
              <a:t>Dolphins Do Math (CON’T)</a:t>
            </a:r>
            <a:endParaRPr lang="en-US" sz="2800" dirty="0">
              <a:latin typeface="Arial" pitchFamily="34" charset="0"/>
              <a:cs typeface="Arial" pitchFamily="34" charset="0"/>
            </a:endParaRPr>
          </a:p>
        </p:txBody>
      </p:sp>
      <p:sp>
        <p:nvSpPr>
          <p:cNvPr id="3" name="Content Placeholder 2"/>
          <p:cNvSpPr>
            <a:spLocks noGrp="1"/>
          </p:cNvSpPr>
          <p:nvPr>
            <p:ph idx="1"/>
          </p:nvPr>
        </p:nvSpPr>
        <p:spPr>
          <a:xfrm>
            <a:off x="457200" y="1600200"/>
            <a:ext cx="8229600" cy="4525963"/>
          </a:xfrm>
        </p:spPr>
        <p:txBody>
          <a:bodyPr>
            <a:normAutofit fontScale="92500" lnSpcReduction="10000"/>
          </a:bodyPr>
          <a:lstStyle/>
          <a:p>
            <a:r>
              <a:rPr lang="en-US" sz="2000" b="1" dirty="0" smtClean="0">
                <a:latin typeface="Arial" pitchFamily="34" charset="0"/>
                <a:cs typeface="Arial" pitchFamily="34" charset="0"/>
              </a:rPr>
              <a:t>Dolphin Facts:  </a:t>
            </a:r>
          </a:p>
          <a:p>
            <a:pPr marL="0" indent="0">
              <a:buNone/>
            </a:pPr>
            <a:r>
              <a:rPr lang="en-US" sz="2000" b="1" dirty="0" smtClean="0">
                <a:latin typeface="Arial" pitchFamily="34" charset="0"/>
                <a:cs typeface="Arial" pitchFamily="34" charset="0"/>
              </a:rPr>
              <a:t>     Maximum Life span :  </a:t>
            </a:r>
            <a:r>
              <a:rPr lang="en-US" sz="2000" dirty="0" smtClean="0">
                <a:latin typeface="Arial" pitchFamily="34" charset="0"/>
                <a:cs typeface="Arial" pitchFamily="34" charset="0"/>
              </a:rPr>
              <a:t>40 - </a:t>
            </a:r>
            <a:r>
              <a:rPr lang="en-US" sz="2000" dirty="0">
                <a:latin typeface="Arial" pitchFamily="34" charset="0"/>
                <a:cs typeface="Arial" pitchFamily="34" charset="0"/>
              </a:rPr>
              <a:t>50 </a:t>
            </a:r>
            <a:r>
              <a:rPr lang="en-US" sz="2000" dirty="0" smtClean="0">
                <a:latin typeface="Arial" pitchFamily="34" charset="0"/>
                <a:cs typeface="Arial" pitchFamily="34" charset="0"/>
              </a:rPr>
              <a:t>years</a:t>
            </a:r>
          </a:p>
          <a:p>
            <a:pPr marL="0" indent="0">
              <a:buNone/>
            </a:pPr>
            <a:r>
              <a:rPr lang="en-US" sz="2000" b="1" dirty="0" smtClean="0">
                <a:latin typeface="Arial" pitchFamily="34" charset="0"/>
                <a:cs typeface="Arial" pitchFamily="34" charset="0"/>
              </a:rPr>
              <a:t>     Size:  </a:t>
            </a:r>
            <a:r>
              <a:rPr lang="en-US" sz="2000" dirty="0" smtClean="0">
                <a:latin typeface="Arial" pitchFamily="34" charset="0"/>
                <a:cs typeface="Arial" pitchFamily="34" charset="0"/>
              </a:rPr>
              <a:t>10 </a:t>
            </a:r>
            <a:r>
              <a:rPr lang="en-US" sz="2000" dirty="0">
                <a:latin typeface="Arial" pitchFamily="34" charset="0"/>
                <a:cs typeface="Arial" pitchFamily="34" charset="0"/>
              </a:rPr>
              <a:t>to 14 ft (3 to 4.2 m</a:t>
            </a:r>
            <a:r>
              <a:rPr lang="en-US" sz="2000" dirty="0" smtClean="0">
                <a:latin typeface="Arial" pitchFamily="34" charset="0"/>
                <a:cs typeface="Arial" pitchFamily="34" charset="0"/>
              </a:rPr>
              <a:t>)</a:t>
            </a:r>
          </a:p>
          <a:p>
            <a:pPr marL="0" indent="0">
              <a:buNone/>
            </a:pPr>
            <a:r>
              <a:rPr lang="en-US" sz="2000" b="1" dirty="0" smtClean="0">
                <a:latin typeface="Arial" pitchFamily="34" charset="0"/>
                <a:cs typeface="Arial" pitchFamily="34" charset="0"/>
              </a:rPr>
              <a:t>     Weight:  </a:t>
            </a:r>
            <a:r>
              <a:rPr lang="en-US" sz="2000" dirty="0" smtClean="0">
                <a:latin typeface="Arial" pitchFamily="34" charset="0"/>
                <a:cs typeface="Arial" pitchFamily="34" charset="0"/>
              </a:rPr>
              <a:t>1,100 </a:t>
            </a:r>
            <a:r>
              <a:rPr lang="en-US" sz="2000" dirty="0">
                <a:latin typeface="Arial" pitchFamily="34" charset="0"/>
                <a:cs typeface="Arial" pitchFamily="34" charset="0"/>
              </a:rPr>
              <a:t>lbs (500 kg</a:t>
            </a:r>
            <a:r>
              <a:rPr lang="en-US" sz="2000" dirty="0" smtClean="0">
                <a:latin typeface="Arial" pitchFamily="34" charset="0"/>
                <a:cs typeface="Arial" pitchFamily="34" charset="0"/>
              </a:rPr>
              <a:t>)</a:t>
            </a:r>
          </a:p>
          <a:p>
            <a:r>
              <a:rPr lang="en-US" sz="2000" b="1" dirty="0" smtClean="0">
                <a:latin typeface="Arial" pitchFamily="34" charset="0"/>
                <a:cs typeface="Arial" pitchFamily="34" charset="0"/>
              </a:rPr>
              <a:t>Did </a:t>
            </a:r>
            <a:r>
              <a:rPr lang="en-US" sz="2000" b="1" dirty="0">
                <a:latin typeface="Arial" pitchFamily="34" charset="0"/>
                <a:cs typeface="Arial" pitchFamily="34" charset="0"/>
              </a:rPr>
              <a:t>you know</a:t>
            </a:r>
            <a:r>
              <a:rPr lang="en-US" sz="2000" b="1" dirty="0" smtClean="0">
                <a:latin typeface="Arial" pitchFamily="34" charset="0"/>
                <a:cs typeface="Arial" pitchFamily="34" charset="0"/>
              </a:rPr>
              <a:t>?  </a:t>
            </a:r>
            <a:r>
              <a:rPr lang="en-US" sz="2000" dirty="0" smtClean="0">
                <a:latin typeface="Arial" pitchFamily="34" charset="0"/>
                <a:cs typeface="Arial" pitchFamily="34" charset="0"/>
              </a:rPr>
              <a:t>Bottlenose </a:t>
            </a:r>
            <a:r>
              <a:rPr lang="en-US" sz="2000" dirty="0">
                <a:latin typeface="Arial" pitchFamily="34" charset="0"/>
                <a:cs typeface="Arial" pitchFamily="34" charset="0"/>
              </a:rPr>
              <a:t>dolphins have been observed to breach up to 16 feet (4.9 meters) out of the water, landing with a splash on their back or side</a:t>
            </a:r>
            <a:r>
              <a:rPr lang="en-US" sz="2000" dirty="0" smtClean="0">
                <a:latin typeface="Arial" pitchFamily="34" charset="0"/>
                <a:cs typeface="Arial" pitchFamily="34" charset="0"/>
              </a:rPr>
              <a:t>.</a:t>
            </a:r>
          </a:p>
          <a:p>
            <a:r>
              <a:rPr lang="en-US" sz="2000" b="1" dirty="0" smtClean="0">
                <a:latin typeface="Arial" pitchFamily="34" charset="0"/>
                <a:cs typeface="Arial" pitchFamily="34" charset="0"/>
              </a:rPr>
              <a:t>Did you know?  </a:t>
            </a:r>
            <a:r>
              <a:rPr lang="en-US" sz="2000" dirty="0" smtClean="0">
                <a:latin typeface="Arial" pitchFamily="34" charset="0"/>
                <a:cs typeface="Arial" pitchFamily="34" charset="0"/>
              </a:rPr>
              <a:t>In the wild, dolphins can reach speeds of over 18 miles per hour.</a:t>
            </a:r>
          </a:p>
          <a:p>
            <a:r>
              <a:rPr lang="en-US" sz="2000" b="1" dirty="0" smtClean="0">
                <a:latin typeface="Arial" pitchFamily="34" charset="0"/>
                <a:cs typeface="Arial" pitchFamily="34" charset="0"/>
              </a:rPr>
              <a:t>Did you know?  </a:t>
            </a:r>
            <a:r>
              <a:rPr lang="en-US" sz="2000" dirty="0" smtClean="0">
                <a:latin typeface="Arial" pitchFamily="34" charset="0"/>
                <a:cs typeface="Arial" pitchFamily="34" charset="0"/>
              </a:rPr>
              <a:t>Bottlenose dolphins track their prey through the expert use of echolocation,  making up to 1000 clicking sounds per second.  These sounds bounce back from objects, revealing location, size and shape of their target.</a:t>
            </a:r>
          </a:p>
          <a:p>
            <a:r>
              <a:rPr lang="en-US" sz="2000" b="1" dirty="0" smtClean="0">
                <a:latin typeface="Arial" pitchFamily="34" charset="0"/>
                <a:cs typeface="Arial" pitchFamily="34" charset="0"/>
              </a:rPr>
              <a:t>Did you know?  </a:t>
            </a:r>
            <a:r>
              <a:rPr lang="en-US" sz="2000" dirty="0" smtClean="0">
                <a:latin typeface="Arial" pitchFamily="34" charset="0"/>
                <a:cs typeface="Arial" pitchFamily="34" charset="0"/>
              </a:rPr>
              <a:t>Dolphins are a member of the porpoise family which also includes whales.</a:t>
            </a:r>
            <a:endParaRPr lang="en-US" sz="2000" dirty="0">
              <a:latin typeface="Arial" pitchFamily="34" charset="0"/>
              <a:cs typeface="Arial" pitchFamily="34" charset="0"/>
            </a:endParaRPr>
          </a:p>
        </p:txBody>
      </p:sp>
      <p:pic>
        <p:nvPicPr>
          <p:cNvPr id="2059" name="Picture 11" descr="C:\Users\michael\AppData\Local\Microsoft\Windows\Temporary Internet Files\Content.IE5\9TPHFFSX\MC900021313[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90473" y="228600"/>
            <a:ext cx="2235200" cy="1677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070278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74080" y="-37618"/>
            <a:ext cx="3169920"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a:bodyPr>
          <a:lstStyle/>
          <a:p>
            <a:r>
              <a:rPr lang="en-US" sz="2800" dirty="0">
                <a:latin typeface="Arial" pitchFamily="34" charset="0"/>
                <a:cs typeface="Arial" pitchFamily="34" charset="0"/>
              </a:rPr>
              <a:t>Dolphins Do Math </a:t>
            </a:r>
            <a:r>
              <a:rPr lang="en-US" sz="2800" dirty="0" smtClean="0">
                <a:latin typeface="Arial" pitchFamily="34" charset="0"/>
                <a:cs typeface="Arial" pitchFamily="34" charset="0"/>
              </a:rPr>
              <a:t>(con’t)</a:t>
            </a:r>
            <a:endParaRPr lang="en-US" sz="2800" dirty="0"/>
          </a:p>
        </p:txBody>
      </p:sp>
      <p:sp>
        <p:nvSpPr>
          <p:cNvPr id="3" name="Content Placeholder 2"/>
          <p:cNvSpPr>
            <a:spLocks noGrp="1"/>
          </p:cNvSpPr>
          <p:nvPr>
            <p:ph idx="1"/>
          </p:nvPr>
        </p:nvSpPr>
        <p:spPr/>
        <p:txBody>
          <a:bodyPr/>
          <a:lstStyle/>
          <a:p>
            <a:endParaRPr lang="en-US" dirty="0"/>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600200"/>
            <a:ext cx="8382000"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952021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normAutofit/>
          </a:bodyPr>
          <a:lstStyle/>
          <a:p>
            <a:r>
              <a:rPr lang="en-US" sz="2800" b="1" dirty="0" smtClean="0">
                <a:latin typeface="Arial" pitchFamily="34" charset="0"/>
                <a:cs typeface="Arial" pitchFamily="34" charset="0"/>
              </a:rPr>
              <a:t>Questions About Dolphins</a:t>
            </a:r>
            <a:br>
              <a:rPr lang="en-US" sz="2800" b="1" dirty="0" smtClean="0">
                <a:latin typeface="Arial" pitchFamily="34" charset="0"/>
                <a:cs typeface="Arial" pitchFamily="34" charset="0"/>
              </a:rPr>
            </a:br>
            <a:r>
              <a:rPr lang="en-US" sz="2800" b="1" dirty="0" smtClean="0">
                <a:latin typeface="Arial" pitchFamily="34" charset="0"/>
                <a:cs typeface="Arial" pitchFamily="34" charset="0"/>
              </a:rPr>
              <a:t>(Marine Mammals Master Math)</a:t>
            </a:r>
            <a:endParaRPr lang="en-US" sz="2800" b="1" dirty="0">
              <a:latin typeface="Arial" pitchFamily="34" charset="0"/>
              <a:cs typeface="Arial" pitchFamily="34" charset="0"/>
            </a:endParaRPr>
          </a:p>
        </p:txBody>
      </p:sp>
      <p:sp>
        <p:nvSpPr>
          <p:cNvPr id="3" name="Content Placeholder 2"/>
          <p:cNvSpPr>
            <a:spLocks noGrp="1"/>
          </p:cNvSpPr>
          <p:nvPr>
            <p:ph idx="1"/>
          </p:nvPr>
        </p:nvSpPr>
        <p:spPr>
          <a:xfrm>
            <a:off x="457200" y="1371600"/>
            <a:ext cx="8229600" cy="4754563"/>
          </a:xfrm>
        </p:spPr>
        <p:txBody>
          <a:bodyPr>
            <a:normAutofit/>
          </a:bodyPr>
          <a:lstStyle/>
          <a:p>
            <a:pPr marL="457200" indent="-457200">
              <a:buNone/>
            </a:pPr>
            <a:r>
              <a:rPr lang="en-US" sz="2000" b="1" dirty="0" smtClean="0">
                <a:latin typeface="Arial" pitchFamily="34" charset="0"/>
                <a:cs typeface="Arial" pitchFamily="34" charset="0"/>
              </a:rPr>
              <a:t>1.  How many years ago did dolphins evolve?</a:t>
            </a:r>
          </a:p>
          <a:p>
            <a:pPr marL="457200" indent="-457200">
              <a:buNone/>
            </a:pPr>
            <a:r>
              <a:rPr lang="en-US" sz="1400" b="1" dirty="0" smtClean="0">
                <a:latin typeface="Arial" pitchFamily="34" charset="0"/>
                <a:cs typeface="Arial" pitchFamily="34" charset="0"/>
              </a:rPr>
              <a:t>         </a:t>
            </a:r>
            <a:r>
              <a:rPr lang="en-US" sz="1400" b="1" dirty="0" smtClean="0">
                <a:latin typeface="Arial" pitchFamily="34" charset="0"/>
                <a:cs typeface="Arial" pitchFamily="34" charset="0"/>
                <a:hlinkClick r:id="rId2"/>
              </a:rPr>
              <a:t>http://animals.nationalgeographic.com/animals/mammals/bottlenose-dolphin/</a:t>
            </a:r>
            <a:endParaRPr lang="en-US" sz="1400" b="1" dirty="0" smtClean="0">
              <a:latin typeface="Arial" pitchFamily="34" charset="0"/>
              <a:cs typeface="Arial" pitchFamily="34" charset="0"/>
            </a:endParaRPr>
          </a:p>
          <a:p>
            <a:pPr marL="457200" indent="-457200">
              <a:buNone/>
            </a:pPr>
            <a:r>
              <a:rPr lang="en-US" sz="2000" b="1" dirty="0" smtClean="0">
                <a:latin typeface="Arial" pitchFamily="34" charset="0"/>
                <a:cs typeface="Arial" pitchFamily="34" charset="0"/>
              </a:rPr>
              <a:t>2.  How did Talon demonstrate a knowledge of numeracy?</a:t>
            </a:r>
          </a:p>
          <a:p>
            <a:pPr marL="457200" indent="-457200">
              <a:buNone/>
            </a:pPr>
            <a:r>
              <a:rPr lang="en-US" sz="1400" b="1" dirty="0" smtClean="0">
                <a:latin typeface="Arial" pitchFamily="34" charset="0"/>
                <a:cs typeface="Arial" pitchFamily="34" charset="0"/>
              </a:rPr>
              <a:t>         </a:t>
            </a:r>
            <a:r>
              <a:rPr lang="en-US" sz="1400" b="1" dirty="0" smtClean="0">
                <a:latin typeface="Arial" pitchFamily="34" charset="0"/>
                <a:cs typeface="Arial" pitchFamily="34" charset="0"/>
                <a:hlinkClick r:id="rId3"/>
              </a:rPr>
              <a:t>http://news.discovery.com/animals/whales-dolphins/dolphins-math-geniuses-120717.htm</a:t>
            </a:r>
            <a:endParaRPr lang="en-US" sz="2000" b="1" dirty="0" smtClean="0">
              <a:latin typeface="Arial" pitchFamily="34" charset="0"/>
              <a:cs typeface="Arial" pitchFamily="34" charset="0"/>
            </a:endParaRPr>
          </a:p>
          <a:p>
            <a:pPr>
              <a:buNone/>
            </a:pPr>
            <a:r>
              <a:rPr lang="en-US" sz="2000" b="1" dirty="0" smtClean="0">
                <a:latin typeface="Arial" pitchFamily="34" charset="0"/>
                <a:cs typeface="Arial" pitchFamily="34" charset="0"/>
              </a:rPr>
              <a:t>3.  Based on the stated maximum speed of a bottlenose dolphin,    how long would it take this dolphin to travel 5 miles?</a:t>
            </a:r>
          </a:p>
          <a:p>
            <a:pPr>
              <a:buNone/>
            </a:pPr>
            <a:r>
              <a:rPr lang="en-US" sz="2000" b="1" dirty="0" smtClean="0">
                <a:latin typeface="Arial" pitchFamily="34" charset="0"/>
                <a:cs typeface="Arial" pitchFamily="34" charset="0"/>
              </a:rPr>
              <a:t>4.  What was the weight of the young-dolphin’s skull?</a:t>
            </a:r>
          </a:p>
          <a:p>
            <a:pPr marL="457200" indent="-457200">
              <a:buNone/>
            </a:pPr>
            <a:r>
              <a:rPr lang="en-US" sz="2000" b="1" dirty="0" smtClean="0">
                <a:latin typeface="Arial" pitchFamily="34" charset="0"/>
                <a:cs typeface="Arial" pitchFamily="34" charset="0"/>
              </a:rPr>
              <a:t>5.  What was the length of the longest adult-dolphin rib?</a:t>
            </a:r>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057" y="4219514"/>
            <a:ext cx="3845237"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00600" y="4176193"/>
            <a:ext cx="3886200" cy="2329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4804416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latin typeface="Arial" pitchFamily="34" charset="0"/>
                <a:cs typeface="Arial" pitchFamily="34" charset="0"/>
              </a:rPr>
              <a:t>Students Involved in Dolphin Forensics</a:t>
            </a:r>
            <a:endParaRPr lang="en-US" sz="3600" dirty="0">
              <a:latin typeface="Arial" pitchFamily="34" charset="0"/>
              <a:cs typeface="Arial" pitchFamily="34" charset="0"/>
            </a:endParaRPr>
          </a:p>
        </p:txBody>
      </p:sp>
      <p:sp>
        <p:nvSpPr>
          <p:cNvPr id="3" name="Content Placeholder 2"/>
          <p:cNvSpPr>
            <a:spLocks noGrp="1"/>
          </p:cNvSpPr>
          <p:nvPr>
            <p:ph idx="1"/>
          </p:nvPr>
        </p:nvSpPr>
        <p:spPr>
          <a:xfrm>
            <a:off x="4876800" y="4191000"/>
            <a:ext cx="3810000" cy="1935163"/>
          </a:xfrm>
        </p:spPr>
        <p:txBody>
          <a:bodyPr/>
          <a:lstStyle/>
          <a:p>
            <a:endParaRPr lang="en-US" dirty="0"/>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219200"/>
            <a:ext cx="3962400" cy="513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219200"/>
            <a:ext cx="4076700" cy="513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5994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latin typeface="Arial" pitchFamily="34" charset="0"/>
                <a:cs typeface="Arial" pitchFamily="34" charset="0"/>
              </a:rPr>
              <a:t>A Dolphin Tale</a:t>
            </a:r>
            <a:endParaRPr lang="en-US" sz="3600" dirty="0">
              <a:latin typeface="Arial" pitchFamily="34" charset="0"/>
              <a:cs typeface="Arial" pitchFamily="34" charset="0"/>
            </a:endParaRPr>
          </a:p>
        </p:txBody>
      </p:sp>
      <p:sp>
        <p:nvSpPr>
          <p:cNvPr id="3" name="Content Placeholder 2"/>
          <p:cNvSpPr>
            <a:spLocks noGrp="1"/>
          </p:cNvSpPr>
          <p:nvPr>
            <p:ph idx="1"/>
          </p:nvPr>
        </p:nvSpPr>
        <p:spPr>
          <a:xfrm>
            <a:off x="457200" y="1371601"/>
            <a:ext cx="4419600" cy="2514599"/>
          </a:xfrm>
        </p:spPr>
        <p:txBody>
          <a:bodyPr>
            <a:noAutofit/>
          </a:bodyPr>
          <a:lstStyle/>
          <a:p>
            <a:r>
              <a:rPr lang="en-US" sz="2000" dirty="0" smtClean="0">
                <a:latin typeface="Arial" pitchFamily="34" charset="0"/>
                <a:cs typeface="Arial" pitchFamily="34" charset="0"/>
              </a:rPr>
              <a:t>Winter was caught in a crab trap when she was a juvenile.  </a:t>
            </a:r>
            <a:endParaRPr lang="en-US" sz="2000" dirty="0">
              <a:latin typeface="Arial" pitchFamily="34" charset="0"/>
              <a:cs typeface="Arial" pitchFamily="34" charset="0"/>
            </a:endParaRPr>
          </a:p>
          <a:p>
            <a:r>
              <a:rPr lang="en-US" sz="2000" dirty="0" smtClean="0">
                <a:latin typeface="Arial" pitchFamily="34" charset="0"/>
                <a:cs typeface="Arial" pitchFamily="34" charset="0"/>
              </a:rPr>
              <a:t>She was rescued and transferred to Clearwater Marine Aquarium. </a:t>
            </a:r>
          </a:p>
          <a:p>
            <a:r>
              <a:rPr lang="en-US" sz="2000" dirty="0" smtClean="0">
                <a:latin typeface="Arial" pitchFamily="34" charset="0"/>
                <a:cs typeface="Arial" pitchFamily="34" charset="0"/>
              </a:rPr>
              <a:t>She has become an inspiration to many children who wear prosthetics.</a:t>
            </a:r>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9200" y="1295399"/>
            <a:ext cx="3678142" cy="2762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33400" y="4495800"/>
            <a:ext cx="8326342" cy="1631216"/>
          </a:xfrm>
          <a:prstGeom prst="rect">
            <a:avLst/>
          </a:prstGeom>
          <a:noFill/>
        </p:spPr>
        <p:txBody>
          <a:bodyPr wrap="square" rtlCol="0">
            <a:spAutoFit/>
          </a:bodyPr>
          <a:lstStyle/>
          <a:p>
            <a:r>
              <a:rPr lang="en-US" sz="2000" dirty="0" smtClean="0">
                <a:latin typeface="Arial" pitchFamily="34" charset="0"/>
                <a:cs typeface="Arial" pitchFamily="34" charset="0"/>
              </a:rPr>
              <a:t>Due </a:t>
            </a:r>
            <a:r>
              <a:rPr lang="en-US" sz="2000" dirty="0">
                <a:latin typeface="Arial" pitchFamily="34" charset="0"/>
                <a:cs typeface="Arial" pitchFamily="34" charset="0"/>
              </a:rPr>
              <a:t>to the loss of circulation in her tail from being caught in the lines of the crab trap, it was necessary to amputate her </a:t>
            </a:r>
            <a:r>
              <a:rPr lang="en-US" sz="2000" dirty="0" smtClean="0">
                <a:latin typeface="Arial" pitchFamily="34" charset="0"/>
                <a:cs typeface="Arial" pitchFamily="34" charset="0"/>
              </a:rPr>
              <a:t>tail.  Hanger </a:t>
            </a:r>
            <a:r>
              <a:rPr lang="en-US" sz="2000" dirty="0">
                <a:latin typeface="Arial" pitchFamily="34" charset="0"/>
                <a:cs typeface="Arial" pitchFamily="34" charset="0"/>
              </a:rPr>
              <a:t>Prosthetics created a tail for Winter. She wears it part of each day as therapy so that she will not injure her spine </a:t>
            </a:r>
            <a:r>
              <a:rPr lang="en-US" sz="2000" dirty="0" smtClean="0">
                <a:latin typeface="Arial" pitchFamily="34" charset="0"/>
                <a:cs typeface="Arial" pitchFamily="34" charset="0"/>
              </a:rPr>
              <a:t>from swimming like a fish instead of a mammal.</a:t>
            </a:r>
            <a:endParaRPr lang="en-US" sz="2000" dirty="0"/>
          </a:p>
        </p:txBody>
      </p:sp>
    </p:spTree>
    <p:extLst>
      <p:ext uri="{BB962C8B-B14F-4D97-AF65-F5344CB8AC3E}">
        <p14:creationId xmlns:p14="http://schemas.microsoft.com/office/powerpoint/2010/main" val="379327612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It’s a Dolphin’s Life</a:t>
            </a:r>
            <a:endParaRPr lang="en-US" dirty="0"/>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6600" y="1665914"/>
            <a:ext cx="2510813" cy="1885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73542" y="1600200"/>
            <a:ext cx="2598300" cy="1951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2277" y="1665914"/>
            <a:ext cx="2598299" cy="1951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76600" y="4158897"/>
            <a:ext cx="2544200" cy="1911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82277" y="4038600"/>
            <a:ext cx="2794323" cy="2308324"/>
          </a:xfrm>
          <a:prstGeom prst="rect">
            <a:avLst/>
          </a:prstGeom>
          <a:noFill/>
        </p:spPr>
        <p:txBody>
          <a:bodyPr wrap="square" rtlCol="0">
            <a:spAutoFit/>
          </a:bodyPr>
          <a:lstStyle/>
          <a:p>
            <a:r>
              <a:rPr lang="en-US" dirty="0" smtClean="0"/>
              <a:t>Winter is among several rescued dolphins at Clearwater Marine Aquarium.  The animals ‘ health and behavior are monitored constantly as patients in a hospital would be.</a:t>
            </a:r>
            <a:endParaRPr lang="en-US" dirty="0"/>
          </a:p>
        </p:txBody>
      </p:sp>
      <p:sp>
        <p:nvSpPr>
          <p:cNvPr id="5" name="TextBox 4"/>
          <p:cNvSpPr txBox="1"/>
          <p:nvPr/>
        </p:nvSpPr>
        <p:spPr>
          <a:xfrm>
            <a:off x="6073542" y="4038600"/>
            <a:ext cx="2689458" cy="2031325"/>
          </a:xfrm>
          <a:prstGeom prst="rect">
            <a:avLst/>
          </a:prstGeom>
          <a:noFill/>
        </p:spPr>
        <p:txBody>
          <a:bodyPr wrap="square" rtlCol="0">
            <a:spAutoFit/>
          </a:bodyPr>
          <a:lstStyle/>
          <a:p>
            <a:r>
              <a:rPr lang="en-US" dirty="0" smtClean="0"/>
              <a:t>The trainers reported that Winter loves all the attention.  Her favorite toy is a floating pad as shown in the first photo.  The trainers reported that she does not like rain.  </a:t>
            </a:r>
            <a:endParaRPr lang="en-US" dirty="0"/>
          </a:p>
        </p:txBody>
      </p:sp>
    </p:spTree>
    <p:extLst>
      <p:ext uri="{BB962C8B-B14F-4D97-AF65-F5344CB8AC3E}">
        <p14:creationId xmlns:p14="http://schemas.microsoft.com/office/powerpoint/2010/main" val="280343496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latin typeface="Arial" pitchFamily="34" charset="0"/>
                <a:cs typeface="Arial" pitchFamily="34" charset="0"/>
              </a:rPr>
              <a:t>Jumpstart # 4 – Trout Pond Population</a:t>
            </a:r>
            <a:endParaRPr lang="en-US" sz="2800" b="1" dirty="0">
              <a:latin typeface="Arial" pitchFamily="34" charset="0"/>
              <a:cs typeface="Arial" pitchFamily="34" charset="0"/>
            </a:endParaRPr>
          </a:p>
        </p:txBody>
      </p:sp>
      <p:pic>
        <p:nvPicPr>
          <p:cNvPr id="4099" name="Picture 3" descr="C:\Users\michael\AppData\Local\Microsoft\Windows\Temporary Internet Files\Content.IE5\10NB32IN\MC900084058[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1" y="228600"/>
            <a:ext cx="1752600" cy="70628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62000" y="1524000"/>
            <a:ext cx="8001000" cy="4708981"/>
          </a:xfrm>
          <a:prstGeom prst="rect">
            <a:avLst/>
          </a:prstGeom>
          <a:noFill/>
        </p:spPr>
        <p:txBody>
          <a:bodyPr wrap="square" rtlCol="0">
            <a:spAutoFit/>
          </a:bodyPr>
          <a:lstStyle/>
          <a:p>
            <a:r>
              <a:rPr lang="en-US" sz="2000" dirty="0" smtClean="0">
                <a:latin typeface="Arial" pitchFamily="34" charset="0"/>
                <a:cs typeface="Arial" pitchFamily="34" charset="0"/>
              </a:rPr>
              <a:t>Each spring a trout pond is restocked with fish.  The population decreases each year due to natural causes, but at the end of each year more fish are added. Here is what you need to know.</a:t>
            </a:r>
          </a:p>
          <a:p>
            <a:endParaRPr lang="en-US" sz="2000" dirty="0" smtClean="0">
              <a:latin typeface="Arial" pitchFamily="34" charset="0"/>
              <a:cs typeface="Arial" pitchFamily="34" charset="0"/>
            </a:endParaRPr>
          </a:p>
          <a:p>
            <a:pPr marL="285750" indent="-285750">
              <a:buFont typeface="Arial" pitchFamily="34" charset="0"/>
              <a:buChar char="•"/>
            </a:pPr>
            <a:r>
              <a:rPr lang="en-US" sz="2000" b="1" dirty="0" smtClean="0">
                <a:latin typeface="Arial" pitchFamily="34" charset="0"/>
                <a:cs typeface="Arial" pitchFamily="34" charset="0"/>
              </a:rPr>
              <a:t>There are currently 3000 trout in the pond.</a:t>
            </a:r>
          </a:p>
          <a:p>
            <a:pPr marL="285750" indent="-285750">
              <a:buFont typeface="Arial" pitchFamily="34" charset="0"/>
              <a:buChar char="•"/>
            </a:pPr>
            <a:r>
              <a:rPr lang="en-US" sz="2000" b="1" dirty="0" smtClean="0">
                <a:latin typeface="Arial" pitchFamily="34" charset="0"/>
                <a:cs typeface="Arial" pitchFamily="34" charset="0"/>
              </a:rPr>
              <a:t>Due to fishing, natural death, and other causes, the population  decreases by 20% each year, regardless of restocking.</a:t>
            </a:r>
          </a:p>
          <a:p>
            <a:pPr marL="285750" indent="-285750">
              <a:buFont typeface="Arial" pitchFamily="34" charset="0"/>
              <a:buChar char="•"/>
            </a:pPr>
            <a:r>
              <a:rPr lang="en-US" sz="2000" b="1" dirty="0" smtClean="0">
                <a:latin typeface="Arial" pitchFamily="34" charset="0"/>
                <a:cs typeface="Arial" pitchFamily="34" charset="0"/>
              </a:rPr>
              <a:t>At the end of the year, 1000 trout are added to the pond.</a:t>
            </a:r>
          </a:p>
          <a:p>
            <a:pPr marL="285750" indent="-285750">
              <a:buFont typeface="Arial" pitchFamily="34" charset="0"/>
              <a:buChar char="•"/>
            </a:pPr>
            <a:endParaRPr lang="en-US" sz="2000" dirty="0">
              <a:latin typeface="Arial" pitchFamily="34" charset="0"/>
              <a:cs typeface="Arial" pitchFamily="34" charset="0"/>
            </a:endParaRPr>
          </a:p>
          <a:p>
            <a:r>
              <a:rPr lang="en-US" sz="2000" dirty="0" smtClean="0">
                <a:latin typeface="Arial" pitchFamily="34" charset="0"/>
                <a:cs typeface="Arial" pitchFamily="34" charset="0"/>
              </a:rPr>
              <a:t>1.  Do you think the population will grow without bound, level off, oscillate, or die out?  Explain why you think your conjecture is reasonable.</a:t>
            </a:r>
          </a:p>
          <a:p>
            <a:r>
              <a:rPr lang="en-US" sz="2000" dirty="0" smtClean="0">
                <a:latin typeface="Arial" pitchFamily="34" charset="0"/>
                <a:cs typeface="Arial" pitchFamily="34" charset="0"/>
              </a:rPr>
              <a:t>2.  Write an equation using  the information in bold print to write an equation to represent the fish population two years from now.</a:t>
            </a:r>
            <a:endParaRPr lang="en-US" sz="2000" dirty="0">
              <a:latin typeface="Arial" pitchFamily="34" charset="0"/>
              <a:cs typeface="Arial" pitchFamily="34" charset="0"/>
            </a:endParaRPr>
          </a:p>
        </p:txBody>
      </p:sp>
    </p:spTree>
    <p:extLst>
      <p:ext uri="{BB962C8B-B14F-4D97-AF65-F5344CB8AC3E}">
        <p14:creationId xmlns:p14="http://schemas.microsoft.com/office/powerpoint/2010/main" val="278025501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latin typeface="Arial" pitchFamily="34" charset="0"/>
                <a:cs typeface="Arial" pitchFamily="34" charset="0"/>
              </a:rPr>
              <a:t>Jumpstart # 5 – The Perfect Aquarium</a:t>
            </a:r>
            <a:br>
              <a:rPr lang="en-US" sz="2800" b="1" dirty="0" smtClean="0">
                <a:latin typeface="Arial" pitchFamily="34" charset="0"/>
                <a:cs typeface="Arial" pitchFamily="34" charset="0"/>
              </a:rPr>
            </a:br>
            <a:r>
              <a:rPr lang="en-US" sz="2800" b="1" dirty="0" smtClean="0">
                <a:latin typeface="Arial" pitchFamily="34" charset="0"/>
                <a:cs typeface="Arial" pitchFamily="34" charset="0"/>
              </a:rPr>
              <a:t>(Fishing For the Best Prism)</a:t>
            </a:r>
            <a:endParaRPr lang="en-US" sz="2800" b="1" dirty="0">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r>
              <a:rPr lang="en-US" sz="2000" dirty="0" smtClean="0">
                <a:latin typeface="Arial" pitchFamily="34" charset="0"/>
                <a:cs typeface="Arial" pitchFamily="34" charset="0"/>
              </a:rPr>
              <a:t>Each group will be assigned the three dimensions for the length, width and height of the tank.  (2x2x2, 8x1x1, 4x2x1)</a:t>
            </a:r>
          </a:p>
          <a:p>
            <a:endParaRPr lang="en-US" sz="2000" dirty="0" smtClean="0">
              <a:latin typeface="Arial" pitchFamily="34" charset="0"/>
              <a:cs typeface="Arial" pitchFamily="34" charset="0"/>
            </a:endParaRPr>
          </a:p>
          <a:p>
            <a:r>
              <a:rPr lang="en-US" sz="2000" dirty="0" smtClean="0">
                <a:latin typeface="Arial" pitchFamily="34" charset="0"/>
                <a:cs typeface="Arial" pitchFamily="34" charset="0"/>
              </a:rPr>
              <a:t>Create a 2-dimensional net, a 3 dimensional drawing, compute the volume of water and the surface area of each prism.</a:t>
            </a:r>
          </a:p>
          <a:p>
            <a:endParaRPr lang="en-US" sz="2000" dirty="0" smtClean="0">
              <a:latin typeface="Arial" pitchFamily="34" charset="0"/>
              <a:cs typeface="Arial" pitchFamily="34" charset="0"/>
            </a:endParaRPr>
          </a:p>
          <a:p>
            <a:r>
              <a:rPr lang="en-US" sz="2000" dirty="0" smtClean="0">
                <a:latin typeface="Arial" pitchFamily="34" charset="0"/>
                <a:cs typeface="Arial" pitchFamily="34" charset="0"/>
              </a:rPr>
              <a:t>Repeat with tanks whose volume is 24 cubic units.  Which design would cost the most to build?  What do you base your answer on?</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0400" y="4495800"/>
            <a:ext cx="298132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4494257"/>
            <a:ext cx="2162175" cy="1438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7000" y="4471679"/>
            <a:ext cx="1981200" cy="148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414384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latin typeface="Arial" pitchFamily="34" charset="0"/>
                <a:cs typeface="Arial" pitchFamily="34" charset="0"/>
              </a:rPr>
              <a:t>Jumpstart #6 - A Whale of a Scale</a:t>
            </a:r>
            <a:endParaRPr lang="en-US" sz="2800" b="1" dirty="0">
              <a:latin typeface="Arial" pitchFamily="34" charset="0"/>
              <a:cs typeface="Arial" pitchFamily="34" charset="0"/>
            </a:endParaRPr>
          </a:p>
        </p:txBody>
      </p:sp>
      <p:pic>
        <p:nvPicPr>
          <p:cNvPr id="2050" name="Picture 2" descr="F:\humpback whale.jpg"/>
          <p:cNvPicPr>
            <a:picLocks noGrp="1" noChangeAspect="1" noChangeArrowheads="1"/>
          </p:cNvPicPr>
          <p:nvPr>
            <p:ph idx="1"/>
          </p:nvPr>
        </p:nvPicPr>
        <p:blipFill>
          <a:blip r:embed="rId2" cstate="print"/>
          <a:srcRect/>
          <a:stretch>
            <a:fillRect/>
          </a:stretch>
        </p:blipFill>
        <p:spPr bwMode="auto">
          <a:xfrm>
            <a:off x="3200400" y="2032000"/>
            <a:ext cx="5029200" cy="3403600"/>
          </a:xfrm>
          <a:prstGeom prst="rect">
            <a:avLst/>
          </a:prstGeom>
          <a:noFill/>
        </p:spPr>
      </p:pic>
      <p:sp>
        <p:nvSpPr>
          <p:cNvPr id="5" name="TextBox 4"/>
          <p:cNvSpPr txBox="1"/>
          <p:nvPr/>
        </p:nvSpPr>
        <p:spPr>
          <a:xfrm>
            <a:off x="381000" y="1676400"/>
            <a:ext cx="2514600" cy="3970318"/>
          </a:xfrm>
          <a:prstGeom prst="rect">
            <a:avLst/>
          </a:prstGeom>
          <a:noFill/>
        </p:spPr>
        <p:txBody>
          <a:bodyPr wrap="square" rtlCol="0">
            <a:spAutoFit/>
          </a:bodyPr>
          <a:lstStyle/>
          <a:p>
            <a:r>
              <a:rPr lang="en-US" u="sng" dirty="0" smtClean="0"/>
              <a:t>Science Daily</a:t>
            </a:r>
            <a:r>
              <a:rPr lang="en-US" dirty="0" smtClean="0"/>
              <a:t>,  Apr. 10, 2007 — Marine scientists recently published a research paper in the science journal, biology letters, that found humpback whales migrate over 5,100 miles from Central America to their feeding grounds off Antarctica; a record distance undertaken by any mammal.</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smtClean="0"/>
              <a:t>	</a:t>
            </a:r>
          </a:p>
          <a:p>
            <a:endParaRPr lang="en-US" dirty="0" smtClean="0"/>
          </a:p>
          <a:p>
            <a:r>
              <a:rPr lang="en-US" dirty="0" smtClean="0"/>
              <a:t>An Interdisciplinary Unit Of Mathematical Applications in the Aquatic Community</a:t>
            </a:r>
            <a:endParaRPr lang="en-US" dirty="0"/>
          </a:p>
        </p:txBody>
      </p:sp>
      <p:sp>
        <p:nvSpPr>
          <p:cNvPr id="1026" name="WordArt 2"/>
          <p:cNvSpPr>
            <a:spLocks noChangeArrowheads="1" noChangeShapeType="1" noTextEdit="1"/>
          </p:cNvSpPr>
          <p:nvPr/>
        </p:nvSpPr>
        <p:spPr bwMode="auto">
          <a:xfrm>
            <a:off x="914400" y="990600"/>
            <a:ext cx="7315200" cy="1524000"/>
          </a:xfrm>
          <a:prstGeom prst="rect">
            <a:avLst/>
          </a:prstGeom>
        </p:spPr>
        <p:txBody>
          <a:bodyPr wrap="none" fromWordArt="1">
            <a:prstTxWarp prst="textPlain">
              <a:avLst>
                <a:gd name="adj" fmla="val 50000"/>
              </a:avLst>
            </a:prstTxWarp>
          </a:bodyPr>
          <a:lstStyle/>
          <a:p>
            <a:pPr algn="ctr" rtl="0"/>
            <a:r>
              <a:rPr lang="en-US" sz="3600" kern="10" spc="0" dirty="0" smtClean="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rPr>
              <a:t>GO FISH</a:t>
            </a:r>
            <a:endParaRPr lang="en-US" sz="3600" kern="10" spc="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endParaRPr>
          </a:p>
        </p:txBody>
      </p:sp>
      <p:pic>
        <p:nvPicPr>
          <p:cNvPr id="5" name="Picture 4" descr="C:\Users\Public\Pictures\Sample Pictures\colorfuf fish.jpg"/>
          <p:cNvPicPr/>
          <p:nvPr/>
        </p:nvPicPr>
        <p:blipFill>
          <a:blip r:embed="rId2" cstate="print"/>
          <a:srcRect/>
          <a:stretch>
            <a:fillRect/>
          </a:stretch>
        </p:blipFill>
        <p:spPr bwMode="auto">
          <a:xfrm>
            <a:off x="2819400" y="3962400"/>
            <a:ext cx="3458067" cy="2766060"/>
          </a:xfrm>
          <a:prstGeom prst="rect">
            <a:avLst/>
          </a:prstGeom>
          <a:noFill/>
          <a:ln w="9525">
            <a:noFill/>
            <a:miter lim="800000"/>
            <a:headEnd/>
            <a:tailEnd/>
          </a:ln>
        </p:spPr>
      </p:pic>
    </p:spTree>
    <p:extLst>
      <p:ext uri="{BB962C8B-B14F-4D97-AF65-F5344CB8AC3E}">
        <p14:creationId xmlns:p14="http://schemas.microsoft.com/office/powerpoint/2010/main" val="278399262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C:\Users\michael\AppData\Local\Microsoft\Windows\Temporary Internet Files\Content.IE5\FY3AUTZ2\MP900400726[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95976" y="5149921"/>
            <a:ext cx="2362200" cy="1443713"/>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C:\Users\michael\AppData\Local\Microsoft\Windows\Temporary Internet Files\Content.IE5\Z0CX6HBF\MP90040224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5148317"/>
            <a:ext cx="2133600" cy="142182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C:\Users\michael\AppData\Local\Microsoft\Windows\Temporary Internet Files\Content.IE5\9HJPCA6M\MP900407222[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35676" y="5172179"/>
            <a:ext cx="2107739" cy="140461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85800" y="1752600"/>
            <a:ext cx="7696200" cy="4247317"/>
          </a:xfrm>
          <a:prstGeom prst="rect">
            <a:avLst/>
          </a:prstGeom>
          <a:noFill/>
        </p:spPr>
        <p:txBody>
          <a:bodyPr wrap="square" rtlCol="0">
            <a:spAutoFit/>
          </a:bodyPr>
          <a:lstStyle/>
          <a:p>
            <a:pPr marL="342900" indent="-342900">
              <a:buAutoNum type="arabicPeriod"/>
            </a:pPr>
            <a:r>
              <a:rPr lang="en-US" dirty="0" smtClean="0"/>
              <a:t>If the ratio of the weight of an average student  (125 pounds) to the weight of a humpback whale is 1/640, what is the weight of the humpback whale?</a:t>
            </a:r>
          </a:p>
          <a:p>
            <a:pPr marL="342900" indent="-342900"/>
            <a:r>
              <a:rPr lang="en-US" dirty="0" smtClean="0"/>
              <a:t>        80,000 pounds</a:t>
            </a:r>
          </a:p>
          <a:p>
            <a:pPr marL="342900" indent="-342900">
              <a:buFont typeface="+mj-lt"/>
              <a:buAutoNum type="arabicPeriod" startAt="2"/>
            </a:pPr>
            <a:r>
              <a:rPr lang="en-US" dirty="0" smtClean="0"/>
              <a:t>If humpback whales swim about 5 miles per hour while migrating, write an expression for the distance traveled in “x” hours, “x” days.  If a whale migrated 1020 miles, how many days did the whale travel?</a:t>
            </a:r>
          </a:p>
          <a:p>
            <a:pPr marL="342900" indent="-342900"/>
            <a:r>
              <a:rPr lang="en-US" dirty="0" smtClean="0"/>
              <a:t>        8.5 days</a:t>
            </a:r>
          </a:p>
          <a:p>
            <a:pPr marL="342900" indent="-342900">
              <a:buFont typeface="+mj-lt"/>
              <a:buAutoNum type="arabicPeriod" startAt="3"/>
            </a:pPr>
            <a:r>
              <a:rPr lang="en-US" dirty="0" smtClean="0"/>
              <a:t>We will go outside.  Divide into two teams.  An average humpback whale is forty-four (44) feet long.  Demonstrate the length of an average humpback whale.  </a:t>
            </a:r>
          </a:p>
          <a:p>
            <a:pPr marL="342900" indent="-342900">
              <a:buAutoNum type="arabicPeriod" startAt="3"/>
            </a:pPr>
            <a:endParaRPr lang="en-US" dirty="0" smtClean="0"/>
          </a:p>
          <a:p>
            <a:pPr marL="342900" indent="-342900">
              <a:buAutoNum type="arabicPeriod" startAt="3"/>
            </a:pPr>
            <a:endParaRPr lang="en-US" dirty="0" smtClean="0"/>
          </a:p>
          <a:p>
            <a:pPr marL="342900" indent="-342900">
              <a:buAutoNum type="arabicPeriod" startAt="3"/>
            </a:pPr>
            <a:endParaRPr lang="en-US" dirty="0" smtClean="0"/>
          </a:p>
          <a:p>
            <a:pPr marL="342900" indent="-342900">
              <a:buAutoNum type="arabicPeriod" startAt="3"/>
            </a:pPr>
            <a:endParaRPr lang="en-US" dirty="0" smtClean="0"/>
          </a:p>
          <a:p>
            <a:endParaRPr lang="en-US" dirty="0"/>
          </a:p>
        </p:txBody>
      </p:sp>
      <p:sp>
        <p:nvSpPr>
          <p:cNvPr id="7" name="Title 6"/>
          <p:cNvSpPr>
            <a:spLocks noGrp="1"/>
          </p:cNvSpPr>
          <p:nvPr>
            <p:ph type="title"/>
          </p:nvPr>
        </p:nvSpPr>
        <p:spPr>
          <a:xfrm>
            <a:off x="457200" y="274638"/>
            <a:ext cx="8229600" cy="1477962"/>
          </a:xfrm>
        </p:spPr>
        <p:txBody>
          <a:bodyPr>
            <a:normAutofit/>
          </a:bodyPr>
          <a:lstStyle/>
          <a:p>
            <a:r>
              <a:rPr lang="en-US" sz="3600" b="1" dirty="0" smtClean="0">
                <a:latin typeface="Arial" pitchFamily="34" charset="0"/>
                <a:cs typeface="Arial" pitchFamily="34" charset="0"/>
              </a:rPr>
              <a:t> </a:t>
            </a:r>
            <a:r>
              <a:rPr lang="en-US" sz="2800" b="1" dirty="0" smtClean="0">
                <a:latin typeface="Arial" pitchFamily="34" charset="0"/>
                <a:cs typeface="Arial" pitchFamily="34" charset="0"/>
              </a:rPr>
              <a:t>A Whale of a Scale (con’t)</a:t>
            </a:r>
            <a:endParaRPr lang="en-US" sz="2800" b="1" dirty="0">
              <a:latin typeface="Arial" pitchFamily="34" charset="0"/>
              <a:cs typeface="Arial" pitchFamily="34" charset="0"/>
            </a:endParaRPr>
          </a:p>
        </p:txBody>
      </p:sp>
    </p:spTree>
    <p:extLst>
      <p:ext uri="{BB962C8B-B14F-4D97-AF65-F5344CB8AC3E}">
        <p14:creationId xmlns:p14="http://schemas.microsoft.com/office/powerpoint/2010/main" val="308612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 calcmode="lin" valueType="num">
                                      <p:cBhvr additive="base">
                                        <p:cTn id="13"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5" name="Picture 10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014" y="370202"/>
            <a:ext cx="8305800" cy="6182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a:bodyPr>
          <a:lstStyle/>
          <a:p>
            <a:r>
              <a:rPr lang="en-US" sz="3600" dirty="0" smtClean="0">
                <a:latin typeface="Arial" pitchFamily="34" charset="0"/>
                <a:cs typeface="Arial" pitchFamily="34" charset="0"/>
              </a:rPr>
              <a:t>          </a:t>
            </a:r>
            <a:r>
              <a:rPr lang="en-US" sz="3100" dirty="0" smtClean="0">
                <a:latin typeface="Arial" pitchFamily="34" charset="0"/>
                <a:cs typeface="Arial" pitchFamily="34" charset="0"/>
              </a:rPr>
              <a:t>Jumpstart #7 – </a:t>
            </a:r>
            <a:br>
              <a:rPr lang="en-US" sz="3100" dirty="0" smtClean="0">
                <a:latin typeface="Arial" pitchFamily="34" charset="0"/>
                <a:cs typeface="Arial" pitchFamily="34" charset="0"/>
              </a:rPr>
            </a:br>
            <a:r>
              <a:rPr lang="en-US" sz="3100" dirty="0" smtClean="0">
                <a:latin typeface="Arial" pitchFamily="34" charset="0"/>
                <a:cs typeface="Arial" pitchFamily="34" charset="0"/>
              </a:rPr>
              <a:t>         Sampling Fish Populations</a:t>
            </a:r>
            <a:endParaRPr lang="en-US" sz="3100" dirty="0">
              <a:latin typeface="Arial" pitchFamily="34" charset="0"/>
              <a:cs typeface="Arial" pitchFamily="34" charset="0"/>
            </a:endParaRPr>
          </a:p>
        </p:txBody>
      </p:sp>
      <p:pic>
        <p:nvPicPr>
          <p:cNvPr id="3074" name="Picture 2" descr="C:\Users\michael\AppData\Local\Microsoft\Windows\Temporary Internet Files\Content.IE5\IOSNFUI5\MC90041758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9014" y="152400"/>
            <a:ext cx="1457386" cy="19812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 name="Content Placeholder 4"/>
              <p:cNvSpPr>
                <a:spLocks noGrp="1"/>
              </p:cNvSpPr>
              <p:nvPr>
                <p:ph idx="1"/>
              </p:nvPr>
            </p:nvSpPr>
            <p:spPr/>
            <p:txBody>
              <a:bodyPr>
                <a:normAutofit lnSpcReduction="10000"/>
              </a:bodyPr>
              <a:lstStyle/>
              <a:p>
                <a:endParaRPr lang="en-US" dirty="0" smtClean="0"/>
              </a:p>
              <a:p>
                <a:pPr marL="0" indent="0">
                  <a:buNone/>
                </a:pPr>
                <a:r>
                  <a:rPr lang="en-US" sz="2800" dirty="0" smtClean="0">
                    <a:latin typeface="Arial" pitchFamily="34" charset="0"/>
                    <a:cs typeface="Arial" pitchFamily="34" charset="0"/>
                  </a:rPr>
                  <a:t>500 fish were captured in the Gulf of Mexico in a designated area and tagged.  The fish were released.  400 fish were captured in the same designated area.  Of the 400, 12 were tagged.  How can this help us estimate the fish population of the area? </a:t>
                </a:r>
              </a:p>
              <a:p>
                <a:pPr marL="0" indent="0">
                  <a:buNone/>
                </a:pPr>
                <a:r>
                  <a:rPr lang="en-US" sz="2400" dirty="0" smtClean="0">
                    <a:latin typeface="Arial" pitchFamily="34" charset="0"/>
                    <a:cs typeface="Arial" pitchFamily="34" charset="0"/>
                  </a:rPr>
                  <a:t> </a:t>
                </a:r>
              </a:p>
              <a:p>
                <a:pPr marL="0" indent="0">
                  <a:buNone/>
                </a:pPr>
                <a14:m>
                  <m:oMathPara xmlns:m="http://schemas.openxmlformats.org/officeDocument/2006/math">
                    <m:oMathParaPr>
                      <m:jc m:val="centerGroup"/>
                    </m:oMathParaPr>
                    <m:oMath xmlns:m="http://schemas.openxmlformats.org/officeDocument/2006/math">
                      <m:f>
                        <m:fPr>
                          <m:ctrlPr>
                            <a:rPr lang="en-US" i="1">
                              <a:latin typeface="Cambria Math"/>
                            </a:rPr>
                          </m:ctrlPr>
                        </m:fPr>
                        <m:num>
                          <m:r>
                            <a:rPr lang="en-US">
                              <a:latin typeface="Cambria Math"/>
                            </a:rPr>
                            <m:t>12</m:t>
                          </m:r>
                        </m:num>
                        <m:den>
                          <m:r>
                            <a:rPr lang="en-US">
                              <a:latin typeface="Cambria Math"/>
                            </a:rPr>
                            <m:t>400</m:t>
                          </m:r>
                        </m:den>
                      </m:f>
                      <m:r>
                        <m:rPr>
                          <m:nor/>
                        </m:rPr>
                        <a:rPr lang="en-US" i="1"/>
                        <m:t> </m:t>
                      </m:r>
                      <m:r>
                        <a:rPr lang="en-US">
                          <a:latin typeface="Cambria Math"/>
                        </a:rPr>
                        <m:t>=</m:t>
                      </m:r>
                      <m:r>
                        <m:rPr>
                          <m:nor/>
                        </m:rPr>
                        <a:rPr lang="en-US" i="1"/>
                        <m:t> </m:t>
                      </m:r>
                      <m:f>
                        <m:fPr>
                          <m:ctrlPr>
                            <a:rPr lang="en-US" i="1">
                              <a:latin typeface="Cambria Math"/>
                            </a:rPr>
                          </m:ctrlPr>
                        </m:fPr>
                        <m:num>
                          <m:r>
                            <a:rPr lang="en-US">
                              <a:latin typeface="Cambria Math"/>
                            </a:rPr>
                            <m:t>500</m:t>
                          </m:r>
                        </m:num>
                        <m:den>
                          <m:r>
                            <a:rPr lang="en-US" i="1">
                              <a:latin typeface="Cambria Math"/>
                            </a:rPr>
                            <m:t>𝑥</m:t>
                          </m:r>
                        </m:den>
                      </m:f>
                    </m:oMath>
                  </m:oMathPara>
                </a14:m>
                <a:endParaRPr lang="en-US" dirty="0">
                  <a:latin typeface="Arial" pitchFamily="34" charset="0"/>
                  <a:cs typeface="Arial" pitchFamily="34" charset="0"/>
                </a:endParaRPr>
              </a:p>
            </p:txBody>
          </p:sp>
        </mc:Choice>
        <mc:Fallback xmlns="">
          <p:sp>
            <p:nvSpPr>
              <p:cNvPr id="5" name="Content Placeholder 4"/>
              <p:cNvSpPr>
                <a:spLocks noGrp="1" noRot="1" noChangeAspect="1" noMove="1" noResize="1" noEditPoints="1" noAdjustHandles="1" noChangeArrowheads="1" noChangeShapeType="1" noTextEdit="1"/>
              </p:cNvSpPr>
              <p:nvPr>
                <p:ph idx="1"/>
              </p:nvPr>
            </p:nvSpPr>
            <p:spPr>
              <a:blipFill rotWithShape="1">
                <a:blip r:embed="rId4" cstate="print"/>
                <a:stretch>
                  <a:fillRect l="-1481"/>
                </a:stretch>
              </a:blipFill>
            </p:spPr>
            <p:txBody>
              <a:bodyPr/>
              <a:lstStyle/>
              <a:p>
                <a:r>
                  <a:rPr lang="en-US" dirty="0">
                    <a:noFill/>
                  </a:rPr>
                  <a:t> </a:t>
                </a:r>
              </a:p>
            </p:txBody>
          </p:sp>
        </mc:Fallback>
      </mc:AlternateContent>
    </p:spTree>
    <p:extLst>
      <p:ext uri="{BB962C8B-B14F-4D97-AF65-F5344CB8AC3E}">
        <p14:creationId xmlns:p14="http://schemas.microsoft.com/office/powerpoint/2010/main" val="182404951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228600"/>
            <a:ext cx="8610600" cy="632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Autofit/>
          </a:bodyPr>
          <a:lstStyle/>
          <a:p>
            <a:r>
              <a:rPr lang="en-US" sz="3600" dirty="0" smtClean="0">
                <a:latin typeface="Arial" pitchFamily="34" charset="0"/>
                <a:cs typeface="Arial" pitchFamily="34" charset="0"/>
              </a:rPr>
              <a:t>Jumpstart #8 – Whale Sharks Use Geometry</a:t>
            </a:r>
            <a:endParaRPr lang="en-US" sz="3600" dirty="0">
              <a:latin typeface="Arial" pitchFamily="34" charset="0"/>
              <a:cs typeface="Arial" pitchFamily="34" charset="0"/>
            </a:endParaRPr>
          </a:p>
        </p:txBody>
      </p:sp>
      <p:sp>
        <p:nvSpPr>
          <p:cNvPr id="3" name="Content Placeholder 2"/>
          <p:cNvSpPr>
            <a:spLocks noGrp="1"/>
          </p:cNvSpPr>
          <p:nvPr>
            <p:ph idx="1"/>
          </p:nvPr>
        </p:nvSpPr>
        <p:spPr>
          <a:xfrm>
            <a:off x="381000" y="1981200"/>
            <a:ext cx="2895600" cy="4572000"/>
          </a:xfrm>
        </p:spPr>
        <p:txBody>
          <a:bodyPr>
            <a:noAutofit/>
          </a:bodyPr>
          <a:lstStyle/>
          <a:p>
            <a:pPr marL="0" indent="0">
              <a:buNone/>
            </a:pPr>
            <a:r>
              <a:rPr lang="en-US" sz="1600" b="1" i="1" dirty="0">
                <a:latin typeface="Arial" pitchFamily="34" charset="0"/>
                <a:cs typeface="Arial" pitchFamily="34" charset="0"/>
              </a:rPr>
              <a:t>Whale shark gliding off Sail Rock in the Gulf of Thailand. They are the largest fish species in the ocean, but the majestic gliding motion of the whale shark is, scientists argue, an astonishing feat of mathematics and </a:t>
            </a:r>
            <a:r>
              <a:rPr lang="en-US" sz="1600" b="1" i="1" dirty="0" smtClean="0">
                <a:latin typeface="Arial" pitchFamily="34" charset="0"/>
                <a:cs typeface="Arial" pitchFamily="34" charset="0"/>
              </a:rPr>
              <a:t>energy conservation.</a:t>
            </a:r>
            <a:endParaRPr lang="en-US" sz="2400" b="1" dirty="0">
              <a:latin typeface="Arial" pitchFamily="34" charset="0"/>
              <a:cs typeface="Arial" pitchFamily="34" charset="0"/>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4818480"/>
            <a:ext cx="2615155" cy="1734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733800" y="1676400"/>
            <a:ext cx="5029200" cy="4616648"/>
          </a:xfrm>
          <a:prstGeom prst="rect">
            <a:avLst/>
          </a:prstGeom>
          <a:noFill/>
        </p:spPr>
        <p:txBody>
          <a:bodyPr wrap="square" rtlCol="0">
            <a:spAutoFit/>
          </a:bodyPr>
          <a:lstStyle/>
          <a:p>
            <a:pPr marL="342900" indent="-342900">
              <a:buAutoNum type="arabicPeriod"/>
            </a:pPr>
            <a:r>
              <a:rPr lang="en-US" sz="2000" dirty="0" smtClean="0">
                <a:latin typeface="Arial" pitchFamily="34" charset="0"/>
                <a:cs typeface="Arial" pitchFamily="34" charset="0"/>
              </a:rPr>
              <a:t>What </a:t>
            </a:r>
            <a:r>
              <a:rPr lang="en-US" sz="2000" dirty="0">
                <a:latin typeface="Arial" pitchFamily="34" charset="0"/>
                <a:cs typeface="Arial" pitchFamily="34" charset="0"/>
              </a:rPr>
              <a:t>movement do ocean animals have to consider in addition to travel speed</a:t>
            </a:r>
            <a:r>
              <a:rPr lang="en-US" sz="2000" dirty="0" smtClean="0">
                <a:latin typeface="Arial" pitchFamily="34" charset="0"/>
                <a:cs typeface="Arial" pitchFamily="34" charset="0"/>
              </a:rPr>
              <a:t>?</a:t>
            </a:r>
          </a:p>
          <a:p>
            <a:endParaRPr lang="en-US" sz="2000" dirty="0">
              <a:latin typeface="Arial" pitchFamily="34" charset="0"/>
              <a:cs typeface="Arial" pitchFamily="34" charset="0"/>
            </a:endParaRPr>
          </a:p>
          <a:p>
            <a:pPr marL="457200" indent="-457200">
              <a:buAutoNum type="arabicPeriod" startAt="2"/>
            </a:pPr>
            <a:r>
              <a:rPr lang="en-US" sz="2000" dirty="0">
                <a:latin typeface="Arial" pitchFamily="34" charset="0"/>
                <a:cs typeface="Arial" pitchFamily="34" charset="0"/>
              </a:rPr>
              <a:t>How have scientists monitored the motion of whale sharks</a:t>
            </a:r>
            <a:r>
              <a:rPr lang="en-US" sz="2000" dirty="0" smtClean="0">
                <a:latin typeface="Arial" pitchFamily="34" charset="0"/>
                <a:cs typeface="Arial" pitchFamily="34" charset="0"/>
              </a:rPr>
              <a:t>?</a:t>
            </a:r>
          </a:p>
          <a:p>
            <a:endParaRPr lang="en-US" sz="2000" dirty="0">
              <a:latin typeface="Arial" pitchFamily="34" charset="0"/>
              <a:cs typeface="Arial" pitchFamily="34" charset="0"/>
            </a:endParaRPr>
          </a:p>
          <a:p>
            <a:pPr marL="457200" indent="-457200">
              <a:buAutoNum type="arabicPeriod" startAt="3"/>
            </a:pPr>
            <a:r>
              <a:rPr lang="en-US" sz="2000" dirty="0">
                <a:latin typeface="Arial" pitchFamily="34" charset="0"/>
                <a:cs typeface="Arial" pitchFamily="34" charset="0"/>
              </a:rPr>
              <a:t>Why are sharks able to glide without using energy</a:t>
            </a:r>
            <a:r>
              <a:rPr lang="en-US" sz="2000" dirty="0" smtClean="0">
                <a:latin typeface="Arial" pitchFamily="34" charset="0"/>
                <a:cs typeface="Arial" pitchFamily="34" charset="0"/>
              </a:rPr>
              <a:t>?</a:t>
            </a:r>
          </a:p>
          <a:p>
            <a:endParaRPr lang="en-US" sz="2000" dirty="0">
              <a:latin typeface="Arial" pitchFamily="34" charset="0"/>
              <a:cs typeface="Arial" pitchFamily="34" charset="0"/>
            </a:endParaRPr>
          </a:p>
          <a:p>
            <a:r>
              <a:rPr lang="en-US" sz="2000" dirty="0" smtClean="0">
                <a:latin typeface="Arial" pitchFamily="34" charset="0"/>
                <a:cs typeface="Arial" pitchFamily="34" charset="0"/>
              </a:rPr>
              <a:t>4.    What </a:t>
            </a:r>
            <a:r>
              <a:rPr lang="en-US" sz="2000" dirty="0">
                <a:latin typeface="Arial" pitchFamily="34" charset="0"/>
                <a:cs typeface="Arial" pitchFamily="34" charset="0"/>
              </a:rPr>
              <a:t>part of their movement </a:t>
            </a:r>
            <a:r>
              <a:rPr lang="en-US" sz="2000" dirty="0" smtClean="0">
                <a:latin typeface="Arial" pitchFamily="34" charset="0"/>
                <a:cs typeface="Arial" pitchFamily="34" charset="0"/>
              </a:rPr>
              <a:t>is</a:t>
            </a:r>
            <a:endParaRPr lang="en-US" sz="2000" dirty="0">
              <a:latin typeface="Arial" pitchFamily="34" charset="0"/>
              <a:cs typeface="Arial" pitchFamily="34" charset="0"/>
            </a:endParaRPr>
          </a:p>
          <a:p>
            <a:r>
              <a:rPr lang="en-US" sz="2000" dirty="0" smtClean="0">
                <a:latin typeface="Arial" pitchFamily="34" charset="0"/>
                <a:cs typeface="Arial" pitchFamily="34" charset="0"/>
              </a:rPr>
              <a:t>       geometric?</a:t>
            </a:r>
          </a:p>
          <a:p>
            <a:pPr marL="457200" indent="-457200">
              <a:buAutoNum type="arabicPeriod" startAt="2"/>
            </a:pPr>
            <a:endParaRPr lang="en-US" dirty="0">
              <a:latin typeface="Arial" pitchFamily="34" charset="0"/>
              <a:cs typeface="Arial" pitchFamily="34" charset="0"/>
            </a:endParaRPr>
          </a:p>
          <a:p>
            <a:pPr marL="342900" indent="-342900">
              <a:buAutoNum type="arabicPeriod"/>
            </a:pPr>
            <a:endParaRPr lang="en-US" dirty="0" smtClean="0">
              <a:latin typeface="Arial" pitchFamily="34" charset="0"/>
              <a:cs typeface="Arial" pitchFamily="34" charset="0"/>
            </a:endParaRPr>
          </a:p>
          <a:p>
            <a:pPr marL="342900" indent="-342900">
              <a:buAutoNum type="arabicPeriod"/>
            </a:pPr>
            <a:endParaRPr lang="en-US" dirty="0">
              <a:latin typeface="Arial" pitchFamily="34" charset="0"/>
              <a:cs typeface="Arial" pitchFamily="34" charset="0"/>
            </a:endParaRPr>
          </a:p>
        </p:txBody>
      </p:sp>
    </p:spTree>
    <p:extLst>
      <p:ext uri="{BB962C8B-B14F-4D97-AF65-F5344CB8AC3E}">
        <p14:creationId xmlns:p14="http://schemas.microsoft.com/office/powerpoint/2010/main" val="392694950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228600"/>
            <a:ext cx="8763000" cy="6400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Autofit/>
          </a:bodyPr>
          <a:lstStyle/>
          <a:p>
            <a:r>
              <a:rPr lang="en-US" sz="3600" b="1" dirty="0">
                <a:latin typeface="Arial" pitchFamily="34" charset="0"/>
                <a:cs typeface="Arial" pitchFamily="34" charset="0"/>
              </a:rPr>
              <a:t>Whale Sharks Use Geometry to </a:t>
            </a:r>
            <a:r>
              <a:rPr lang="en-US" sz="3600" b="1" dirty="0" smtClean="0">
                <a:latin typeface="Arial" pitchFamily="34" charset="0"/>
                <a:cs typeface="Arial" pitchFamily="34" charset="0"/>
              </a:rPr>
              <a:t>Avoid </a:t>
            </a:r>
            <a:r>
              <a:rPr lang="en-US" sz="3600" b="1" dirty="0">
                <a:latin typeface="Arial" pitchFamily="34" charset="0"/>
                <a:cs typeface="Arial" pitchFamily="34" charset="0"/>
              </a:rPr>
              <a:t>Sinking</a:t>
            </a:r>
            <a:endParaRPr lang="en-US" sz="3600" dirty="0">
              <a:latin typeface="Arial" pitchFamily="34" charset="0"/>
              <a:cs typeface="Arial" pitchFamily="34" charset="0"/>
            </a:endParaRPr>
          </a:p>
        </p:txBody>
      </p:sp>
      <p:sp>
        <p:nvSpPr>
          <p:cNvPr id="3" name="Content Placeholder 2"/>
          <p:cNvSpPr>
            <a:spLocks noGrp="1"/>
          </p:cNvSpPr>
          <p:nvPr>
            <p:ph idx="1"/>
          </p:nvPr>
        </p:nvSpPr>
        <p:spPr/>
        <p:txBody>
          <a:bodyPr>
            <a:normAutofit lnSpcReduction="10000"/>
          </a:bodyPr>
          <a:lstStyle/>
          <a:p>
            <a:pPr marL="0" indent="0">
              <a:buNone/>
            </a:pPr>
            <a:r>
              <a:rPr lang="en-US" sz="2000" dirty="0" smtClean="0">
                <a:latin typeface="Arial" pitchFamily="34" charset="0"/>
                <a:cs typeface="Arial" pitchFamily="34" charset="0"/>
              </a:rPr>
              <a:t>1.  What movement do ocean animals have to consider in addition to travel speed?</a:t>
            </a:r>
          </a:p>
          <a:p>
            <a:pPr marL="0" indent="0">
              <a:buNone/>
            </a:pPr>
            <a:r>
              <a:rPr lang="en-US" sz="2000" dirty="0" smtClean="0">
                <a:latin typeface="Arial" pitchFamily="34" charset="0"/>
                <a:cs typeface="Arial" pitchFamily="34" charset="0"/>
              </a:rPr>
              <a:t>Answer:  A second movement is vertical.</a:t>
            </a:r>
          </a:p>
          <a:p>
            <a:pPr marL="0" indent="0">
              <a:buNone/>
            </a:pPr>
            <a:endParaRPr lang="en-US" sz="2000" dirty="0">
              <a:latin typeface="Arial" pitchFamily="34" charset="0"/>
              <a:cs typeface="Arial" pitchFamily="34" charset="0"/>
            </a:endParaRPr>
          </a:p>
          <a:p>
            <a:pPr marL="457200" indent="-457200">
              <a:buAutoNum type="arabicPeriod" startAt="2"/>
            </a:pPr>
            <a:r>
              <a:rPr lang="en-US" sz="2000" dirty="0" smtClean="0">
                <a:latin typeface="Arial" pitchFamily="34" charset="0"/>
                <a:cs typeface="Arial" pitchFamily="34" charset="0"/>
              </a:rPr>
              <a:t>How have scientists monitored the motion of whale sharks?</a:t>
            </a:r>
          </a:p>
          <a:p>
            <a:pPr marL="0" indent="0">
              <a:buNone/>
            </a:pPr>
            <a:r>
              <a:rPr lang="en-US" sz="2000" dirty="0" smtClean="0">
                <a:latin typeface="Arial" pitchFamily="34" charset="0"/>
                <a:cs typeface="Arial" pitchFamily="34" charset="0"/>
              </a:rPr>
              <a:t>Answer:  They use animal-borne motion sensors.</a:t>
            </a:r>
          </a:p>
          <a:p>
            <a:pPr marL="0" indent="0">
              <a:buNone/>
            </a:pPr>
            <a:endParaRPr lang="en-US" sz="2000" dirty="0">
              <a:latin typeface="Arial" pitchFamily="34" charset="0"/>
              <a:cs typeface="Arial" pitchFamily="34" charset="0"/>
            </a:endParaRPr>
          </a:p>
          <a:p>
            <a:pPr marL="457200" indent="-457200">
              <a:buAutoNum type="arabicPeriod" startAt="3"/>
            </a:pPr>
            <a:r>
              <a:rPr lang="en-US" sz="2000" dirty="0" smtClean="0">
                <a:latin typeface="Arial" pitchFamily="34" charset="0"/>
                <a:cs typeface="Arial" pitchFamily="34" charset="0"/>
              </a:rPr>
              <a:t>Why are sharks able to glide without using energy?</a:t>
            </a:r>
          </a:p>
          <a:p>
            <a:pPr marL="0" indent="0">
              <a:buNone/>
            </a:pPr>
            <a:r>
              <a:rPr lang="en-US" sz="2000" dirty="0" smtClean="0">
                <a:latin typeface="Arial" pitchFamily="34" charset="0"/>
                <a:cs typeface="Arial" pitchFamily="34" charset="0"/>
              </a:rPr>
              <a:t>Answer:  Sharks have negative buoyancy.</a:t>
            </a:r>
          </a:p>
          <a:p>
            <a:pPr marL="0" indent="0">
              <a:buNone/>
            </a:pPr>
            <a:endParaRPr lang="en-US" sz="2000" dirty="0">
              <a:latin typeface="Arial" pitchFamily="34" charset="0"/>
              <a:cs typeface="Arial" pitchFamily="34" charset="0"/>
            </a:endParaRPr>
          </a:p>
          <a:p>
            <a:pPr marL="457200" indent="-457200">
              <a:buAutoNum type="arabicPeriod" startAt="4"/>
            </a:pPr>
            <a:r>
              <a:rPr lang="en-US" sz="2000" dirty="0" smtClean="0">
                <a:latin typeface="Arial" pitchFamily="34" charset="0"/>
                <a:cs typeface="Arial" pitchFamily="34" charset="0"/>
              </a:rPr>
              <a:t>What part of their movement is geometric?  </a:t>
            </a:r>
          </a:p>
          <a:p>
            <a:pPr marL="0" indent="0">
              <a:buNone/>
            </a:pPr>
            <a:r>
              <a:rPr lang="en-US" sz="2000" dirty="0" smtClean="0">
                <a:latin typeface="Arial" pitchFamily="34" charset="0"/>
                <a:cs typeface="Arial" pitchFamily="34" charset="0"/>
              </a:rPr>
              <a:t>Answer:  Shallow and steep ascent angles optimize their energy when they are moving vertically.</a:t>
            </a:r>
          </a:p>
          <a:p>
            <a:pPr marL="0" indent="0">
              <a:buNone/>
            </a:pPr>
            <a:endParaRPr lang="en-US" sz="2000" dirty="0">
              <a:latin typeface="Arial" pitchFamily="34" charset="0"/>
              <a:cs typeface="Arial" pitchFamily="34" charset="0"/>
            </a:endParaRPr>
          </a:p>
        </p:txBody>
      </p:sp>
    </p:spTree>
    <p:extLst>
      <p:ext uri="{BB962C8B-B14F-4D97-AF65-F5344CB8AC3E}">
        <p14:creationId xmlns:p14="http://schemas.microsoft.com/office/powerpoint/2010/main" val="20926279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 calcmode="lin" valueType="num">
                                      <p:cBhvr additive="base">
                                        <p:cTn id="3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 calcmode="lin" valueType="num">
                                      <p:cBhvr additive="base">
                                        <p:cTn id="3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anim calcmode="lin" valueType="num">
                                      <p:cBhvr additive="base">
                                        <p:cTn id="43"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58762"/>
          </a:xfrm>
        </p:spPr>
        <p:txBody>
          <a:bodyPr>
            <a:noAutofit/>
          </a:bodyPr>
          <a:lstStyle/>
          <a:p>
            <a:r>
              <a:rPr lang="en-US" sz="2000" b="1" dirty="0" smtClean="0"/>
              <a:t>Technology-Based Activities</a:t>
            </a:r>
            <a:endParaRPr lang="en-US" sz="2000" b="1" dirty="0"/>
          </a:p>
        </p:txBody>
      </p:sp>
      <p:sp>
        <p:nvSpPr>
          <p:cNvPr id="3" name="Content Placeholder 2"/>
          <p:cNvSpPr>
            <a:spLocks noGrp="1"/>
          </p:cNvSpPr>
          <p:nvPr>
            <p:ph idx="1"/>
          </p:nvPr>
        </p:nvSpPr>
        <p:spPr>
          <a:xfrm>
            <a:off x="457200" y="1066800"/>
            <a:ext cx="8229600" cy="5059363"/>
          </a:xfrm>
        </p:spPr>
        <p:txBody>
          <a:bodyPr>
            <a:normAutofit/>
          </a:bodyPr>
          <a:lstStyle/>
          <a:p>
            <a:pPr>
              <a:buNone/>
            </a:pPr>
            <a:r>
              <a:rPr lang="en-US" sz="1400" b="1" u="sng" dirty="0" smtClean="0">
                <a:hlinkClick r:id="rId2"/>
              </a:rPr>
              <a:t>Classroom </a:t>
            </a:r>
            <a:r>
              <a:rPr lang="en-US" sz="1400" b="1" i="1" u="sng" dirty="0" smtClean="0">
                <a:hlinkClick r:id="rId2"/>
              </a:rPr>
              <a:t>Activities</a:t>
            </a:r>
            <a:r>
              <a:rPr lang="en-US" sz="1400" b="1" u="sng" dirty="0" smtClean="0">
                <a:hlinkClick r:id="rId2"/>
              </a:rPr>
              <a:t> - </a:t>
            </a:r>
            <a:r>
              <a:rPr lang="en-US" sz="1400" b="1" i="1" u="sng" dirty="0" smtClean="0">
                <a:hlinkClick r:id="rId2"/>
              </a:rPr>
              <a:t>Texas Instruments</a:t>
            </a:r>
            <a:r>
              <a:rPr lang="en-US" sz="1400" b="1" u="sng" dirty="0" smtClean="0">
                <a:hlinkClick r:id="rId2"/>
              </a:rPr>
              <a:t> - US</a:t>
            </a:r>
            <a:endParaRPr lang="en-US" sz="1400" dirty="0" smtClean="0"/>
          </a:p>
          <a:p>
            <a:pPr>
              <a:buNone/>
            </a:pPr>
            <a:r>
              <a:rPr lang="en-US" sz="1400" i="1" dirty="0" smtClean="0"/>
              <a:t>education.</a:t>
            </a:r>
            <a:r>
              <a:rPr lang="en-US" sz="1400" b="1" i="1" dirty="0" smtClean="0"/>
              <a:t>ti</a:t>
            </a:r>
            <a:r>
              <a:rPr lang="en-US" sz="1400" i="1" dirty="0" smtClean="0"/>
              <a:t>.com/en/us/</a:t>
            </a:r>
            <a:r>
              <a:rPr lang="en-US" sz="1400" b="1" i="1" dirty="0" smtClean="0"/>
              <a:t>activity</a:t>
            </a:r>
            <a:endParaRPr lang="en-US" sz="1400" dirty="0" smtClean="0"/>
          </a:p>
          <a:p>
            <a:pPr>
              <a:buNone/>
            </a:pPr>
            <a:r>
              <a:rPr lang="en-US" sz="1400" dirty="0" smtClean="0"/>
              <a:t>Texas Instruments</a:t>
            </a:r>
          </a:p>
          <a:p>
            <a:pPr>
              <a:buNone/>
            </a:pPr>
            <a:r>
              <a:rPr lang="en-US" sz="1400" dirty="0" smtClean="0"/>
              <a:t> </a:t>
            </a:r>
          </a:p>
          <a:p>
            <a:pPr>
              <a:buNone/>
            </a:pPr>
            <a:r>
              <a:rPr lang="en-US" sz="1400" u="sng" dirty="0" smtClean="0">
                <a:hlinkClick r:id="rId3"/>
              </a:rPr>
              <a:t>Classroom Activities: "Fishing for Points"-- Transformations Using Lists - Texas Instruments - US</a:t>
            </a:r>
            <a:r>
              <a:rPr lang="en-US" sz="1400" dirty="0" smtClean="0"/>
              <a:t> </a:t>
            </a:r>
            <a:br>
              <a:rPr lang="en-US" sz="1400" dirty="0" smtClean="0"/>
            </a:br>
            <a:r>
              <a:rPr lang="en-US" sz="1400" dirty="0" smtClean="0"/>
              <a:t>) Fishing_for_PointsTI-83_ (PDF) Transforming_Fish.pdf </a:t>
            </a:r>
            <a:r>
              <a:rPr lang="en-US" sz="1400" i="1" dirty="0" smtClean="0"/>
              <a:t>FISH</a:t>
            </a:r>
            <a:r>
              <a:rPr lang="en-US" sz="1400" dirty="0" smtClean="0"/>
              <a:t>.73p </a:t>
            </a:r>
            <a:r>
              <a:rPr lang="en-US" sz="1400" i="1" dirty="0" smtClean="0"/>
              <a:t>FISH</a:t>
            </a:r>
            <a:r>
              <a:rPr lang="en-US" sz="1400" dirty="0" smtClean="0"/>
              <a:t>.8xp Alignment Standards Alignment Textbook Alignment </a:t>
            </a:r>
            <a:br>
              <a:rPr lang="en-US" sz="1400" dirty="0" smtClean="0"/>
            </a:br>
            <a:r>
              <a:rPr lang="en-US" sz="1400" dirty="0" smtClean="0"/>
              <a:t>http://education.ti.com/en/us/activity/detail?id=136E9CDBAB0147D687E3E3243701BD38 </a:t>
            </a:r>
            <a:br>
              <a:rPr lang="en-US" sz="1400" dirty="0" smtClean="0"/>
            </a:br>
            <a:r>
              <a:rPr lang="en-US" sz="1400" dirty="0" smtClean="0"/>
              <a:t>Activities </a:t>
            </a:r>
          </a:p>
          <a:p>
            <a:pPr>
              <a:buNone/>
            </a:pPr>
            <a:endParaRPr lang="en-US" sz="1200" dirty="0" smtClean="0"/>
          </a:p>
          <a:p>
            <a:pPr>
              <a:buNone/>
            </a:pPr>
            <a:endParaRPr lang="en-US" sz="1200" dirty="0" smtClean="0"/>
          </a:p>
          <a:p>
            <a:pPr>
              <a:buNone/>
            </a:pPr>
            <a:r>
              <a:rPr lang="en-US" sz="1200" dirty="0" smtClean="0"/>
              <a:t> </a:t>
            </a:r>
          </a:p>
          <a:p>
            <a:pPr>
              <a:buNone/>
            </a:pPr>
            <a:endParaRPr lang="en-US" sz="1200" dirty="0" smtClean="0"/>
          </a:p>
          <a:p>
            <a:pPr>
              <a:buNone/>
            </a:pPr>
            <a:endParaRPr lang="en-US" sz="1200" dirty="0" smtClean="0"/>
          </a:p>
          <a:p>
            <a:pPr>
              <a:buNone/>
            </a:pPr>
            <a:r>
              <a:rPr lang="en-US" sz="1200" dirty="0" smtClean="0"/>
              <a:t>http://illuminations.nctm.org/</a:t>
            </a:r>
          </a:p>
          <a:p>
            <a:pPr lvl="0">
              <a:buNone/>
            </a:pPr>
            <a:r>
              <a:rPr lang="en-US" sz="1400" b="1" u="sng" dirty="0" smtClean="0">
                <a:hlinkClick r:id="rId4"/>
              </a:rPr>
              <a:t>Graphical Analysis</a:t>
            </a:r>
            <a:endParaRPr lang="en-US" sz="1400" b="1" dirty="0" smtClean="0"/>
          </a:p>
          <a:p>
            <a:pPr>
              <a:buNone/>
            </a:pPr>
            <a:r>
              <a:rPr lang="en-US" sz="1400" dirty="0" smtClean="0"/>
              <a:t>9-12</a:t>
            </a:r>
          </a:p>
          <a:p>
            <a:pPr>
              <a:buNone/>
            </a:pPr>
            <a:r>
              <a:rPr lang="en-US" sz="1400" dirty="0" smtClean="0"/>
              <a:t>This investigation illustrates the use of iteration, recursion and algebra to model and analyze a changing fish population. Graphs, equations, tables, and technological tools are used to investigate the effect of varying parameters on the long-term population</a:t>
            </a:r>
            <a:endParaRPr lang="en-US" sz="1400" dirty="0"/>
          </a:p>
        </p:txBody>
      </p:sp>
      <p:pic>
        <p:nvPicPr>
          <p:cNvPr id="11" name="Picture 10" descr="1555icon"/>
          <p:cNvPicPr/>
          <p:nvPr/>
        </p:nvPicPr>
        <p:blipFill>
          <a:blip r:embed="rId5" cstate="print"/>
          <a:srcRect/>
          <a:stretch>
            <a:fillRect/>
          </a:stretch>
        </p:blipFill>
        <p:spPr bwMode="auto">
          <a:xfrm>
            <a:off x="7086600" y="3352800"/>
            <a:ext cx="1432560" cy="1432560"/>
          </a:xfrm>
          <a:prstGeom prst="rect">
            <a:avLst/>
          </a:prstGeom>
          <a:noFill/>
          <a:ln w="9525">
            <a:noFill/>
            <a:miter lim="800000"/>
            <a:headEnd/>
            <a:tailEnd/>
          </a:ln>
        </p:spPr>
      </p:pic>
      <p:pic>
        <p:nvPicPr>
          <p:cNvPr id="12" name="irc_mi" descr="http://www.nctm.org/uploadedImages/Lessons_and_Resources/illumLOGO.jpg"/>
          <p:cNvPicPr/>
          <p:nvPr/>
        </p:nvPicPr>
        <p:blipFill>
          <a:blip r:embed="rId6" cstate="print"/>
          <a:srcRect/>
          <a:stretch>
            <a:fillRect/>
          </a:stretch>
        </p:blipFill>
        <p:spPr bwMode="auto">
          <a:xfrm>
            <a:off x="533400" y="3429000"/>
            <a:ext cx="2438400" cy="685800"/>
          </a:xfrm>
          <a:prstGeom prst="rect">
            <a:avLst/>
          </a:prstGeom>
          <a:noFill/>
          <a:ln w="9525">
            <a:noFill/>
            <a:miter lim="800000"/>
            <a:headEnd/>
            <a:tailEnd/>
          </a:ln>
        </p:spPr>
      </p:pic>
      <p:pic>
        <p:nvPicPr>
          <p:cNvPr id="13" name="irc_mi" descr="https://www.iit.demokritos.gr/sites/default/files/imagecache/iit_img_full/ti_-_2_tier_-_red_logo_black_text_white_background.jpg"/>
          <p:cNvPicPr/>
          <p:nvPr/>
        </p:nvPicPr>
        <p:blipFill>
          <a:blip r:embed="rId7" cstate="print"/>
          <a:srcRect/>
          <a:stretch>
            <a:fillRect/>
          </a:stretch>
        </p:blipFill>
        <p:spPr bwMode="auto">
          <a:xfrm>
            <a:off x="457200" y="304800"/>
            <a:ext cx="2438400" cy="838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solidFill>
                  <a:srgbClr val="7030A0"/>
                </a:solidFill>
              </a:rPr>
              <a:t>Exit Slip for “Go Fish”  </a:t>
            </a:r>
            <a:endParaRPr lang="en-US" sz="4000" b="1" dirty="0">
              <a:solidFill>
                <a:srgbClr val="7030A0"/>
              </a:solidFill>
            </a:endParaRPr>
          </a:p>
        </p:txBody>
      </p:sp>
      <p:sp>
        <p:nvSpPr>
          <p:cNvPr id="3" name="Content Placeholder 2"/>
          <p:cNvSpPr>
            <a:spLocks noGrp="1"/>
          </p:cNvSpPr>
          <p:nvPr>
            <p:ph idx="1"/>
          </p:nvPr>
        </p:nvSpPr>
        <p:spPr>
          <a:xfrm>
            <a:off x="457200" y="1371600"/>
            <a:ext cx="8229600" cy="4754563"/>
          </a:xfrm>
        </p:spPr>
        <p:txBody>
          <a:bodyPr>
            <a:normAutofit/>
          </a:bodyPr>
          <a:lstStyle/>
          <a:p>
            <a:endParaRPr lang="en-US" sz="4900" dirty="0" smtClean="0">
              <a:latin typeface="Comic Sans MS" pitchFamily="66" charset="0"/>
            </a:endParaRPr>
          </a:p>
          <a:p>
            <a:pPr>
              <a:buNone/>
            </a:pPr>
            <a:r>
              <a:rPr lang="en-US" sz="4900" dirty="0" smtClean="0">
                <a:latin typeface="Comic Sans MS" pitchFamily="66" charset="0"/>
              </a:rPr>
              <a:t> </a:t>
            </a:r>
          </a:p>
          <a:p>
            <a:pPr>
              <a:buNone/>
            </a:pPr>
            <a:r>
              <a:rPr lang="en-US" dirty="0" smtClean="0"/>
              <a:t> </a:t>
            </a:r>
            <a:endParaRPr lang="en-US" dirty="0"/>
          </a:p>
        </p:txBody>
      </p:sp>
      <p:sp>
        <p:nvSpPr>
          <p:cNvPr id="14" name="TextBox 13"/>
          <p:cNvSpPr txBox="1"/>
          <p:nvPr/>
        </p:nvSpPr>
        <p:spPr>
          <a:xfrm>
            <a:off x="762000" y="1828800"/>
            <a:ext cx="7696200" cy="3539430"/>
          </a:xfrm>
          <a:prstGeom prst="rect">
            <a:avLst/>
          </a:prstGeom>
          <a:noFill/>
        </p:spPr>
        <p:txBody>
          <a:bodyPr wrap="square" rtlCol="0">
            <a:spAutoFit/>
          </a:bodyPr>
          <a:lstStyle/>
          <a:p>
            <a:r>
              <a:rPr lang="en-US" sz="1400" b="1" dirty="0" smtClean="0"/>
              <a:t>Exit Slip for “Go Fish” Project Presentation</a:t>
            </a:r>
          </a:p>
          <a:p>
            <a:endParaRPr lang="en-US" sz="1400" b="1" dirty="0" smtClean="0"/>
          </a:p>
          <a:p>
            <a:r>
              <a:rPr lang="en-US" sz="1400" b="1" dirty="0" smtClean="0"/>
              <a:t>Name ________________________________________Period ____________</a:t>
            </a:r>
          </a:p>
          <a:p>
            <a:endParaRPr lang="en-US" sz="1400" b="1" dirty="0" smtClean="0"/>
          </a:p>
          <a:p>
            <a:pPr marL="342900" indent="-342900">
              <a:buAutoNum type="arabicPeriod"/>
            </a:pPr>
            <a:r>
              <a:rPr lang="en-US" sz="1400" b="1" dirty="0" smtClean="0"/>
              <a:t>What was the most interesting thing you learned while you were researching your topic?</a:t>
            </a:r>
          </a:p>
          <a:p>
            <a:pPr marL="342900" indent="-342900">
              <a:buAutoNum type="arabicPeriod"/>
            </a:pPr>
            <a:endParaRPr lang="en-US" sz="1400" b="1" dirty="0" smtClean="0"/>
          </a:p>
          <a:p>
            <a:pPr marL="342900" indent="-342900">
              <a:buAutoNum type="arabicPeriod"/>
            </a:pPr>
            <a:endParaRPr lang="en-US" sz="1400" b="1" dirty="0" smtClean="0"/>
          </a:p>
          <a:p>
            <a:pPr marL="342900" indent="-342900">
              <a:buAutoNum type="arabicPeriod"/>
            </a:pPr>
            <a:endParaRPr lang="en-US" sz="1400" b="1" dirty="0" smtClean="0"/>
          </a:p>
          <a:p>
            <a:pPr marL="342900" indent="-342900"/>
            <a:endParaRPr lang="en-US" sz="1400" b="1" dirty="0" smtClean="0"/>
          </a:p>
          <a:p>
            <a:pPr marL="342900" indent="-342900">
              <a:buAutoNum type="arabicPeriod"/>
            </a:pPr>
            <a:endParaRPr lang="en-US" sz="1400" b="1" dirty="0" smtClean="0"/>
          </a:p>
          <a:p>
            <a:pPr marL="342900" indent="-342900">
              <a:buAutoNum type="arabicPeriod"/>
            </a:pPr>
            <a:endParaRPr lang="en-US" sz="1400" b="1" dirty="0" smtClean="0"/>
          </a:p>
          <a:p>
            <a:pPr marL="342900" indent="-342900"/>
            <a:r>
              <a:rPr lang="en-US" sz="1400" b="1" dirty="0" smtClean="0"/>
              <a:t>2.  What is one thing you learned today about another topic that you </a:t>
            </a:r>
          </a:p>
          <a:p>
            <a:pPr marL="342900" indent="-342900"/>
            <a:r>
              <a:rPr lang="en-US" sz="1400" b="1" dirty="0" smtClean="0"/>
              <a:t>      did not know before?</a:t>
            </a:r>
          </a:p>
          <a:p>
            <a:pPr marL="342900" indent="-342900">
              <a:buAutoNum type="arabicPeriod"/>
            </a:pPr>
            <a:endParaRPr lang="en-US" sz="1400" b="1" dirty="0" smtClean="0"/>
          </a:p>
          <a:p>
            <a:pPr marL="342900" indent="-342900">
              <a:buAutoNum type="arabicPeriod"/>
            </a:pPr>
            <a:endParaRPr lang="en-US" sz="1400" b="1" dirty="0" smtClean="0"/>
          </a:p>
          <a:p>
            <a:pPr marL="342900" indent="-342900">
              <a:buAutoNum type="arabicPeriod"/>
            </a:pPr>
            <a:endParaRPr lang="en-US" sz="1400" b="1" dirty="0" smtClean="0"/>
          </a:p>
        </p:txBody>
      </p:sp>
      <p:pic>
        <p:nvPicPr>
          <p:cNvPr id="32" name="Picture 23" descr="F:\Go Fish Interdisciplinary Unit\Images\fish with bubbles.jpg"/>
          <p:cNvPicPr>
            <a:picLocks noChangeAspect="1" noChangeArrowheads="1"/>
          </p:cNvPicPr>
          <p:nvPr/>
        </p:nvPicPr>
        <p:blipFill>
          <a:blip r:embed="rId2" cstate="print"/>
          <a:srcRect/>
          <a:stretch>
            <a:fillRect/>
          </a:stretch>
        </p:blipFill>
        <p:spPr bwMode="auto">
          <a:xfrm>
            <a:off x="7239000" y="457200"/>
            <a:ext cx="1424233" cy="1066800"/>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solidFill>
                  <a:srgbClr val="00B050"/>
                </a:solidFill>
              </a:rPr>
              <a:t>Peer “Go Fish” Evaluation</a:t>
            </a:r>
            <a:endParaRPr lang="en-US" sz="4000" b="1" dirty="0">
              <a:solidFill>
                <a:srgbClr val="00B050"/>
              </a:solidFill>
            </a:endParaRPr>
          </a:p>
        </p:txBody>
      </p:sp>
      <p:sp>
        <p:nvSpPr>
          <p:cNvPr id="3" name="Content Placeholder 2"/>
          <p:cNvSpPr>
            <a:spLocks noGrp="1"/>
          </p:cNvSpPr>
          <p:nvPr>
            <p:ph idx="1"/>
          </p:nvPr>
        </p:nvSpPr>
        <p:spPr>
          <a:xfrm>
            <a:off x="457200" y="1447800"/>
            <a:ext cx="8229600" cy="4953000"/>
          </a:xfrm>
        </p:spPr>
        <p:txBody>
          <a:bodyPr>
            <a:normAutofit fontScale="40000" lnSpcReduction="20000"/>
          </a:bodyPr>
          <a:lstStyle/>
          <a:p>
            <a:pPr>
              <a:buNone/>
            </a:pPr>
            <a:r>
              <a:rPr lang="en-US" sz="3400" b="1" dirty="0" smtClean="0"/>
              <a:t>Group’s “Go Fish” Topic:__________________________________________________________</a:t>
            </a:r>
          </a:p>
          <a:p>
            <a:pPr>
              <a:buNone/>
            </a:pPr>
            <a:endParaRPr lang="en-US" sz="3400" b="1" dirty="0" smtClean="0"/>
          </a:p>
          <a:p>
            <a:pPr>
              <a:buNone/>
            </a:pPr>
            <a:r>
              <a:rPr lang="en-US" sz="3400" b="1" dirty="0" smtClean="0"/>
              <a:t>Name of Student Presenting: __________________________________</a:t>
            </a:r>
          </a:p>
          <a:p>
            <a:pPr>
              <a:buNone/>
            </a:pPr>
            <a:endParaRPr lang="en-US" sz="3400" b="1" dirty="0" smtClean="0"/>
          </a:p>
          <a:p>
            <a:pPr>
              <a:buNone/>
            </a:pPr>
            <a:r>
              <a:rPr lang="en-US" sz="3400" b="1" dirty="0" smtClean="0"/>
              <a:t>Time of Presentation: _____________________________</a:t>
            </a:r>
          </a:p>
          <a:p>
            <a:pPr>
              <a:buNone/>
            </a:pPr>
            <a:endParaRPr lang="en-US" sz="3400" b="1" dirty="0" smtClean="0"/>
          </a:p>
          <a:p>
            <a:pPr>
              <a:buNone/>
            </a:pPr>
            <a:r>
              <a:rPr lang="en-US" sz="3400" b="1" dirty="0" smtClean="0"/>
              <a:t>Three Points Mentioned in Presentation:</a:t>
            </a:r>
          </a:p>
          <a:p>
            <a:pPr>
              <a:buNone/>
            </a:pPr>
            <a:endParaRPr lang="en-US" sz="3400" b="1" dirty="0" smtClean="0"/>
          </a:p>
          <a:p>
            <a:pPr lvl="0">
              <a:buNone/>
            </a:pPr>
            <a:r>
              <a:rPr lang="en-US" sz="3400" b="1" dirty="0" smtClean="0"/>
              <a:t> 1.  </a:t>
            </a:r>
          </a:p>
          <a:p>
            <a:pPr lvl="0">
              <a:buNone/>
            </a:pPr>
            <a:endParaRPr lang="en-US" sz="3400" b="1" dirty="0" smtClean="0"/>
          </a:p>
          <a:p>
            <a:pPr lvl="0">
              <a:buNone/>
            </a:pPr>
            <a:endParaRPr lang="en-US" sz="3400" b="1" dirty="0" smtClean="0"/>
          </a:p>
          <a:p>
            <a:pPr lvl="0">
              <a:buNone/>
            </a:pPr>
            <a:r>
              <a:rPr lang="en-US" sz="3400" b="1" dirty="0" smtClean="0"/>
              <a:t> 2.  </a:t>
            </a:r>
          </a:p>
          <a:p>
            <a:pPr lvl="0">
              <a:buNone/>
            </a:pPr>
            <a:endParaRPr lang="en-US" sz="3400" b="1" dirty="0" smtClean="0"/>
          </a:p>
          <a:p>
            <a:pPr lvl="0">
              <a:buNone/>
            </a:pPr>
            <a:endParaRPr lang="en-US" sz="3400" b="1" dirty="0" smtClean="0"/>
          </a:p>
          <a:p>
            <a:pPr lvl="0">
              <a:buNone/>
            </a:pPr>
            <a:r>
              <a:rPr lang="en-US" sz="3400" b="1" dirty="0" smtClean="0"/>
              <a:t> 3.  </a:t>
            </a:r>
          </a:p>
          <a:p>
            <a:pPr>
              <a:buNone/>
            </a:pPr>
            <a:r>
              <a:rPr lang="en-US" sz="3400" b="1" dirty="0" smtClean="0"/>
              <a:t> </a:t>
            </a:r>
          </a:p>
          <a:p>
            <a:pPr>
              <a:buNone/>
            </a:pPr>
            <a:r>
              <a:rPr lang="en-US" sz="3400" b="1" dirty="0" smtClean="0"/>
              <a:t> </a:t>
            </a:r>
          </a:p>
          <a:p>
            <a:pPr>
              <a:buNone/>
            </a:pPr>
            <a:r>
              <a:rPr lang="en-US" sz="3400" b="1" dirty="0" smtClean="0"/>
              <a:t>My favorite part of your power point was:  </a:t>
            </a:r>
          </a:p>
          <a:p>
            <a:pPr>
              <a:buNone/>
            </a:pPr>
            <a:endParaRPr lang="en-US" sz="3400" b="1" dirty="0" smtClean="0"/>
          </a:p>
          <a:p>
            <a:pPr>
              <a:buNone/>
            </a:pPr>
            <a:r>
              <a:rPr lang="en-US" sz="3400" b="1" dirty="0" smtClean="0"/>
              <a:t> </a:t>
            </a:r>
          </a:p>
          <a:p>
            <a:pPr>
              <a:buNone/>
            </a:pPr>
            <a:r>
              <a:rPr lang="en-US" sz="3400" b="1" dirty="0" smtClean="0"/>
              <a:t>Signed _________________________________________________</a:t>
            </a:r>
          </a:p>
          <a:p>
            <a:pPr>
              <a:buNone/>
            </a:pPr>
            <a:endParaRPr lang="en-US" dirty="0"/>
          </a:p>
        </p:txBody>
      </p:sp>
      <p:pic>
        <p:nvPicPr>
          <p:cNvPr id="5" name="Picture 23" descr="F:\Go Fish Interdisciplinary Unit\Images\fish with bubbles.jpg"/>
          <p:cNvPicPr>
            <a:picLocks noChangeAspect="1" noChangeArrowheads="1"/>
          </p:cNvPicPr>
          <p:nvPr/>
        </p:nvPicPr>
        <p:blipFill>
          <a:blip r:embed="rId2" cstate="print"/>
          <a:srcRect/>
          <a:stretch>
            <a:fillRect/>
          </a:stretch>
        </p:blipFill>
        <p:spPr bwMode="auto">
          <a:xfrm>
            <a:off x="7239000" y="457200"/>
            <a:ext cx="1424233" cy="1066800"/>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b="1" dirty="0" smtClean="0">
                <a:solidFill>
                  <a:srgbClr val="FF0000"/>
                </a:solidFill>
              </a:rPr>
              <a:t>Go Fish Quiz</a:t>
            </a:r>
            <a:endParaRPr lang="en-US" b="1" dirty="0">
              <a:solidFill>
                <a:srgbClr val="FF0000"/>
              </a:solidFill>
            </a:endParaRPr>
          </a:p>
        </p:txBody>
      </p:sp>
      <p:sp>
        <p:nvSpPr>
          <p:cNvPr id="3" name="Content Placeholder 2"/>
          <p:cNvSpPr>
            <a:spLocks noGrp="1"/>
          </p:cNvSpPr>
          <p:nvPr>
            <p:ph idx="1"/>
          </p:nvPr>
        </p:nvSpPr>
        <p:spPr>
          <a:xfrm>
            <a:off x="457200" y="762000"/>
            <a:ext cx="8229600" cy="5791200"/>
          </a:xfrm>
        </p:spPr>
        <p:txBody>
          <a:bodyPr>
            <a:normAutofit fontScale="25000" lnSpcReduction="20000"/>
          </a:bodyPr>
          <a:lstStyle/>
          <a:p>
            <a:endParaRPr lang="en-US" dirty="0" smtClean="0"/>
          </a:p>
          <a:p>
            <a:pPr>
              <a:buNone/>
            </a:pPr>
            <a:r>
              <a:rPr lang="en-US" sz="4400" dirty="0" smtClean="0"/>
              <a:t>Name ______________________________________________________Period  _____</a:t>
            </a:r>
          </a:p>
          <a:p>
            <a:pPr>
              <a:buNone/>
            </a:pPr>
            <a:endParaRPr lang="en-US" sz="4400" dirty="0" smtClean="0"/>
          </a:p>
          <a:p>
            <a:pPr>
              <a:buNone/>
            </a:pPr>
            <a:r>
              <a:rPr lang="en-US" sz="4400" dirty="0" smtClean="0"/>
              <a:t>Information from Mrs. </a:t>
            </a:r>
            <a:r>
              <a:rPr lang="en-US" sz="4400" dirty="0" err="1" smtClean="0"/>
              <a:t>Shepard’s</a:t>
            </a:r>
            <a:r>
              <a:rPr lang="en-US" sz="4400" dirty="0" smtClean="0"/>
              <a:t> </a:t>
            </a:r>
            <a:r>
              <a:rPr lang="en-US" sz="4400" dirty="0" err="1" smtClean="0"/>
              <a:t>jpresentations</a:t>
            </a:r>
            <a:r>
              <a:rPr lang="en-US" sz="4400" dirty="0" smtClean="0"/>
              <a:t>:</a:t>
            </a:r>
          </a:p>
          <a:p>
            <a:pPr lvl="0">
              <a:buNone/>
            </a:pPr>
            <a:r>
              <a:rPr lang="en-US" sz="4400" dirty="0" smtClean="0"/>
              <a:t> What is the deepest place in the ocean? ____________________________</a:t>
            </a:r>
          </a:p>
          <a:p>
            <a:pPr lvl="0">
              <a:buNone/>
            </a:pPr>
            <a:r>
              <a:rPr lang="en-US" sz="4400" dirty="0" smtClean="0"/>
              <a:t> Currently, the names of the five oceans are Atlantic, Pacific, Indian, Arctic _____________________</a:t>
            </a:r>
          </a:p>
          <a:p>
            <a:pPr lvl="0">
              <a:buNone/>
            </a:pPr>
            <a:r>
              <a:rPr lang="en-US" sz="4400" dirty="0" smtClean="0"/>
              <a:t>The largest fish in the ocean is the ________________________________</a:t>
            </a:r>
          </a:p>
          <a:p>
            <a:pPr lvl="0">
              <a:buNone/>
            </a:pPr>
            <a:r>
              <a:rPr lang="en-US" sz="4400" dirty="0" smtClean="0"/>
              <a:t>Three major problems for the oceans are oil spills, pollution and ________________________.</a:t>
            </a:r>
          </a:p>
          <a:p>
            <a:pPr lvl="0">
              <a:buNone/>
            </a:pPr>
            <a:r>
              <a:rPr lang="en-US" sz="4400" dirty="0" smtClean="0"/>
              <a:t>Check the _________________________and authority of Internet sites before using the information.</a:t>
            </a:r>
          </a:p>
          <a:p>
            <a:pPr>
              <a:buNone/>
            </a:pPr>
            <a:r>
              <a:rPr lang="en-US" sz="4400" dirty="0" smtClean="0"/>
              <a:t> </a:t>
            </a:r>
          </a:p>
          <a:p>
            <a:pPr>
              <a:buNone/>
            </a:pPr>
            <a:r>
              <a:rPr lang="en-US" sz="4400" dirty="0" smtClean="0"/>
              <a:t>Information from class members’ reports:</a:t>
            </a:r>
          </a:p>
          <a:p>
            <a:pPr lvl="0">
              <a:buNone/>
            </a:pPr>
            <a:r>
              <a:rPr lang="en-US" sz="4400" dirty="0" smtClean="0"/>
              <a:t> ___________________________is a dolphin with a prosthetic tail.</a:t>
            </a:r>
          </a:p>
          <a:p>
            <a:pPr lvl="0">
              <a:buNone/>
            </a:pPr>
            <a:r>
              <a:rPr lang="en-US" sz="4400" dirty="0" smtClean="0"/>
              <a:t>A ___________________________________occurs when several storm fronts come together.</a:t>
            </a:r>
          </a:p>
          <a:p>
            <a:pPr lvl="0">
              <a:buNone/>
            </a:pPr>
            <a:r>
              <a:rPr lang="en-US" sz="4400" dirty="0" smtClean="0"/>
              <a:t>Tides are caused by the gravitational pull of the _________________.</a:t>
            </a:r>
          </a:p>
          <a:p>
            <a:pPr lvl="0">
              <a:buNone/>
            </a:pPr>
            <a:r>
              <a:rPr lang="en-US" sz="4400" dirty="0" smtClean="0"/>
              <a:t>____________________________can be expressed mathematically with sine functions.</a:t>
            </a:r>
          </a:p>
          <a:p>
            <a:pPr lvl="0">
              <a:buNone/>
            </a:pPr>
            <a:r>
              <a:rPr lang="en-US" sz="4400" dirty="0" smtClean="0"/>
              <a:t>Navigation in open water is aided today with the use of a ______________________.</a:t>
            </a:r>
          </a:p>
          <a:p>
            <a:pPr lvl="0">
              <a:buNone/>
            </a:pPr>
            <a:r>
              <a:rPr lang="en-US" sz="4400" dirty="0" smtClean="0"/>
              <a:t>Sea walls are constructed to slow ______________________________________________.</a:t>
            </a:r>
          </a:p>
          <a:p>
            <a:pPr lvl="0">
              <a:buNone/>
            </a:pPr>
            <a:r>
              <a:rPr lang="en-US" sz="4400" dirty="0" smtClean="0"/>
              <a:t>_____________________________was a famous artist who created “Fish” using tessellations.</a:t>
            </a:r>
          </a:p>
          <a:p>
            <a:pPr>
              <a:buNone/>
            </a:pPr>
            <a:r>
              <a:rPr lang="en-US" sz="4400" dirty="0" smtClean="0"/>
              <a:t> </a:t>
            </a:r>
          </a:p>
          <a:p>
            <a:pPr>
              <a:buNone/>
            </a:pPr>
            <a:r>
              <a:rPr lang="en-US" sz="4400" dirty="0" smtClean="0"/>
              <a:t>Information from daily jumpstarts</a:t>
            </a:r>
          </a:p>
          <a:p>
            <a:pPr lvl="0">
              <a:buNone/>
            </a:pPr>
            <a:r>
              <a:rPr lang="en-US" sz="4400" dirty="0" smtClean="0"/>
              <a:t>The ______________________________migrates more than five thousand miles each year.</a:t>
            </a:r>
          </a:p>
          <a:p>
            <a:pPr lvl="0">
              <a:buNone/>
            </a:pPr>
            <a:r>
              <a:rPr lang="en-US" sz="4400" dirty="0" smtClean="0"/>
              <a:t>Sharks use ____________________________________________to glide using little energy.</a:t>
            </a:r>
          </a:p>
          <a:p>
            <a:pPr lvl="0">
              <a:buNone/>
            </a:pPr>
            <a:r>
              <a:rPr lang="en-US" sz="4400" dirty="0" smtClean="0"/>
              <a:t>The _________________________________________of a 6 by 4 by 2 rectangular prism is 88 square units.</a:t>
            </a:r>
          </a:p>
          <a:p>
            <a:pPr lvl="0">
              <a:buNone/>
            </a:pPr>
            <a:r>
              <a:rPr lang="en-US" sz="4400" dirty="0" smtClean="0"/>
              <a:t>If the ratio of tagged fish to total recaptured is 1/32, what is the total population estimate if 640 were captured? ____________________________________</a:t>
            </a:r>
          </a:p>
          <a:p>
            <a:pPr lvl="0">
              <a:buNone/>
            </a:pPr>
            <a:r>
              <a:rPr lang="en-US" sz="4400" dirty="0" smtClean="0"/>
              <a:t>_____________________________created the prosthetic tail for the dolphin using geometry and physics.</a:t>
            </a:r>
          </a:p>
          <a:p>
            <a:pPr>
              <a:buNone/>
            </a:pPr>
            <a:r>
              <a:rPr lang="en-US" sz="4400" i="1" dirty="0" smtClean="0"/>
              <a:t>Word Bank:  Mariana Trench, Southern, Accuracy, Perfect Storm, Antarctic, Volume, Escher, GPS, Hanger, Inc., Moon, Overfishing, Whale Shark, Winter, Beach Erosion, Humpback Whale, Waves, Meteors, Negative Buoyancy, Surface Area, Aquarium,  Citation, 20, 480.</a:t>
            </a:r>
            <a:endParaRPr lang="en-US" sz="4400" dirty="0" smtClean="0"/>
          </a:p>
          <a:p>
            <a:pPr>
              <a:buNone/>
            </a:pPr>
            <a:r>
              <a:rPr lang="en-US" sz="4400" dirty="0" smtClean="0"/>
              <a:t> </a:t>
            </a:r>
          </a:p>
          <a:p>
            <a:pPr>
              <a:buNone/>
            </a:pPr>
            <a:r>
              <a:rPr lang="en-US" sz="4400" dirty="0" smtClean="0"/>
              <a:t>What was the topic of your report? ______________________________________________________________</a:t>
            </a:r>
          </a:p>
          <a:p>
            <a:pPr>
              <a:buNone/>
            </a:pPr>
            <a:r>
              <a:rPr lang="en-US" sz="4400" dirty="0" smtClean="0"/>
              <a:t> </a:t>
            </a:r>
          </a:p>
          <a:p>
            <a:pPr>
              <a:buNone/>
            </a:pPr>
            <a:r>
              <a:rPr lang="en-US" sz="4400" dirty="0" smtClean="0"/>
              <a:t>How is math related to your topic? _____________________________________________________________</a:t>
            </a:r>
          </a:p>
          <a:p>
            <a:pPr>
              <a:buNone/>
            </a:pPr>
            <a:r>
              <a:rPr lang="en-US" sz="4400" dirty="0" smtClean="0"/>
              <a:t> </a:t>
            </a:r>
          </a:p>
          <a:p>
            <a:pPr>
              <a:buNone/>
            </a:pPr>
            <a:r>
              <a:rPr lang="en-US" sz="4400" dirty="0" smtClean="0"/>
              <a:t>State a fact you learned during this unit that you did not know before. _________________________________</a:t>
            </a:r>
          </a:p>
          <a:p>
            <a:pPr>
              <a:buNone/>
            </a:pPr>
            <a:r>
              <a:rPr lang="en-US" sz="4400" dirty="0" smtClean="0"/>
              <a:t>________________________________________________________________________________________</a:t>
            </a:r>
          </a:p>
          <a:p>
            <a:endParaRPr lang="en-US" sz="4400" dirty="0"/>
          </a:p>
        </p:txBody>
      </p:sp>
      <p:pic>
        <p:nvPicPr>
          <p:cNvPr id="4" name="Picture 3" descr="C:\Users\Public\Pictures\Sample Pictures\colorfuf fish.jpg"/>
          <p:cNvPicPr/>
          <p:nvPr/>
        </p:nvPicPr>
        <p:blipFill>
          <a:blip r:embed="rId2" cstate="print"/>
          <a:srcRect/>
          <a:stretch>
            <a:fillRect/>
          </a:stretch>
        </p:blipFill>
        <p:spPr bwMode="auto">
          <a:xfrm>
            <a:off x="7162800" y="990600"/>
            <a:ext cx="1705467" cy="1066800"/>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884238"/>
          </a:xfrm>
        </p:spPr>
        <p:txBody>
          <a:bodyPr>
            <a:normAutofit fontScale="90000"/>
          </a:bodyPr>
          <a:lstStyle/>
          <a:p>
            <a:r>
              <a:rPr lang="en-US" dirty="0" smtClean="0"/>
              <a:t/>
            </a:r>
            <a:br>
              <a:rPr lang="en-US" dirty="0" smtClean="0"/>
            </a:br>
            <a:r>
              <a:rPr lang="en-US" dirty="0" smtClean="0"/>
              <a:t/>
            </a:r>
            <a:br>
              <a:rPr lang="en-US" dirty="0" smtClean="0"/>
            </a:br>
            <a:r>
              <a:rPr lang="en-US" sz="8000" dirty="0" smtClean="0">
                <a:latin typeface="Comic Sans MS" pitchFamily="66" charset="0"/>
              </a:rPr>
              <a:t>GO Fish</a:t>
            </a:r>
            <a:r>
              <a:rPr lang="en-US" dirty="0" smtClean="0"/>
              <a:t/>
            </a:r>
            <a:br>
              <a:rPr lang="en-US" dirty="0" smtClean="0"/>
            </a:br>
            <a:r>
              <a:rPr lang="en-US" dirty="0" smtClean="0"/>
              <a:t>(A Culminating Activity)</a:t>
            </a:r>
            <a:br>
              <a:rPr lang="en-US" dirty="0" smtClean="0"/>
            </a:br>
            <a:endParaRPr lang="en-US" dirty="0"/>
          </a:p>
        </p:txBody>
      </p:sp>
      <p:sp>
        <p:nvSpPr>
          <p:cNvPr id="3" name="Content Placeholder 2"/>
          <p:cNvSpPr>
            <a:spLocks noGrp="1"/>
          </p:cNvSpPr>
          <p:nvPr>
            <p:ph idx="1"/>
          </p:nvPr>
        </p:nvSpPr>
        <p:spPr>
          <a:xfrm>
            <a:off x="381000" y="1219200"/>
            <a:ext cx="8229600" cy="5364163"/>
          </a:xfrm>
        </p:spPr>
        <p:txBody>
          <a:bodyPr>
            <a:normAutofit fontScale="92500" lnSpcReduction="20000"/>
          </a:bodyPr>
          <a:lstStyle/>
          <a:p>
            <a:endParaRPr lang="en-US" dirty="0" smtClean="0"/>
          </a:p>
          <a:p>
            <a:endParaRPr lang="en-US" dirty="0" smtClean="0"/>
          </a:p>
          <a:p>
            <a:r>
              <a:rPr lang="en-US" dirty="0" smtClean="0"/>
              <a:t>Materials:  52 cards – one side is the same pattern.  The other side is a card that has a match within the deck of cards.  These cards are a review of the material covered in the unit.</a:t>
            </a:r>
          </a:p>
          <a:p>
            <a:r>
              <a:rPr lang="en-US" dirty="0" smtClean="0"/>
              <a:t>Students are in teams of four playing the game sitting at the library tables.</a:t>
            </a:r>
          </a:p>
          <a:p>
            <a:r>
              <a:rPr lang="en-US" dirty="0" smtClean="0"/>
              <a:t>Each team begins with four cards.  There is a partial deck of extra cards in the middle of the room.  The game is played in the traditional way, but each team plays as an individual would in the original game.</a:t>
            </a:r>
          </a:p>
          <a:p>
            <a:pPr marL="0" indent="0">
              <a:buNone/>
            </a:pPr>
            <a:endParaRPr lang="en-US" dirty="0"/>
          </a:p>
        </p:txBody>
      </p:sp>
      <p:pic>
        <p:nvPicPr>
          <p:cNvPr id="2051" name="Picture 3" descr="C:\Users\michael\AppData\Local\Microsoft\Windows\Temporary Internet Files\Content.IE5\Z0CX6HBF\MM900336585[1].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0976" y="0"/>
            <a:ext cx="2283624" cy="1631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548678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Congratulations to the Winners of the “Go Fish” Projects</a:t>
            </a:r>
            <a:endParaRPr lang="en-US" dirty="0"/>
          </a:p>
        </p:txBody>
      </p:sp>
      <p:sp>
        <p:nvSpPr>
          <p:cNvPr id="3" name="Content Placeholder 2"/>
          <p:cNvSpPr>
            <a:spLocks noGrp="1"/>
          </p:cNvSpPr>
          <p:nvPr>
            <p:ph idx="1"/>
          </p:nvPr>
        </p:nvSpPr>
        <p:spPr/>
        <p:txBody>
          <a:bodyPr>
            <a:noAutofit/>
          </a:bodyPr>
          <a:lstStyle/>
          <a:p>
            <a:pPr>
              <a:buNone/>
            </a:pPr>
            <a:r>
              <a:rPr lang="en-US" sz="2000" b="1" dirty="0" smtClean="0"/>
              <a:t>Algebra II Honors:  	1</a:t>
            </a:r>
            <a:r>
              <a:rPr lang="en-US" sz="2000" b="1" baseline="30000" dirty="0" smtClean="0"/>
              <a:t>st</a:t>
            </a:r>
            <a:r>
              <a:rPr lang="en-US" sz="2000" b="1" dirty="0" smtClean="0"/>
              <a:t> Emma Chinault and Jenna Tippy</a:t>
            </a:r>
            <a:endParaRPr lang="en-US" sz="2000" dirty="0" smtClean="0"/>
          </a:p>
          <a:p>
            <a:pPr>
              <a:buNone/>
            </a:pPr>
            <a:r>
              <a:rPr lang="en-US" sz="2000" b="1" dirty="0" smtClean="0"/>
              <a:t>		              		 2</a:t>
            </a:r>
            <a:r>
              <a:rPr lang="en-US" sz="2000" b="1" baseline="30000" dirty="0" smtClean="0"/>
              <a:t>nd </a:t>
            </a:r>
            <a:r>
              <a:rPr lang="en-US" sz="2000" b="1" dirty="0" smtClean="0"/>
              <a:t>Tiffany Campbell and Molly Sun</a:t>
            </a:r>
            <a:endParaRPr lang="en-US" sz="2000" dirty="0" smtClean="0"/>
          </a:p>
          <a:p>
            <a:pPr>
              <a:buNone/>
            </a:pPr>
            <a:r>
              <a:rPr lang="en-US" sz="2000" b="1" dirty="0" smtClean="0"/>
              <a:t>			    	3</a:t>
            </a:r>
            <a:r>
              <a:rPr lang="en-US" sz="2000" b="1" baseline="30000" dirty="0" smtClean="0"/>
              <a:t>rd</a:t>
            </a:r>
            <a:r>
              <a:rPr lang="en-US" sz="2000" b="1" dirty="0" smtClean="0"/>
              <a:t> Isabella Martinez and Caitlyn Mumma</a:t>
            </a:r>
            <a:endParaRPr lang="en-US" sz="2000" dirty="0" smtClean="0"/>
          </a:p>
          <a:p>
            <a:pPr>
              <a:buNone/>
            </a:pPr>
            <a:r>
              <a:rPr lang="en-US" sz="2000" b="1" dirty="0" smtClean="0"/>
              <a:t> </a:t>
            </a:r>
            <a:endParaRPr lang="en-US" sz="2000" dirty="0" smtClean="0"/>
          </a:p>
          <a:p>
            <a:pPr>
              <a:buNone/>
            </a:pPr>
            <a:r>
              <a:rPr lang="en-US" sz="2000" b="1" dirty="0" smtClean="0"/>
              <a:t>   Algebra II: 		 1</a:t>
            </a:r>
            <a:r>
              <a:rPr lang="en-US" sz="2000" b="1" baseline="30000" dirty="0" smtClean="0"/>
              <a:t>st</a:t>
            </a:r>
            <a:r>
              <a:rPr lang="en-US" sz="2000" b="1" dirty="0" smtClean="0"/>
              <a:t>  Dylan Cardozo and Jared Shaw</a:t>
            </a:r>
            <a:endParaRPr lang="en-US" sz="2000" dirty="0" smtClean="0"/>
          </a:p>
          <a:p>
            <a:pPr>
              <a:buNone/>
            </a:pPr>
            <a:r>
              <a:rPr lang="en-US" sz="2000" b="1" dirty="0" smtClean="0"/>
              <a:t>                   		 2</a:t>
            </a:r>
            <a:r>
              <a:rPr lang="en-US" sz="2000" b="1" baseline="30000" dirty="0" smtClean="0"/>
              <a:t>nd </a:t>
            </a:r>
            <a:r>
              <a:rPr lang="en-US" sz="2000" b="1" dirty="0" smtClean="0"/>
              <a:t>Skyler Adkins and Paul Phung</a:t>
            </a:r>
            <a:endParaRPr lang="en-US" sz="2000" dirty="0" smtClean="0"/>
          </a:p>
          <a:p>
            <a:pPr>
              <a:buNone/>
            </a:pPr>
            <a:r>
              <a:rPr lang="en-US" sz="2000" b="1" dirty="0" smtClean="0"/>
              <a:t>                   	                 3</a:t>
            </a:r>
            <a:r>
              <a:rPr lang="en-US" sz="2000" b="1" baseline="30000" dirty="0" smtClean="0"/>
              <a:t>rd</a:t>
            </a:r>
            <a:r>
              <a:rPr lang="en-US" sz="2000" b="1" dirty="0" smtClean="0"/>
              <a:t> Jaron Douglas and Cody </a:t>
            </a:r>
            <a:r>
              <a:rPr lang="en-US" sz="2000" b="1" dirty="0" err="1" smtClean="0"/>
              <a:t>NiIver</a:t>
            </a:r>
            <a:endParaRPr lang="en-US" sz="2000" dirty="0" smtClean="0"/>
          </a:p>
          <a:p>
            <a:pPr>
              <a:buNone/>
            </a:pPr>
            <a:r>
              <a:rPr lang="en-US" sz="2000" b="1" dirty="0" smtClean="0"/>
              <a:t> </a:t>
            </a:r>
            <a:endParaRPr lang="en-US" sz="2000" dirty="0" smtClean="0"/>
          </a:p>
          <a:p>
            <a:pPr>
              <a:buNone/>
            </a:pPr>
            <a:r>
              <a:rPr lang="en-US" sz="2000" b="1" dirty="0" smtClean="0"/>
              <a:t>   Geometry Honors:  	1</a:t>
            </a:r>
            <a:r>
              <a:rPr lang="en-US" sz="2000" b="1" baseline="30000" dirty="0" smtClean="0"/>
              <a:t>st</a:t>
            </a:r>
            <a:r>
              <a:rPr lang="en-US" sz="2000" b="1" dirty="0" smtClean="0"/>
              <a:t> Asia </a:t>
            </a:r>
            <a:r>
              <a:rPr lang="en-US" sz="2000" b="1" dirty="0" err="1" smtClean="0"/>
              <a:t>Borman</a:t>
            </a:r>
            <a:r>
              <a:rPr lang="en-US" sz="2000" b="1" dirty="0" smtClean="0"/>
              <a:t> and Brittany </a:t>
            </a:r>
            <a:r>
              <a:rPr lang="en-US" sz="2000" b="1" dirty="0" err="1" smtClean="0"/>
              <a:t>Borman</a:t>
            </a:r>
            <a:endParaRPr lang="en-US" sz="2000" dirty="0" smtClean="0"/>
          </a:p>
          <a:p>
            <a:pPr>
              <a:buNone/>
            </a:pPr>
            <a:r>
              <a:rPr lang="en-US" sz="2000" b="1" dirty="0" smtClean="0"/>
              <a:t>                                  	2</a:t>
            </a:r>
            <a:r>
              <a:rPr lang="en-US" sz="2000" b="1" baseline="30000" dirty="0" smtClean="0"/>
              <a:t>nd</a:t>
            </a:r>
            <a:r>
              <a:rPr lang="en-US" sz="2000" b="1" dirty="0" smtClean="0"/>
              <a:t> </a:t>
            </a:r>
            <a:r>
              <a:rPr lang="en-US" sz="2000" b="1" dirty="0" err="1" smtClean="0"/>
              <a:t>Inesse</a:t>
            </a:r>
            <a:r>
              <a:rPr lang="en-US" sz="2000" b="1" dirty="0" smtClean="0"/>
              <a:t> </a:t>
            </a:r>
            <a:r>
              <a:rPr lang="en-US" sz="2000" b="1" dirty="0" err="1" smtClean="0"/>
              <a:t>Chichou</a:t>
            </a:r>
            <a:r>
              <a:rPr lang="en-US" sz="2000" b="1" dirty="0" smtClean="0"/>
              <a:t> and </a:t>
            </a:r>
            <a:r>
              <a:rPr lang="en-US" sz="2000" b="1" dirty="0" err="1" smtClean="0"/>
              <a:t>Melodie</a:t>
            </a:r>
            <a:r>
              <a:rPr lang="en-US" sz="2000" b="1" dirty="0" smtClean="0"/>
              <a:t> Nelson</a:t>
            </a:r>
            <a:endParaRPr lang="en-US" sz="2000" dirty="0" smtClean="0"/>
          </a:p>
          <a:p>
            <a:pPr>
              <a:buNone/>
            </a:pPr>
            <a:r>
              <a:rPr lang="en-US" sz="2000" b="1" dirty="0" smtClean="0"/>
              <a:t>			 	 3</a:t>
            </a:r>
            <a:r>
              <a:rPr lang="en-US" sz="2000" b="1" baseline="30000" dirty="0" smtClean="0"/>
              <a:t>rd</a:t>
            </a:r>
            <a:r>
              <a:rPr lang="en-US" sz="2000" b="1" dirty="0" smtClean="0"/>
              <a:t> </a:t>
            </a:r>
            <a:r>
              <a:rPr lang="en-US" sz="2000" b="1" dirty="0" err="1" smtClean="0"/>
              <a:t>Alexa</a:t>
            </a:r>
            <a:r>
              <a:rPr lang="en-US" sz="2000" b="1" dirty="0" smtClean="0"/>
              <a:t> </a:t>
            </a:r>
            <a:r>
              <a:rPr lang="en-US" sz="2000" b="1" dirty="0" err="1" smtClean="0"/>
              <a:t>Burczak</a:t>
            </a:r>
            <a:r>
              <a:rPr lang="en-US" sz="2000" b="1" dirty="0" smtClean="0"/>
              <a:t> and Diem Nguyen</a:t>
            </a:r>
            <a:endParaRPr lang="en-US" sz="2000" dirty="0" smtClean="0"/>
          </a:p>
          <a:p>
            <a:pPr>
              <a:buNone/>
            </a:pPr>
            <a:r>
              <a:rPr lang="en-US" sz="2000" b="1" dirty="0" smtClean="0"/>
              <a:t>Medals and ribbons will be awarded at the “Pizza Lunch” that will be held in the winners’ honor.  (Date and time to be announced by invitation)</a:t>
            </a:r>
            <a:endParaRPr lang="en-US" sz="2000" dirty="0" smtClean="0"/>
          </a:p>
          <a:p>
            <a:pPr>
              <a:buNone/>
            </a:pPr>
            <a:r>
              <a:rPr lang="en-US" sz="2000" b="1" dirty="0" smtClean="0"/>
              <a:t> </a:t>
            </a:r>
            <a:endParaRPr lang="en-US" sz="2000" dirty="0" smtClean="0"/>
          </a:p>
          <a:p>
            <a:pPr>
              <a:buNone/>
            </a:pPr>
            <a:r>
              <a:rPr lang="en-US" sz="2000" b="1" dirty="0" smtClean="0"/>
              <a:t> </a:t>
            </a:r>
            <a:endParaRPr lang="en-US" sz="2000" dirty="0"/>
          </a:p>
        </p:txBody>
      </p:sp>
      <p:pic>
        <p:nvPicPr>
          <p:cNvPr id="7" name="Picture 6" descr="C:\Users\Public\Pictures\Sample Pictures\colorfuf fish.jpg"/>
          <p:cNvPicPr/>
          <p:nvPr/>
        </p:nvPicPr>
        <p:blipFill>
          <a:blip r:embed="rId2" cstate="print"/>
          <a:srcRect/>
          <a:stretch>
            <a:fillRect/>
          </a:stretch>
        </p:blipFill>
        <p:spPr bwMode="auto">
          <a:xfrm>
            <a:off x="7162800" y="990600"/>
            <a:ext cx="1705467" cy="106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C:\Users\michael\AppData\Local\Microsoft\Windows\Temporary Internet Files\Content.IE5\10NB32IN\MC91022102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530" y="152400"/>
            <a:ext cx="1339517" cy="19429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838200"/>
            <a:ext cx="8229600" cy="838200"/>
          </a:xfrm>
        </p:spPr>
        <p:txBody>
          <a:bodyPr>
            <a:normAutofit/>
          </a:bodyPr>
          <a:lstStyle/>
          <a:p>
            <a:r>
              <a:rPr lang="en-US" sz="4000" dirty="0" smtClean="0">
                <a:latin typeface="Arial" pitchFamily="34" charset="0"/>
                <a:cs typeface="Arial" pitchFamily="34" charset="0"/>
              </a:rPr>
              <a:t>Mathematics – The Language</a:t>
            </a:r>
            <a:endParaRPr lang="en-US" sz="4000" dirty="0">
              <a:latin typeface="Arial" pitchFamily="34" charset="0"/>
              <a:cs typeface="Arial" pitchFamily="34" charset="0"/>
            </a:endParaRPr>
          </a:p>
        </p:txBody>
      </p:sp>
      <p:sp>
        <p:nvSpPr>
          <p:cNvPr id="3" name="Content Placeholder 2"/>
          <p:cNvSpPr>
            <a:spLocks noGrp="1"/>
          </p:cNvSpPr>
          <p:nvPr>
            <p:ph idx="1"/>
          </p:nvPr>
        </p:nvSpPr>
        <p:spPr>
          <a:xfrm>
            <a:off x="457200" y="2057400"/>
            <a:ext cx="8229600" cy="4068763"/>
          </a:xfrm>
        </p:spPr>
        <p:txBody>
          <a:bodyPr>
            <a:normAutofit/>
          </a:bodyPr>
          <a:lstStyle/>
          <a:p>
            <a:pPr marL="0" indent="0">
              <a:buNone/>
            </a:pPr>
            <a:r>
              <a:rPr lang="en-US" sz="2000" dirty="0" smtClean="0">
                <a:latin typeface="Arial" pitchFamily="34" charset="0"/>
                <a:cs typeface="Arial" pitchFamily="34" charset="0"/>
              </a:rPr>
              <a:t>Mathematics is a language of pattern.  Its linguistic structure seems to accurately reflect hidden, often unimaginable physical structures.  It is about the relationship among numbers.  Mathematicians analyze the basic language of arithmetic, and they use algebra to explore and generalize its grammatical rules.  Mathematics is about grammar, structure, form and pattern which is why it is the language that is used to explain nature.</a:t>
            </a:r>
          </a:p>
        </p:txBody>
      </p:sp>
      <p:pic>
        <p:nvPicPr>
          <p:cNvPr id="2050" name="Picture 2" descr="C:\Users\michael\AppData\Local\Microsoft\Windows\Temporary Internet Files\Content.IE5\CUJUGYP8\MC910216377[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54956" y="4114800"/>
            <a:ext cx="2990850" cy="2605566"/>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michael\AppData\Local\Microsoft\Windows\Temporary Internet Files\Content.IE5\IOSNFUI5\MC900441734[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54046" y="-152400"/>
            <a:ext cx="1455183" cy="1455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043388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Fish Trivia # 3</a:t>
            </a:r>
            <a:endParaRPr lang="en-US" b="1" dirty="0"/>
          </a:p>
        </p:txBody>
      </p:sp>
      <p:sp>
        <p:nvSpPr>
          <p:cNvPr id="3" name="Content Placeholder 2"/>
          <p:cNvSpPr>
            <a:spLocks noGrp="1"/>
          </p:cNvSpPr>
          <p:nvPr>
            <p:ph idx="1"/>
          </p:nvPr>
        </p:nvSpPr>
        <p:spPr/>
        <p:txBody>
          <a:bodyPr>
            <a:normAutofit/>
          </a:bodyPr>
          <a:lstStyle/>
          <a:p>
            <a:pPr>
              <a:buNone/>
            </a:pPr>
            <a:r>
              <a:rPr lang="en-US" sz="4000" dirty="0" smtClean="0"/>
              <a:t>What is the most poisonous fish?</a:t>
            </a:r>
          </a:p>
          <a:p>
            <a:pPr>
              <a:buNone/>
            </a:pPr>
            <a:r>
              <a:rPr lang="en-US" sz="4000" dirty="0" smtClean="0"/>
              <a:t>A: </a:t>
            </a:r>
            <a:r>
              <a:rPr lang="en-US" sz="4000" dirty="0" smtClean="0">
                <a:hlinkClick r:id="rId2"/>
              </a:rPr>
              <a:t>Needle fish</a:t>
            </a:r>
            <a:endParaRPr lang="en-US" sz="4000" dirty="0" smtClean="0"/>
          </a:p>
          <a:p>
            <a:pPr>
              <a:buNone/>
            </a:pPr>
            <a:r>
              <a:rPr lang="en-US" sz="4000" dirty="0" smtClean="0"/>
              <a:t>B: </a:t>
            </a:r>
            <a:r>
              <a:rPr lang="en-US" sz="4000" dirty="0" smtClean="0">
                <a:hlinkClick r:id="rId2"/>
              </a:rPr>
              <a:t>Rice fish</a:t>
            </a:r>
            <a:endParaRPr lang="en-US" sz="4000" dirty="0" smtClean="0"/>
          </a:p>
          <a:p>
            <a:pPr>
              <a:buNone/>
            </a:pPr>
            <a:r>
              <a:rPr lang="en-US" sz="4000" smtClean="0"/>
              <a:t>C</a:t>
            </a:r>
            <a:r>
              <a:rPr lang="en-US" sz="4000" dirty="0" smtClean="0"/>
              <a:t>: </a:t>
            </a:r>
            <a:r>
              <a:rPr lang="en-US" sz="4000" dirty="0" smtClean="0">
                <a:hlinkClick r:id="rId3"/>
              </a:rPr>
              <a:t>Puffer fish</a:t>
            </a:r>
            <a:endParaRPr lang="en-US" sz="4000" dirty="0" smtClean="0"/>
          </a:p>
          <a:p>
            <a:pPr>
              <a:buNone/>
            </a:pPr>
            <a:r>
              <a:rPr lang="en-US" sz="4000" dirty="0" smtClean="0"/>
              <a:t>D: </a:t>
            </a:r>
            <a:r>
              <a:rPr lang="en-US" sz="4000" dirty="0" smtClean="0">
                <a:hlinkClick r:id="rId2"/>
              </a:rPr>
              <a:t>Snail fish</a:t>
            </a:r>
            <a:endParaRPr lang="en-US" sz="4000" dirty="0"/>
          </a:p>
        </p:txBody>
      </p:sp>
      <p:pic>
        <p:nvPicPr>
          <p:cNvPr id="34818" name="Picture 2" descr="https://encrypted-tbn0.gstatic.com/images?q=tbn:ANd9GcSta5PgtMxdzHkOYsAEX-xMKjg5c4SqfXU3vnehaXkLtbRKY963ufDnYQgb"/>
          <p:cNvPicPr>
            <a:picLocks noChangeAspect="1" noChangeArrowheads="1"/>
          </p:cNvPicPr>
          <p:nvPr/>
        </p:nvPicPr>
        <p:blipFill>
          <a:blip r:embed="rId4" cstate="print"/>
          <a:srcRect/>
          <a:stretch>
            <a:fillRect/>
          </a:stretch>
        </p:blipFill>
        <p:spPr bwMode="auto">
          <a:xfrm>
            <a:off x="5638800" y="2514600"/>
            <a:ext cx="2647950" cy="1724025"/>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sz="66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pitchFamily="34" charset="0"/>
              <a:cs typeface="Arial" pitchFamily="34" charset="0"/>
            </a:endParaRPr>
          </a:p>
        </p:txBody>
      </p:sp>
      <p:pic>
        <p:nvPicPr>
          <p:cNvPr id="5" name="Content Placeholder 4" descr="green fish.jpg"/>
          <p:cNvPicPr>
            <a:picLocks noGrp="1" noChangeAspect="1"/>
          </p:cNvPicPr>
          <p:nvPr>
            <p:ph idx="1"/>
          </p:nvPr>
        </p:nvPicPr>
        <p:blipFill>
          <a:blip r:embed="rId2" cstate="print"/>
          <a:stretch>
            <a:fillRect/>
          </a:stretch>
        </p:blipFill>
        <p:spPr>
          <a:xfrm>
            <a:off x="1714500" y="1793081"/>
            <a:ext cx="5715000" cy="3083719"/>
          </a:xfrm>
        </p:spPr>
      </p:pic>
      <p:sp>
        <p:nvSpPr>
          <p:cNvPr id="7" name="Rectangle 6"/>
          <p:cNvSpPr/>
          <p:nvPr/>
        </p:nvSpPr>
        <p:spPr>
          <a:xfrm>
            <a:off x="457200" y="304800"/>
            <a:ext cx="8229600" cy="110799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6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t>THE END</a:t>
            </a:r>
            <a:endParaRPr lang="en-US" sz="6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 name="TextBox 3"/>
          <p:cNvSpPr txBox="1"/>
          <p:nvPr/>
        </p:nvSpPr>
        <p:spPr>
          <a:xfrm>
            <a:off x="1752600" y="5257800"/>
            <a:ext cx="6019800" cy="1200329"/>
          </a:xfrm>
          <a:prstGeom prst="rect">
            <a:avLst/>
          </a:prstGeom>
          <a:noFill/>
        </p:spPr>
        <p:txBody>
          <a:bodyPr wrap="square" rtlCol="0">
            <a:spAutoFit/>
          </a:bodyPr>
          <a:lstStyle/>
          <a:p>
            <a:r>
              <a:rPr lang="en-US" dirty="0" smtClean="0"/>
              <a:t>One of the power points from the unit, “Go Fish”,  Linda Shepard and Chris </a:t>
            </a:r>
            <a:r>
              <a:rPr lang="en-US" dirty="0" err="1" smtClean="0"/>
              <a:t>Helminski</a:t>
            </a:r>
            <a:r>
              <a:rPr lang="en-US" dirty="0" smtClean="0"/>
              <a:t>, BRHS.  Many of the activities were courtesy of the Science Math Masters Workshop, 2012, University of Tampa.</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617" y="152400"/>
            <a:ext cx="8977183"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Autofit/>
          </a:bodyPr>
          <a:lstStyle/>
          <a:p>
            <a:r>
              <a:rPr lang="en-US" sz="3600" b="1" dirty="0" smtClean="0">
                <a:latin typeface="Arial" pitchFamily="34" charset="0"/>
                <a:cs typeface="Arial" pitchFamily="34" charset="0"/>
              </a:rPr>
              <a:t>Applications of Mathematics</a:t>
            </a:r>
            <a:br>
              <a:rPr lang="en-US" sz="3600" b="1" dirty="0" smtClean="0">
                <a:latin typeface="Arial" pitchFamily="34" charset="0"/>
                <a:cs typeface="Arial" pitchFamily="34" charset="0"/>
              </a:rPr>
            </a:br>
            <a:r>
              <a:rPr lang="en-US" sz="3600" b="1" dirty="0" smtClean="0">
                <a:latin typeface="Arial" pitchFamily="34" charset="0"/>
                <a:cs typeface="Arial" pitchFamily="34" charset="0"/>
              </a:rPr>
              <a:t>(Algebra and Geometry)</a:t>
            </a:r>
            <a:endParaRPr lang="en-US" sz="3600" b="1" dirty="0">
              <a:latin typeface="Arial" pitchFamily="34" charset="0"/>
              <a:cs typeface="Arial" pitchFamily="34" charset="0"/>
            </a:endParaRPr>
          </a:p>
        </p:txBody>
      </p:sp>
      <p:sp>
        <p:nvSpPr>
          <p:cNvPr id="3" name="Content Placeholder 2"/>
          <p:cNvSpPr>
            <a:spLocks noGrp="1"/>
          </p:cNvSpPr>
          <p:nvPr>
            <p:ph idx="1"/>
          </p:nvPr>
        </p:nvSpPr>
        <p:spPr>
          <a:xfrm>
            <a:off x="464408" y="1485156"/>
            <a:ext cx="8229600" cy="4525963"/>
          </a:xfrm>
        </p:spPr>
        <p:txBody>
          <a:bodyPr>
            <a:noAutofit/>
          </a:bodyPr>
          <a:lstStyle/>
          <a:p>
            <a:r>
              <a:rPr lang="en-US" sz="2000" b="1" dirty="0" smtClean="0">
                <a:latin typeface="Arial" pitchFamily="34" charset="0"/>
                <a:cs typeface="Arial" pitchFamily="34" charset="0"/>
              </a:rPr>
              <a:t>Stingray Behavior</a:t>
            </a:r>
          </a:p>
          <a:p>
            <a:r>
              <a:rPr lang="en-US" sz="2000" b="1" dirty="0" smtClean="0">
                <a:latin typeface="Arial" pitchFamily="34" charset="0"/>
                <a:cs typeface="Arial" pitchFamily="34" charset="0"/>
              </a:rPr>
              <a:t>Evolution of Shark Jaws</a:t>
            </a:r>
          </a:p>
          <a:p>
            <a:r>
              <a:rPr lang="en-US" sz="2000" b="1" dirty="0" smtClean="0">
                <a:latin typeface="Arial" pitchFamily="34" charset="0"/>
                <a:cs typeface="Arial" pitchFamily="34" charset="0"/>
              </a:rPr>
              <a:t>Incredible Puffer Fish</a:t>
            </a:r>
          </a:p>
          <a:p>
            <a:r>
              <a:rPr lang="en-US" sz="2000" b="1" dirty="0" smtClean="0">
                <a:latin typeface="Arial" pitchFamily="34" charset="0"/>
                <a:cs typeface="Arial" pitchFamily="34" charset="0"/>
              </a:rPr>
              <a:t>Escher Fish</a:t>
            </a:r>
          </a:p>
          <a:p>
            <a:r>
              <a:rPr lang="en-US" sz="2000" b="1" dirty="0" smtClean="0">
                <a:latin typeface="Arial" pitchFamily="34" charset="0"/>
                <a:cs typeface="Arial" pitchFamily="34" charset="0"/>
              </a:rPr>
              <a:t>Trout Pond Population</a:t>
            </a:r>
          </a:p>
          <a:p>
            <a:r>
              <a:rPr lang="en-US" sz="2000" b="1" dirty="0" smtClean="0">
                <a:latin typeface="Arial" pitchFamily="34" charset="0"/>
                <a:cs typeface="Arial" pitchFamily="34" charset="0"/>
              </a:rPr>
              <a:t>Fish Do Geometry</a:t>
            </a:r>
          </a:p>
          <a:p>
            <a:r>
              <a:rPr lang="en-US" sz="2000" b="1" dirty="0" smtClean="0">
                <a:latin typeface="Arial" pitchFamily="34" charset="0"/>
                <a:cs typeface="Arial" pitchFamily="34" charset="0"/>
              </a:rPr>
              <a:t>Fishing for the Best Prism</a:t>
            </a:r>
          </a:p>
          <a:p>
            <a:r>
              <a:rPr lang="en-US" sz="2000" b="1" dirty="0" smtClean="0">
                <a:latin typeface="Arial" pitchFamily="34" charset="0"/>
                <a:cs typeface="Arial" pitchFamily="34" charset="0"/>
              </a:rPr>
              <a:t>Which Fish Where?</a:t>
            </a:r>
          </a:p>
          <a:p>
            <a:r>
              <a:rPr lang="en-US" sz="2000" b="1" dirty="0" smtClean="0">
                <a:latin typeface="Arial" pitchFamily="34" charset="0"/>
                <a:cs typeface="Arial" pitchFamily="34" charset="0"/>
              </a:rPr>
              <a:t>Sounding the Sea</a:t>
            </a:r>
          </a:p>
          <a:p>
            <a:r>
              <a:rPr lang="en-US" sz="2000" b="1" dirty="0" smtClean="0">
                <a:latin typeface="Arial" pitchFamily="34" charset="0"/>
                <a:cs typeface="Arial" pitchFamily="34" charset="0"/>
              </a:rPr>
              <a:t>A Whale of a Scale</a:t>
            </a:r>
          </a:p>
          <a:p>
            <a:r>
              <a:rPr lang="en-US" sz="2000" b="1" dirty="0" smtClean="0">
                <a:latin typeface="Arial" pitchFamily="34" charset="0"/>
                <a:cs typeface="Arial" pitchFamily="34" charset="0"/>
              </a:rPr>
              <a:t>Sampling Fish Populations</a:t>
            </a:r>
          </a:p>
          <a:p>
            <a:r>
              <a:rPr lang="en-US" sz="2000" b="1" dirty="0" smtClean="0">
                <a:latin typeface="Arial" pitchFamily="34" charset="0"/>
                <a:cs typeface="Arial" pitchFamily="34" charset="0"/>
              </a:rPr>
              <a:t>Solving Fishy Problems</a:t>
            </a:r>
            <a:endParaRPr lang="en-US" sz="2000" b="1" dirty="0">
              <a:latin typeface="Arial" pitchFamily="34" charset="0"/>
              <a:cs typeface="Arial" pitchFamily="34" charset="0"/>
            </a:endParaRPr>
          </a:p>
        </p:txBody>
      </p:sp>
      <p:pic>
        <p:nvPicPr>
          <p:cNvPr id="3074" name="Picture 2" descr="C:\Users\michael\AppData\Local\Microsoft\Windows\Temporary Internet Files\Content.IE5\IL57YQP2\MC900358177[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04799"/>
            <a:ext cx="1371600" cy="881657"/>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michael\AppData\Local\Microsoft\Windows\Temporary Internet Files\Content.IE5\38CGQ02U\MC900023712[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5444925" y="3682703"/>
            <a:ext cx="270076" cy="233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65366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579438"/>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6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cs typeface="Arial" pitchFamily="34" charset="0"/>
              </a:rPr>
              <a:t>GO FISH PROJECTS</a:t>
            </a:r>
            <a:endParaRPr lang="en-US" sz="6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49262" y="2438401"/>
            <a:ext cx="3815365" cy="3428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22990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itchFamily="34" charset="0"/>
                <a:cs typeface="Arial" pitchFamily="34" charset="0"/>
              </a:rPr>
              <a:t>Select a Topic</a:t>
            </a:r>
            <a:endParaRPr lang="en-US" dirty="0">
              <a:latin typeface="Arial" pitchFamily="34" charset="0"/>
              <a:cs typeface="Arial" pitchFamily="34" charset="0"/>
            </a:endParaRPr>
          </a:p>
        </p:txBody>
      </p:sp>
      <p:sp>
        <p:nvSpPr>
          <p:cNvPr id="3" name="Content Placeholder 2"/>
          <p:cNvSpPr>
            <a:spLocks noGrp="1"/>
          </p:cNvSpPr>
          <p:nvPr>
            <p:ph idx="1"/>
          </p:nvPr>
        </p:nvSpPr>
        <p:spPr/>
        <p:txBody>
          <a:bodyPr/>
          <a:lstStyle/>
          <a:p>
            <a:endParaRPr lang="en-US" dirty="0"/>
          </a:p>
        </p:txBody>
      </p:sp>
      <p:pic>
        <p:nvPicPr>
          <p:cNvPr id="2051" name="Picture 3" descr="C:\Users\michael\AppData\Local\Microsoft\Windows\Temporary Internet Files\Content.IE5\47DF8IFG\MC900001266[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
            <a:ext cx="8839200" cy="659851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429000" y="2209800"/>
            <a:ext cx="3733800" cy="2862322"/>
          </a:xfrm>
          <a:prstGeom prst="rect">
            <a:avLst/>
          </a:prstGeom>
          <a:noFill/>
        </p:spPr>
        <p:txBody>
          <a:bodyPr wrap="square" rtlCol="0">
            <a:spAutoFit/>
          </a:bodyPr>
          <a:lstStyle/>
          <a:p>
            <a:pPr algn="ctr"/>
            <a:r>
              <a:rPr lang="en-US" b="1" dirty="0" smtClean="0"/>
              <a:t>Topics for the Report</a:t>
            </a:r>
          </a:p>
          <a:p>
            <a:r>
              <a:rPr lang="en-US" dirty="0" smtClean="0"/>
              <a:t>Sea Turtle Tracking, Dolphin Prosthetics, Boat Building, Waves, Perfect Storm, Navigation, Tides, Beach Erosion, Shark Feeding, Fishing – Sport or Commercial, Maintaining</a:t>
            </a:r>
          </a:p>
          <a:p>
            <a:r>
              <a:rPr lang="en-US" dirty="0"/>
              <a:t>                        an Aquarium, The </a:t>
            </a:r>
            <a:r>
              <a:rPr lang="en-US" dirty="0" smtClean="0"/>
              <a:t>Coral</a:t>
            </a:r>
          </a:p>
          <a:p>
            <a:r>
              <a:rPr lang="en-US" dirty="0"/>
              <a:t> </a:t>
            </a:r>
            <a:r>
              <a:rPr lang="en-US" dirty="0" smtClean="0"/>
              <a:t>                        Reef, Climate Change </a:t>
            </a:r>
          </a:p>
          <a:p>
            <a:r>
              <a:rPr lang="en-US" dirty="0"/>
              <a:t> </a:t>
            </a:r>
            <a:r>
              <a:rPr lang="en-US" dirty="0" smtClean="0"/>
              <a:t>                        and Sea Level,  and </a:t>
            </a:r>
          </a:p>
          <a:p>
            <a:r>
              <a:rPr lang="en-US" dirty="0"/>
              <a:t> </a:t>
            </a:r>
            <a:r>
              <a:rPr lang="en-US" dirty="0" smtClean="0"/>
              <a:t>                        Escher Fish.</a:t>
            </a:r>
            <a:endParaRPr lang="en-US" dirty="0"/>
          </a:p>
        </p:txBody>
      </p:sp>
    </p:spTree>
    <p:extLst>
      <p:ext uri="{BB962C8B-B14F-4D97-AF65-F5344CB8AC3E}">
        <p14:creationId xmlns:p14="http://schemas.microsoft.com/office/powerpoint/2010/main" val="22016227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michael\AppData\Local\Microsoft\Windows\Temporary Internet Files\Content.IE5\CUJUGYP8\MP900439393[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533401"/>
            <a:ext cx="3971057" cy="510438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sz="2800" b="1" dirty="0" smtClean="0">
                <a:latin typeface="Arial" pitchFamily="34" charset="0"/>
                <a:cs typeface="Arial" pitchFamily="34" charset="0"/>
              </a:rPr>
              <a:t>Individual and Pair Student Projects</a:t>
            </a:r>
            <a:endParaRPr lang="en-US" sz="2800" b="1" dirty="0">
              <a:latin typeface="Arial" pitchFamily="34" charset="0"/>
              <a:cs typeface="Arial" pitchFamily="34" charset="0"/>
            </a:endParaRPr>
          </a:p>
        </p:txBody>
      </p:sp>
      <p:sp>
        <p:nvSpPr>
          <p:cNvPr id="3" name="Content Placeholder 2"/>
          <p:cNvSpPr>
            <a:spLocks noGrp="1"/>
          </p:cNvSpPr>
          <p:nvPr>
            <p:ph idx="1"/>
          </p:nvPr>
        </p:nvSpPr>
        <p:spPr>
          <a:xfrm>
            <a:off x="533400" y="1371600"/>
            <a:ext cx="8153400" cy="5029200"/>
          </a:xfrm>
        </p:spPr>
        <p:txBody>
          <a:bodyPr>
            <a:normAutofit fontScale="85000" lnSpcReduction="20000"/>
          </a:bodyPr>
          <a:lstStyle/>
          <a:p>
            <a:pPr marL="0" indent="0">
              <a:buNone/>
            </a:pPr>
            <a:r>
              <a:rPr lang="en-US" sz="3300" dirty="0" smtClean="0">
                <a:latin typeface="Arial" pitchFamily="34" charset="0"/>
                <a:cs typeface="Arial" pitchFamily="34" charset="0"/>
              </a:rPr>
              <a:t>     You and another student in your class will </a:t>
            </a:r>
            <a:r>
              <a:rPr lang="en-US" sz="3300" dirty="0">
                <a:latin typeface="Arial" pitchFamily="34" charset="0"/>
                <a:cs typeface="Arial" pitchFamily="34" charset="0"/>
              </a:rPr>
              <a:t>select a topic and conduct </a:t>
            </a:r>
            <a:r>
              <a:rPr lang="en-US" sz="3300" dirty="0" smtClean="0">
                <a:latin typeface="Arial" pitchFamily="34" charset="0"/>
                <a:cs typeface="Arial" pitchFamily="34" charset="0"/>
              </a:rPr>
              <a:t>independent research </a:t>
            </a:r>
            <a:r>
              <a:rPr lang="en-US" sz="3300" dirty="0">
                <a:latin typeface="Arial" pitchFamily="34" charset="0"/>
                <a:cs typeface="Arial" pitchFamily="34" charset="0"/>
              </a:rPr>
              <a:t>to investigate </a:t>
            </a:r>
            <a:r>
              <a:rPr lang="en-US" sz="3300" dirty="0" smtClean="0">
                <a:latin typeface="Arial" pitchFamily="34" charset="0"/>
                <a:cs typeface="Arial" pitchFamily="34" charset="0"/>
              </a:rPr>
              <a:t>a topic related </a:t>
            </a:r>
            <a:r>
              <a:rPr lang="en-US" sz="3300" dirty="0">
                <a:latin typeface="Arial" pitchFamily="34" charset="0"/>
                <a:cs typeface="Arial" pitchFamily="34" charset="0"/>
              </a:rPr>
              <a:t>to fish, marine mammals, or exploration of the </a:t>
            </a:r>
            <a:r>
              <a:rPr lang="en-US" sz="3300" dirty="0" smtClean="0">
                <a:latin typeface="Arial" pitchFamily="34" charset="0"/>
                <a:cs typeface="Arial" pitchFamily="34" charset="0"/>
              </a:rPr>
              <a:t>ocean, its connection to mathematics and a famous person associated with the topic.   You will each complete </a:t>
            </a:r>
            <a:r>
              <a:rPr lang="en-US" sz="3300" dirty="0">
                <a:latin typeface="Arial" pitchFamily="34" charset="0"/>
                <a:cs typeface="Arial" pitchFamily="34" charset="0"/>
              </a:rPr>
              <a:t>a </a:t>
            </a:r>
            <a:r>
              <a:rPr lang="en-US" sz="3300" dirty="0" smtClean="0">
                <a:latin typeface="Arial" pitchFamily="34" charset="0"/>
                <a:cs typeface="Arial" pitchFamily="34" charset="0"/>
              </a:rPr>
              <a:t>two-page typed </a:t>
            </a:r>
            <a:r>
              <a:rPr lang="en-US" sz="3300" dirty="0">
                <a:latin typeface="Arial" pitchFamily="34" charset="0"/>
                <a:cs typeface="Arial" pitchFamily="34" charset="0"/>
              </a:rPr>
              <a:t>report about the </a:t>
            </a:r>
            <a:r>
              <a:rPr lang="en-US" sz="3300" dirty="0" smtClean="0">
                <a:latin typeface="Arial" pitchFamily="34" charset="0"/>
                <a:cs typeface="Arial" pitchFamily="34" charset="0"/>
              </a:rPr>
              <a:t>topic and the related mathematics. You should use a 12 pt Times </a:t>
            </a:r>
            <a:r>
              <a:rPr lang="en-US" sz="3300" dirty="0">
                <a:latin typeface="Arial" pitchFamily="34" charset="0"/>
                <a:cs typeface="Arial" pitchFamily="34" charset="0"/>
              </a:rPr>
              <a:t>N</a:t>
            </a:r>
            <a:r>
              <a:rPr lang="en-US" sz="3300" dirty="0" smtClean="0">
                <a:latin typeface="Arial" pitchFamily="34" charset="0"/>
                <a:cs typeface="Arial" pitchFamily="34" charset="0"/>
              </a:rPr>
              <a:t>ew </a:t>
            </a:r>
            <a:r>
              <a:rPr lang="en-US" sz="3300" dirty="0">
                <a:latin typeface="Arial" pitchFamily="34" charset="0"/>
                <a:cs typeface="Arial" pitchFamily="34" charset="0"/>
              </a:rPr>
              <a:t>R</a:t>
            </a:r>
            <a:r>
              <a:rPr lang="en-US" sz="3300" dirty="0" smtClean="0">
                <a:latin typeface="Arial" pitchFamily="34" charset="0"/>
                <a:cs typeface="Arial" pitchFamily="34" charset="0"/>
              </a:rPr>
              <a:t>oman font in your report.  The </a:t>
            </a:r>
            <a:r>
              <a:rPr lang="en-US" sz="3300" dirty="0">
                <a:latin typeface="Arial" pitchFamily="34" charset="0"/>
                <a:cs typeface="Arial" pitchFamily="34" charset="0"/>
              </a:rPr>
              <a:t>report must include a work-cited page in MLA format referencing a minimum of three Internet, text, video or interview sources</a:t>
            </a:r>
            <a:r>
              <a:rPr lang="en-US" sz="3300" dirty="0" smtClean="0">
                <a:latin typeface="Arial" pitchFamily="34" charset="0"/>
                <a:cs typeface="Arial" pitchFamily="34" charset="0"/>
              </a:rPr>
              <a:t>.  You must use more than one type of source.</a:t>
            </a:r>
          </a:p>
          <a:p>
            <a:pPr marL="0" indent="0">
              <a:buNone/>
            </a:pPr>
            <a:endParaRPr lang="en-US" sz="3600" dirty="0">
              <a:latin typeface="Arial" pitchFamily="34" charset="0"/>
              <a:cs typeface="Arial" pitchFamily="34" charset="0"/>
            </a:endParaRPr>
          </a:p>
          <a:p>
            <a:endParaRPr lang="en-US" sz="3600" dirty="0">
              <a:latin typeface="Arial" pitchFamily="34" charset="0"/>
              <a:cs typeface="Arial" pitchFamily="34" charset="0"/>
            </a:endParaRPr>
          </a:p>
        </p:txBody>
      </p:sp>
    </p:spTree>
    <p:extLst>
      <p:ext uri="{BB962C8B-B14F-4D97-AF65-F5344CB8AC3E}">
        <p14:creationId xmlns:p14="http://schemas.microsoft.com/office/powerpoint/2010/main" val="400758919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2437</TotalTime>
  <Words>3115</Words>
  <Application>Microsoft Office PowerPoint</Application>
  <PresentationFormat>On-screen Show (4:3)</PresentationFormat>
  <Paragraphs>434</Paragraphs>
  <Slides>51</Slides>
  <Notes>4</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51</vt:i4>
      </vt:variant>
    </vt:vector>
  </HeadingPairs>
  <TitlesOfParts>
    <vt:vector size="53" baseType="lpstr">
      <vt:lpstr>Office Theme</vt:lpstr>
      <vt:lpstr>Presentation</vt:lpstr>
      <vt:lpstr>PowerPoint Presentation</vt:lpstr>
      <vt:lpstr> Chris Helminski (Math Teacher)  Linda Shepard (Media Specialist)</vt:lpstr>
      <vt:lpstr>              </vt:lpstr>
      <vt:lpstr>PowerPoint Presentation</vt:lpstr>
      <vt:lpstr>Mathematics – The Language</vt:lpstr>
      <vt:lpstr>Applications of Mathematics (Algebra and Geometry)</vt:lpstr>
      <vt:lpstr>GO FISH PROJECTS</vt:lpstr>
      <vt:lpstr>Select a Topic</vt:lpstr>
      <vt:lpstr>Individual and Pair Student Projects</vt:lpstr>
      <vt:lpstr>Partner Project</vt:lpstr>
      <vt:lpstr>Essential Question:  What is the Mathematics of your Topic?</vt:lpstr>
      <vt:lpstr>Sign-Up Sheet for Each Class </vt:lpstr>
      <vt:lpstr>Calendar of Events</vt:lpstr>
      <vt:lpstr>PowerPoint Presentation</vt:lpstr>
      <vt:lpstr>Summary of Important Points and Dates</vt:lpstr>
      <vt:lpstr>Fish Trivia # 1</vt:lpstr>
      <vt:lpstr>Media Specialist Jumpstart A</vt:lpstr>
      <vt:lpstr>Media Specialist Jumpstart B</vt:lpstr>
      <vt:lpstr>Media Specialist Jumpstart C</vt:lpstr>
      <vt:lpstr>GO FISH ACTIVITIES</vt:lpstr>
      <vt:lpstr>Jumpstart # 1 – Stingray Behavior How close is close enough?</vt:lpstr>
      <vt:lpstr>Jumpstart – Evolution of Jaws Computing Measurement</vt:lpstr>
      <vt:lpstr>Stingray Jaws</vt:lpstr>
      <vt:lpstr>Stingray Investigation</vt:lpstr>
      <vt:lpstr>Answers</vt:lpstr>
      <vt:lpstr>Jumpstart  # 2 – The Incredible Puffer Fish (Way to Fool That Otter)</vt:lpstr>
      <vt:lpstr>Otter vs. Puffer fish</vt:lpstr>
      <vt:lpstr>Jumpstart # 3  – Escher Fish (Tessellations)</vt:lpstr>
      <vt:lpstr>Fish Trivia # 2</vt:lpstr>
      <vt:lpstr>Dolphins Do Math (A Bottlenose Dolphin) Integrated Activity – Marine Biology and Algebra </vt:lpstr>
      <vt:lpstr>Dolphins Do Math (CON’T)</vt:lpstr>
      <vt:lpstr>Dolphins Do Math (con’t)</vt:lpstr>
      <vt:lpstr>Questions About Dolphins (Marine Mammals Master Math)</vt:lpstr>
      <vt:lpstr>Students Involved in Dolphin Forensics</vt:lpstr>
      <vt:lpstr>A Dolphin Tale</vt:lpstr>
      <vt:lpstr>It’s a Dolphin’s Life</vt:lpstr>
      <vt:lpstr>Jumpstart # 4 – Trout Pond Population</vt:lpstr>
      <vt:lpstr>Jumpstart # 5 – The Perfect Aquarium (Fishing For the Best Prism)</vt:lpstr>
      <vt:lpstr>Jumpstart #6 - A Whale of a Scale</vt:lpstr>
      <vt:lpstr> A Whale of a Scale (con’t)</vt:lpstr>
      <vt:lpstr>          Jumpstart #7 –           Sampling Fish Populations</vt:lpstr>
      <vt:lpstr>Jumpstart #8 – Whale Sharks Use Geometry</vt:lpstr>
      <vt:lpstr>Whale Sharks Use Geometry to Avoid Sinking</vt:lpstr>
      <vt:lpstr>Technology-Based Activities</vt:lpstr>
      <vt:lpstr>Exit Slip for “Go Fish”  </vt:lpstr>
      <vt:lpstr>Peer “Go Fish” Evaluation</vt:lpstr>
      <vt:lpstr>Go Fish Quiz</vt:lpstr>
      <vt:lpstr>  GO Fish (A Culminating Activity) </vt:lpstr>
      <vt:lpstr>Congratulations to the Winners of the “Go Fish” Projects</vt:lpstr>
      <vt:lpstr>Fish Trivia # 3</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 FISH</dc:title>
  <dc:creator>michael</dc:creator>
  <cp:lastModifiedBy>LESLIE B. JONES</cp:lastModifiedBy>
  <cp:revision>230</cp:revision>
  <cp:lastPrinted>2013-03-29T23:13:45Z</cp:lastPrinted>
  <dcterms:created xsi:type="dcterms:W3CDTF">2012-07-11T20:37:43Z</dcterms:created>
  <dcterms:modified xsi:type="dcterms:W3CDTF">2014-06-19T23:27:44Z</dcterms:modified>
</cp:coreProperties>
</file>