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sldIdLst>
    <p:sldId id="257" r:id="rId3"/>
    <p:sldId id="258" r:id="rId4"/>
    <p:sldId id="259" r:id="rId5"/>
    <p:sldId id="260" r:id="rId6"/>
    <p:sldId id="261" r:id="rId7"/>
    <p:sldId id="262" r:id="rId8"/>
    <p:sldId id="284" r:id="rId9"/>
    <p:sldId id="285" r:id="rId10"/>
    <p:sldId id="286" r:id="rId11"/>
    <p:sldId id="270" r:id="rId12"/>
    <p:sldId id="279" r:id="rId13"/>
    <p:sldId id="271" r:id="rId14"/>
    <p:sldId id="293" r:id="rId15"/>
    <p:sldId id="294" r:id="rId16"/>
    <p:sldId id="289" r:id="rId17"/>
    <p:sldId id="288" r:id="rId18"/>
    <p:sldId id="290" r:id="rId19"/>
    <p:sldId id="263" r:id="rId20"/>
    <p:sldId id="295" r:id="rId21"/>
    <p:sldId id="296" r:id="rId22"/>
    <p:sldId id="274" r:id="rId23"/>
    <p:sldId id="300" r:id="rId24"/>
    <p:sldId id="302" r:id="rId25"/>
    <p:sldId id="303" r:id="rId26"/>
    <p:sldId id="316" r:id="rId27"/>
    <p:sldId id="277" r:id="rId28"/>
    <p:sldId id="317" r:id="rId29"/>
    <p:sldId id="318" r:id="rId30"/>
    <p:sldId id="276" r:id="rId31"/>
    <p:sldId id="307" r:id="rId32"/>
    <p:sldId id="281" r:id="rId33"/>
    <p:sldId id="319" r:id="rId34"/>
    <p:sldId id="320" r:id="rId35"/>
    <p:sldId id="321" r:id="rId36"/>
    <p:sldId id="322" r:id="rId37"/>
    <p:sldId id="323" r:id="rId38"/>
    <p:sldId id="324" r:id="rId39"/>
    <p:sldId id="311" r:id="rId40"/>
    <p:sldId id="297" r:id="rId41"/>
    <p:sldId id="299" r:id="rId42"/>
    <p:sldId id="298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70C6DE"/>
    <a:srgbClr val="D4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7783" autoAdjust="0"/>
  </p:normalViewPr>
  <p:slideViewPr>
    <p:cSldViewPr>
      <p:cViewPr varScale="1">
        <p:scale>
          <a:sx n="60" d="100"/>
          <a:sy n="60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B934-009F-4C0D-A4A9-5CD5A40E6653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9D53-B0F9-4E6D-BF4E-A95102BB4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Water striders</a:t>
            </a:r>
          </a:p>
          <a:p>
            <a:pPr lvl="3"/>
            <a:r>
              <a:rPr lang="en-US" dirty="0" smtClean="0"/>
              <a:t>~1700 species</a:t>
            </a:r>
          </a:p>
          <a:p>
            <a:pPr lvl="3"/>
            <a:r>
              <a:rPr lang="en-US" dirty="0" smtClean="0"/>
              <a:t>Habitat</a:t>
            </a:r>
          </a:p>
          <a:p>
            <a:pPr lvl="4"/>
            <a:r>
              <a:rPr lang="en-US" dirty="0" smtClean="0"/>
              <a:t>90% freshwater</a:t>
            </a:r>
          </a:p>
          <a:p>
            <a:pPr lvl="4"/>
            <a:r>
              <a:rPr lang="en-US" dirty="0" smtClean="0"/>
              <a:t>10% marine</a:t>
            </a:r>
          </a:p>
          <a:p>
            <a:pPr lvl="3"/>
            <a:r>
              <a:rPr lang="en-US" dirty="0" smtClean="0"/>
              <a:t>Locomotion</a:t>
            </a:r>
          </a:p>
          <a:p>
            <a:pPr lvl="3"/>
            <a:r>
              <a:rPr lang="en-US" dirty="0" smtClean="0"/>
              <a:t>	Hydrophobic leg hairs</a:t>
            </a:r>
          </a:p>
          <a:p>
            <a:pPr lvl="3"/>
            <a:r>
              <a:rPr lang="en-US" dirty="0" smtClean="0"/>
              <a:t>Food</a:t>
            </a:r>
          </a:p>
          <a:p>
            <a:pPr lvl="4"/>
            <a:r>
              <a:rPr lang="en-US" dirty="0" smtClean="0"/>
              <a:t>Insects </a:t>
            </a:r>
          </a:p>
          <a:p>
            <a:pPr lvl="4"/>
            <a:r>
              <a:rPr lang="en-US" dirty="0" smtClean="0"/>
              <a:t>Plankton </a:t>
            </a:r>
          </a:p>
          <a:p>
            <a:pPr lvl="3"/>
            <a:r>
              <a:rPr lang="en-US" dirty="0" smtClean="0"/>
              <a:t>Reproduction</a:t>
            </a:r>
          </a:p>
          <a:p>
            <a:pPr lvl="3"/>
            <a:r>
              <a:rPr lang="en-US" dirty="0" smtClean="0"/>
              <a:t>Robotics</a:t>
            </a:r>
          </a:p>
          <a:p>
            <a:pPr lvl="4"/>
            <a:endParaRPr lang="en-US" dirty="0" smtClean="0"/>
          </a:p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Body</a:t>
            </a:r>
            <a:r>
              <a:rPr lang="en-US" baseline="0" dirty="0" smtClean="0"/>
              <a:t> mass ranges from 0.0001 g – 1.0 g, with average at about 0.01 g.</a:t>
            </a:r>
            <a:endParaRPr lang="en-US" dirty="0" smtClean="0"/>
          </a:p>
          <a:p>
            <a:pPr marL="171421" indent="-171421">
              <a:buFont typeface="Arial" pitchFamily="34" charset="0"/>
              <a:buChar char="•"/>
            </a:pPr>
            <a:endParaRPr lang="en-US" baseline="0" dirty="0" smtClean="0"/>
          </a:p>
          <a:p>
            <a:pPr marL="171421" indent="-171421">
              <a:buFont typeface="Arial" pitchFamily="34" charset="0"/>
              <a:buChar char="•"/>
            </a:pPr>
            <a:r>
              <a:rPr lang="en-US" baseline="0" dirty="0" smtClean="0"/>
              <a:t>Muscle density = 1.06 g/cm3</a:t>
            </a:r>
          </a:p>
          <a:p>
            <a:pPr marL="171421" indent="-171421">
              <a:buFont typeface="Arial" pitchFamily="34" charset="0"/>
              <a:buChar char="•"/>
            </a:pPr>
            <a:r>
              <a:rPr lang="en-US" baseline="0" dirty="0" smtClean="0"/>
              <a:t>Chitin density = 1.43 g/cm3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marR="0" lvl="2" indent="-17142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P = 4(L</a:t>
            </a:r>
            <a:r>
              <a:rPr lang="en-US" baseline="-25000" dirty="0" smtClean="0"/>
              <a:t>1</a:t>
            </a:r>
            <a:r>
              <a:rPr lang="en-US" dirty="0" smtClean="0"/>
              <a:t> + L</a:t>
            </a:r>
            <a:r>
              <a:rPr lang="en-US" baseline="-25000" dirty="0" smtClean="0"/>
              <a:t>2</a:t>
            </a:r>
            <a:r>
              <a:rPr lang="en-US" dirty="0" smtClean="0"/>
              <a:t> + 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5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842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146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5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3/11/2013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7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3/11/2013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jones\Documents\Research\Science_and_Math_Masters\dna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06154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261360"/>
            <a:ext cx="489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Water striders: Life on the edge</a:t>
            </a:r>
            <a:endParaRPr lang="en-US" sz="4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 smtClean="0"/>
              <a:t>Life on the edge of water and air</a:t>
            </a:r>
          </a:p>
          <a:p>
            <a:pPr lvl="2"/>
            <a:r>
              <a:rPr lang="en-US" dirty="0" err="1" smtClean="0"/>
              <a:t>Porpoising</a:t>
            </a:r>
            <a:r>
              <a:rPr lang="en-US" dirty="0" smtClean="0"/>
              <a:t> behavior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599" y="2590800"/>
            <a:ext cx="8763001" cy="3477399"/>
            <a:chOff x="228599" y="2590800"/>
            <a:chExt cx="8763001" cy="3477399"/>
          </a:xfrm>
        </p:grpSpPr>
        <p:grpSp>
          <p:nvGrpSpPr>
            <p:cNvPr id="5" name="Group 4"/>
            <p:cNvGrpSpPr/>
            <p:nvPr/>
          </p:nvGrpSpPr>
          <p:grpSpPr>
            <a:xfrm>
              <a:off x="228599" y="2590800"/>
              <a:ext cx="8702041" cy="3200400"/>
              <a:chOff x="228599" y="2667000"/>
              <a:chExt cx="8702041" cy="3200400"/>
            </a:xfrm>
          </p:grpSpPr>
          <p:pic>
            <p:nvPicPr>
              <p:cNvPr id="5124" name="Picture 4" descr="http://farm6.static.flickr.com/5184/5645974389_c48af77d6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72" r="16480" b="13024"/>
              <a:stretch/>
            </p:blipFill>
            <p:spPr bwMode="auto">
              <a:xfrm>
                <a:off x="228599" y="3082498"/>
                <a:ext cx="4300943" cy="278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2" name="Picture 12" descr="http://www.ra-re.org/wp-content/uploads/2012/10/flying-fish-over-sea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62"/>
              <a:stretch/>
            </p:blipFill>
            <p:spPr bwMode="auto">
              <a:xfrm>
                <a:off x="4629697" y="3082498"/>
                <a:ext cx="4300943" cy="278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697950" y="2667000"/>
                <a:ext cx="13500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 smtClean="0"/>
                  <a:t>Dolphins</a:t>
                </a:r>
                <a:endParaRPr lang="en-US" sz="21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019800" y="2667000"/>
                <a:ext cx="152958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 smtClean="0"/>
                  <a:t>Flying fish</a:t>
                </a:r>
                <a:endParaRPr lang="en-US" sz="21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537356" y="5791200"/>
              <a:ext cx="1454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© www.ra-re.org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2434" y="5791200"/>
              <a:ext cx="1625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© C.G. Summers Jr.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6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worldisyouroyster.weebly.com/uploads/1/3/4/8/13488720/7436959_orig.jpg?5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2"/>
          <a:stretch/>
        </p:blipFill>
        <p:spPr bwMode="auto">
          <a:xfrm>
            <a:off x="3551902" y="2057400"/>
            <a:ext cx="543969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Basilisk lizard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6"/>
          <a:stretch/>
        </p:blipFill>
        <p:spPr bwMode="auto">
          <a:xfrm>
            <a:off x="3551903" y="4448175"/>
            <a:ext cx="551589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6351" y="6443246"/>
            <a:ext cx="2951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www.laughingbug.com, Hsieh (2003)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86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Water striders</a:t>
            </a:r>
          </a:p>
          <a:p>
            <a:pPr lvl="3"/>
            <a:r>
              <a:rPr lang="en-US" dirty="0" smtClean="0"/>
              <a:t>~1700 species</a:t>
            </a:r>
          </a:p>
          <a:p>
            <a:pPr lvl="3"/>
            <a:r>
              <a:rPr lang="en-US" dirty="0" smtClean="0"/>
              <a:t>Habitat</a:t>
            </a:r>
          </a:p>
          <a:p>
            <a:pPr lvl="3"/>
            <a:r>
              <a:rPr lang="en-US" dirty="0" smtClean="0"/>
              <a:t>Locomotion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6" descr="water str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2328" y="6214646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</a:t>
            </a:r>
            <a:r>
              <a:rPr lang="en-US" sz="1200" dirty="0" err="1" smtClean="0"/>
              <a:t>Meng</a:t>
            </a:r>
            <a:r>
              <a:rPr lang="en-US" sz="1200" dirty="0" smtClean="0"/>
              <a:t> </a:t>
            </a:r>
            <a:r>
              <a:rPr lang="en-US" sz="1200" dirty="0" err="1"/>
              <a:t>M</a:t>
            </a:r>
            <a:r>
              <a:rPr lang="en-US" sz="1200" dirty="0" err="1" smtClean="0"/>
              <a:t>eng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04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farm5.staticflickr.com/4054/4672114950_276bf9d5e1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/>
          <a:stretch/>
        </p:blipFill>
        <p:spPr bwMode="auto">
          <a:xfrm>
            <a:off x="4400550" y="2590800"/>
            <a:ext cx="459104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Water striders</a:t>
            </a:r>
          </a:p>
          <a:p>
            <a:pPr lvl="3"/>
            <a:r>
              <a:rPr lang="en-US" dirty="0" smtClean="0"/>
              <a:t>~1700 species</a:t>
            </a:r>
          </a:p>
          <a:p>
            <a:pPr lvl="3"/>
            <a:r>
              <a:rPr lang="en-US" dirty="0" smtClean="0"/>
              <a:t>Habitat</a:t>
            </a:r>
          </a:p>
          <a:p>
            <a:pPr lvl="3"/>
            <a:r>
              <a:rPr lang="en-US" dirty="0" smtClean="0"/>
              <a:t>Locomotion</a:t>
            </a:r>
          </a:p>
          <a:p>
            <a:pPr lvl="3"/>
            <a:r>
              <a:rPr lang="en-US" dirty="0" smtClean="0"/>
              <a:t>Reproduction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83235" y="6214646"/>
            <a:ext cx="984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</a:t>
            </a:r>
            <a:r>
              <a:rPr lang="en-US" sz="1200" dirty="0" smtClean="0"/>
              <a:t>C. Hoyle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4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Water striders</a:t>
            </a:r>
          </a:p>
          <a:p>
            <a:pPr lvl="3"/>
            <a:r>
              <a:rPr lang="en-US" dirty="0" smtClean="0"/>
              <a:t>~1700 species</a:t>
            </a:r>
          </a:p>
          <a:p>
            <a:pPr lvl="3"/>
            <a:r>
              <a:rPr lang="en-US" dirty="0" smtClean="0"/>
              <a:t>Habitat</a:t>
            </a:r>
          </a:p>
          <a:p>
            <a:pPr lvl="3"/>
            <a:r>
              <a:rPr lang="en-US" dirty="0" smtClean="0"/>
              <a:t>Locomotion</a:t>
            </a:r>
          </a:p>
          <a:p>
            <a:pPr lvl="3"/>
            <a:r>
              <a:rPr lang="en-US" dirty="0" smtClean="0"/>
              <a:t>Reproduction</a:t>
            </a:r>
          </a:p>
          <a:p>
            <a:pPr lvl="3"/>
            <a:r>
              <a:rPr lang="en-US" dirty="0" smtClean="0"/>
              <a:t>Robotics</a:t>
            </a:r>
          </a:p>
          <a:p>
            <a:pPr lvl="4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00600" y="2130044"/>
            <a:ext cx="4245650" cy="4424340"/>
            <a:chOff x="4648200" y="2295905"/>
            <a:chExt cx="4245650" cy="4424340"/>
          </a:xfrm>
        </p:grpSpPr>
        <p:pic>
          <p:nvPicPr>
            <p:cNvPr id="9" name="Picture 4" descr="http://whyfiles.org/coolimages/images/csi/robostrid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295905"/>
              <a:ext cx="4229100" cy="425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543800" y="6443246"/>
              <a:ext cx="13500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 dirty="0" smtClean="0"/>
                <a:t>Hu et al. (2003)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4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Life in Fluids</a:t>
                </a:r>
              </a:p>
              <a:p>
                <a:pPr lvl="1"/>
                <a:r>
                  <a:rPr lang="en-US" dirty="0"/>
                  <a:t>Life on the edge of water and air</a:t>
                </a:r>
              </a:p>
              <a:p>
                <a:pPr lvl="2"/>
                <a:r>
                  <a:rPr lang="en-US" dirty="0" smtClean="0"/>
                  <a:t>Balance </a:t>
                </a:r>
                <a:r>
                  <a:rPr lang="en-US" dirty="0"/>
                  <a:t>of forces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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i="1" dirty="0">
                  <a:latin typeface="Cambria Math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𝑏𝑜𝑑𝑦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𝑚𝑎𝑠𝑠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4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𝑔𝑟𝑎𝑣𝑖𝑡𝑎𝑡𝑖𝑜𝑛𝑎𝑙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𝑎𝑐𝑐𝑒𝑙𝑒𝑟𝑎𝑡𝑖𝑜𝑛</m:t>
                    </m:r>
                  </m:oMath>
                </a14:m>
                <a:endParaRPr lang="en-US" dirty="0"/>
              </a:p>
              <a:p>
                <a:pPr lvl="4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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𝑠𝑢𝑟𝑓𝑎𝑐𝑒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𝑡𝑒𝑛𝑠𝑖𝑜𝑛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𝑜𝑓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𝑤𝑎𝑡𝑒𝑟</m:t>
                    </m:r>
                  </m:oMath>
                </a14:m>
                <a:endParaRPr lang="en-US" dirty="0"/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𝑐𝑜𝑛𝑡𝑎𝑐𝑡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𝑝𝑒𝑟𝑖𝑚𝑒𝑡𝑒𝑟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Balance </a:t>
            </a:r>
            <a:r>
              <a:rPr lang="en-US" dirty="0"/>
              <a:t>of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31059" y="2514600"/>
            <a:ext cx="8836741" cy="3538954"/>
            <a:chOff x="231059" y="3048000"/>
            <a:chExt cx="8836741" cy="3538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05000" y="3048000"/>
                  <a:ext cx="971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3048000"/>
                  <a:ext cx="97148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565466" y="6248400"/>
              <a:ext cx="1502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© S. </a:t>
              </a:r>
              <a:r>
                <a:rPr lang="en-US" sz="1600" dirty="0" err="1" smtClean="0"/>
                <a:t>Linstead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559" y="6214646"/>
              <a:ext cx="2226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© Cohesive </a:t>
              </a:r>
              <a:r>
                <a:rPr lang="en-US" sz="1600" dirty="0"/>
                <a:t>Blue Inc.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324600" y="3048000"/>
                  <a:ext cx="971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048000"/>
                  <a:ext cx="97148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0" descr="http://25.media.tumblr.com/tumblr_lm1ww6bAp71qeeqk5o1_5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59" y="3463498"/>
              <a:ext cx="4298483" cy="2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0" name="Picture 2" descr="File:Jesus christ lizard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7"/>
            <a:stretch/>
          </p:blipFill>
          <p:spPr bwMode="auto">
            <a:xfrm>
              <a:off x="4715240" y="3473693"/>
              <a:ext cx="4276360" cy="278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95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Life on the edge of water and air</a:t>
            </a:r>
          </a:p>
          <a:p>
            <a:pPr lvl="2"/>
            <a:r>
              <a:rPr lang="en-US" dirty="0" smtClean="0"/>
              <a:t>Questions</a:t>
            </a:r>
          </a:p>
          <a:p>
            <a:pPr lvl="3"/>
            <a:r>
              <a:rPr lang="en-US" dirty="0" smtClean="0"/>
              <a:t>What is the balance of forces for the average water strider?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/>
              <a:t>How big can a water strider get and still stay afloat?</a:t>
            </a:r>
          </a:p>
          <a:p>
            <a:pPr lvl="3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23408" y="3692098"/>
            <a:ext cx="4444392" cy="3089702"/>
            <a:chOff x="231059" y="3463498"/>
            <a:chExt cx="4444392" cy="3089702"/>
          </a:xfrm>
        </p:grpSpPr>
        <p:sp>
          <p:nvSpPr>
            <p:cNvPr id="18" name="TextBox 17"/>
            <p:cNvSpPr txBox="1"/>
            <p:nvPr/>
          </p:nvSpPr>
          <p:spPr>
            <a:xfrm>
              <a:off x="2448559" y="6214646"/>
              <a:ext cx="2226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© Cohesive </a:t>
              </a:r>
              <a:r>
                <a:rPr lang="en-US" sz="1600" dirty="0"/>
                <a:t>Blue Inc.</a:t>
              </a:r>
            </a:p>
          </p:txBody>
        </p:sp>
        <p:pic>
          <p:nvPicPr>
            <p:cNvPr id="21" name="Picture 10" descr="http://25.media.tumblr.com/tumblr_lm1ww6bAp71qeeqk5o1_5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59" y="3463498"/>
              <a:ext cx="4298483" cy="2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6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NGSSS</a:t>
            </a:r>
          </a:p>
          <a:p>
            <a:pPr lvl="2"/>
            <a:r>
              <a:rPr lang="en-US" dirty="0"/>
              <a:t>MA.912.G.7.5  Explain and use formulas for lateral area, surface area and volume of solids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MA.912.G.7.7  Determine how changes in dimension affect the surface area and volume of common geometric solids.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MA.912.G.8.2  </a:t>
            </a:r>
            <a:r>
              <a:rPr lang="en-US" dirty="0"/>
              <a:t>Use a variety of problem-solving strategies such as drawing a diagram, making a chart, guess-and-check, solve a simpler problem, writing an equation and working backwards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CCSS</a:t>
            </a:r>
          </a:p>
          <a:p>
            <a:pPr lvl="2"/>
            <a:r>
              <a:rPr lang="en-US" dirty="0"/>
              <a:t>G.MG.1 Use geometric shapes, their measures, and their properties </a:t>
            </a:r>
            <a:r>
              <a:rPr lang="en-US" dirty="0" smtClean="0"/>
              <a:t>to describe </a:t>
            </a:r>
            <a:r>
              <a:rPr lang="en-US" dirty="0"/>
              <a:t>objects (e.g., modeling a tree trunk or a human torso as </a:t>
            </a:r>
            <a:r>
              <a:rPr lang="en-US" dirty="0" smtClean="0"/>
              <a:t>a cylinder).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G.MG.2 Apply concepts of density based on area and volume </a:t>
            </a:r>
            <a:r>
              <a:rPr lang="en-US" dirty="0" smtClean="0"/>
              <a:t>in modeling </a:t>
            </a:r>
            <a:r>
              <a:rPr lang="en-US" dirty="0"/>
              <a:t>situations (e.g., persons per square mile, BTUs per </a:t>
            </a:r>
            <a:r>
              <a:rPr lang="en-US" dirty="0" smtClean="0"/>
              <a:t>cubic foot).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G.MG.3 </a:t>
            </a:r>
            <a:r>
              <a:rPr lang="en-US" dirty="0"/>
              <a:t>Apply geometric methods to solve design problems (e.g</a:t>
            </a:r>
            <a:r>
              <a:rPr lang="en-US" dirty="0" smtClean="0"/>
              <a:t>., designing </a:t>
            </a:r>
            <a:r>
              <a:rPr lang="en-US" dirty="0"/>
              <a:t>an object or structure to satisfy physical constraints </a:t>
            </a:r>
            <a:r>
              <a:rPr lang="en-US" dirty="0" smtClean="0"/>
              <a:t>or minimize </a:t>
            </a:r>
            <a:r>
              <a:rPr lang="en-US" dirty="0"/>
              <a:t>cost; working with typographic grid systems based on ratios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CCSS</a:t>
            </a:r>
          </a:p>
          <a:p>
            <a:pPr lvl="2"/>
            <a:r>
              <a:rPr lang="en-US" dirty="0"/>
              <a:t>G.GMD.3 Use volume formulas for cylinders, pyramids, cones, </a:t>
            </a:r>
            <a:r>
              <a:rPr lang="en-US" dirty="0" smtClean="0"/>
              <a:t>and spheres </a:t>
            </a:r>
            <a:r>
              <a:rPr lang="en-US" dirty="0"/>
              <a:t>to solve problems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G.GMD.4 Identify the shapes of two-dimensional cross-sections of </a:t>
            </a:r>
            <a:r>
              <a:rPr lang="en-US" dirty="0" smtClean="0"/>
              <a:t>three-dimensional objects</a:t>
            </a:r>
            <a:r>
              <a:rPr lang="en-US" dirty="0"/>
              <a:t>, and identify three-dimensional objects </a:t>
            </a:r>
            <a:r>
              <a:rPr lang="en-US" dirty="0" smtClean="0"/>
              <a:t>generated by </a:t>
            </a:r>
            <a:r>
              <a:rPr lang="en-US" dirty="0"/>
              <a:t>rotations of two-dimensional objects.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Water striders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1554063"/>
            <a:ext cx="7974179" cy="5262979"/>
            <a:chOff x="533400" y="1554063"/>
            <a:chExt cx="7974179" cy="52629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8" t="19596" r="20490" b="7354"/>
            <a:stretch/>
          </p:blipFill>
          <p:spPr>
            <a:xfrm>
              <a:off x="533400" y="1723697"/>
              <a:ext cx="3719393" cy="4219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19600" y="1554063"/>
              <a:ext cx="4087979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Body</a:t>
              </a:r>
            </a:p>
            <a:p>
              <a:r>
                <a:rPr lang="en-US" sz="1600" dirty="0"/>
                <a:t>     Head Hemisphere: R = </a:t>
              </a:r>
              <a:r>
                <a:rPr lang="en-US" sz="1600" dirty="0" smtClean="0"/>
                <a:t>0.55</a:t>
              </a:r>
              <a:endParaRPr lang="en-US" sz="1600" dirty="0"/>
            </a:p>
            <a:p>
              <a:r>
                <a:rPr lang="en-US" sz="1600" dirty="0"/>
                <a:t>     Body Cylinder: R = </a:t>
              </a:r>
              <a:r>
                <a:rPr lang="en-US" sz="1600" dirty="0" smtClean="0"/>
                <a:t>0.55</a:t>
              </a:r>
              <a:r>
                <a:rPr lang="en-US" sz="1600" dirty="0"/>
                <a:t>, L = </a:t>
              </a:r>
              <a:r>
                <a:rPr lang="en-US" sz="1600" dirty="0" smtClean="0"/>
                <a:t>6.4</a:t>
              </a:r>
              <a:endParaRPr lang="en-US" sz="1600" dirty="0"/>
            </a:p>
            <a:p>
              <a:r>
                <a:rPr lang="en-US" sz="1600" dirty="0"/>
                <a:t>     Tail Cone: R = </a:t>
              </a:r>
              <a:r>
                <a:rPr lang="en-US" sz="1600" dirty="0" smtClean="0"/>
                <a:t>0.55</a:t>
              </a:r>
              <a:r>
                <a:rPr lang="en-US" sz="1600" dirty="0"/>
                <a:t>, L = </a:t>
              </a:r>
              <a:r>
                <a:rPr lang="en-US" sz="1600" dirty="0" smtClean="0"/>
                <a:t>2.6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Leg 1</a:t>
              </a:r>
            </a:p>
            <a:p>
              <a:r>
                <a:rPr lang="en-US" sz="1600" dirty="0"/>
                <a:t>     Segment 1: R = </a:t>
              </a:r>
              <a:r>
                <a:rPr lang="en-US" sz="1600" dirty="0" smtClean="0"/>
                <a:t>0.08</a:t>
              </a:r>
              <a:r>
                <a:rPr lang="en-US" sz="1600" dirty="0"/>
                <a:t>, L = </a:t>
              </a:r>
              <a:r>
                <a:rPr lang="en-US" sz="1600" dirty="0" smtClean="0"/>
                <a:t>1.5</a:t>
              </a:r>
              <a:endParaRPr lang="en-US" sz="1600" dirty="0"/>
            </a:p>
            <a:p>
              <a:r>
                <a:rPr lang="en-US" sz="1600" dirty="0"/>
                <a:t>     Segment 2: R = </a:t>
              </a:r>
              <a:r>
                <a:rPr lang="en-US" sz="1600" dirty="0" smtClean="0"/>
                <a:t>0.04</a:t>
              </a:r>
              <a:r>
                <a:rPr lang="en-US" sz="1600" dirty="0"/>
                <a:t>, L = </a:t>
              </a:r>
              <a:r>
                <a:rPr lang="en-US" sz="1600" dirty="0" smtClean="0"/>
                <a:t>1.5</a:t>
              </a:r>
              <a:endParaRPr lang="en-US" sz="1600" dirty="0"/>
            </a:p>
            <a:p>
              <a:r>
                <a:rPr lang="en-US" sz="1600" dirty="0"/>
                <a:t>     Segment 3: R = </a:t>
              </a:r>
              <a:r>
                <a:rPr lang="en-US" sz="1600" dirty="0" smtClean="0"/>
                <a:t>0.02</a:t>
              </a:r>
              <a:r>
                <a:rPr lang="en-US" sz="1600" dirty="0"/>
                <a:t>, L = </a:t>
              </a:r>
              <a:r>
                <a:rPr lang="en-US" sz="1600" dirty="0" smtClean="0"/>
                <a:t>1.0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Leg 2</a:t>
              </a:r>
            </a:p>
            <a:p>
              <a:r>
                <a:rPr lang="en-US" sz="1600" dirty="0"/>
                <a:t>     Segment 1: R = </a:t>
              </a:r>
              <a:r>
                <a:rPr lang="en-US" sz="1600" dirty="0" smtClean="0"/>
                <a:t>0.08</a:t>
              </a:r>
              <a:r>
                <a:rPr lang="en-US" sz="1600" dirty="0"/>
                <a:t>, L = </a:t>
              </a:r>
              <a:r>
                <a:rPr lang="en-US" sz="1600" dirty="0" smtClean="0"/>
                <a:t>4.5</a:t>
              </a:r>
              <a:endParaRPr lang="en-US" sz="1600" dirty="0"/>
            </a:p>
            <a:p>
              <a:r>
                <a:rPr lang="en-US" sz="1600" dirty="0"/>
                <a:t>     Segment 2: R = </a:t>
              </a:r>
              <a:r>
                <a:rPr lang="en-US" sz="1600" dirty="0" smtClean="0"/>
                <a:t>0.04</a:t>
              </a:r>
              <a:r>
                <a:rPr lang="en-US" sz="1600" dirty="0"/>
                <a:t>, L = </a:t>
              </a:r>
              <a:r>
                <a:rPr lang="en-US" sz="1600" dirty="0" smtClean="0"/>
                <a:t>4.5</a:t>
              </a:r>
              <a:endParaRPr lang="en-US" sz="1600" dirty="0"/>
            </a:p>
            <a:p>
              <a:r>
                <a:rPr lang="en-US" sz="1600" dirty="0"/>
                <a:t>     Segment 3: R = </a:t>
              </a:r>
              <a:r>
                <a:rPr lang="en-US" sz="1600" dirty="0" smtClean="0"/>
                <a:t>0.02</a:t>
              </a:r>
              <a:r>
                <a:rPr lang="en-US" sz="1600" dirty="0"/>
                <a:t>, L = </a:t>
              </a:r>
              <a:r>
                <a:rPr lang="en-US" sz="1600" dirty="0" smtClean="0"/>
                <a:t>3.0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/>
                <a:t>Leg 3</a:t>
              </a:r>
            </a:p>
            <a:p>
              <a:r>
                <a:rPr lang="en-US" sz="1600" dirty="0"/>
                <a:t>     Segment 1: R = </a:t>
              </a:r>
              <a:r>
                <a:rPr lang="en-US" sz="1600" dirty="0" smtClean="0"/>
                <a:t>0.04</a:t>
              </a:r>
              <a:r>
                <a:rPr lang="en-US" sz="1600" dirty="0"/>
                <a:t>, L = </a:t>
              </a:r>
              <a:r>
                <a:rPr lang="en-US" sz="1600" dirty="0" smtClean="0"/>
                <a:t>3.0</a:t>
              </a:r>
              <a:endParaRPr lang="en-US" sz="1600" dirty="0"/>
            </a:p>
            <a:p>
              <a:r>
                <a:rPr lang="en-US" sz="1600" dirty="0"/>
                <a:t>     Segment 2: R = </a:t>
              </a:r>
              <a:r>
                <a:rPr lang="en-US" sz="1600" dirty="0" smtClean="0"/>
                <a:t>0.02</a:t>
              </a:r>
              <a:r>
                <a:rPr lang="en-US" sz="1600" dirty="0"/>
                <a:t>, L = </a:t>
              </a:r>
              <a:r>
                <a:rPr lang="en-US" sz="1600" dirty="0" smtClean="0"/>
                <a:t>3.0</a:t>
              </a:r>
              <a:endParaRPr lang="en-US" sz="1600" dirty="0"/>
            </a:p>
            <a:p>
              <a:r>
                <a:rPr lang="en-US" sz="1600" dirty="0"/>
                <a:t>     Segment 3: R = </a:t>
              </a:r>
              <a:r>
                <a:rPr lang="en-US" sz="1600" dirty="0" smtClean="0"/>
                <a:t>0.02</a:t>
              </a:r>
              <a:r>
                <a:rPr lang="en-US" sz="1600" dirty="0"/>
                <a:t>, L = </a:t>
              </a:r>
              <a:r>
                <a:rPr lang="en-US" sz="1600" dirty="0" smtClean="0"/>
                <a:t>2.0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*All measurements in millimeters (mm)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4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Only the tarsal segments (segment 3) of each leg are in contact with the water.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Contact Perimeter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=2×2(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2589276" y="3506725"/>
            <a:ext cx="1143000" cy="2359152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4876801"/>
            <a:ext cx="3046476" cy="1219200"/>
          </a:xfrm>
          <a:prstGeom prst="rect">
            <a:avLst/>
          </a:prstGeom>
          <a:solidFill>
            <a:srgbClr val="2DA2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4876801"/>
            <a:ext cx="20574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0"/>
          <a:stretch/>
        </p:blipFill>
        <p:spPr>
          <a:xfrm>
            <a:off x="5486400" y="2913888"/>
            <a:ext cx="3351539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Only the tarsal segments (segment 3) of each leg are in contact with the water.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Contact Perimeter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=2×2(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r>
                  <a:rPr lang="en-US" dirty="0" smtClean="0">
                    <a:solidFill>
                      <a:prstClr val="black"/>
                    </a:solidFill>
                  </a:rPr>
                  <a:t>Find </a:t>
                </a:r>
                <a:r>
                  <a:rPr lang="en-US" dirty="0">
                    <a:solidFill>
                      <a:prstClr val="black"/>
                    </a:solidFill>
                  </a:rPr>
                  <a:t>the contact perimeter                                              of the water strider.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0"/>
          <a:stretch/>
        </p:blipFill>
        <p:spPr>
          <a:xfrm>
            <a:off x="5486400" y="2913888"/>
            <a:ext cx="3351539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84492"/>
              </p:ext>
            </p:extLst>
          </p:nvPr>
        </p:nvGraphicFramePr>
        <p:xfrm>
          <a:off x="152400" y="117940"/>
          <a:ext cx="8915399" cy="6587660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3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09313"/>
              </p:ext>
            </p:extLst>
          </p:nvPr>
        </p:nvGraphicFramePr>
        <p:xfrm>
          <a:off x="152400" y="117940"/>
          <a:ext cx="8915399" cy="6587660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(g)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8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Dimensions of all body segments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Density of the water strider body = 0.0012 g/mm</a:t>
                </a:r>
                <a:r>
                  <a:rPr lang="en-US" baseline="30000" dirty="0" smtClean="0"/>
                  <a:t>3</a:t>
                </a:r>
              </a:p>
              <a:p>
                <a:pPr lvl="2"/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𝐷𝑒𝑛𝑠𝑖𝑡𝑦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𝑀𝑎𝑠𝑠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𝑉𝑜𝑙𝑢𝑚𝑒</m:t>
                        </m:r>
                      </m:den>
                    </m:f>
                  </m:oMath>
                </a14:m>
                <a:endParaRPr lang="en-US" dirty="0"/>
              </a:p>
              <a:p>
                <a:pPr marL="850392" lvl="1" indent="-457200">
                  <a:buFont typeface="+mj-lt"/>
                  <a:buAutoNum type="arabicParenR" startAt="2"/>
                </a:pPr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2"/>
                </a:pPr>
                <a:r>
                  <a:rPr lang="en-US" dirty="0" smtClean="0"/>
                  <a:t>Find </a:t>
                </a:r>
                <a:r>
                  <a:rPr lang="en-US" dirty="0"/>
                  <a:t>the </a:t>
                </a:r>
                <a:r>
                  <a:rPr lang="en-US" dirty="0" smtClean="0"/>
                  <a:t>body mass of the water strider.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86567"/>
              </p:ext>
            </p:extLst>
          </p:nvPr>
        </p:nvGraphicFramePr>
        <p:xfrm>
          <a:off x="152400" y="117940"/>
          <a:ext cx="8915399" cy="6587660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11601"/>
              </p:ext>
            </p:extLst>
          </p:nvPr>
        </p:nvGraphicFramePr>
        <p:xfrm>
          <a:off x="152400" y="117940"/>
          <a:ext cx="8915399" cy="6587660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0.824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7.61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0.009132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=0.009132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𝑔𝑟𝑎𝑚𝑠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0.0098 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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0.000067 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𝑚𝑚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24 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Cambria Math"/>
                    <a:sym typeface="Symbol"/>
                  </a:rPr>
                  <a:t> </a:t>
                </a:r>
              </a:p>
              <a:p>
                <a:pPr lvl="2"/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3"/>
                </a:pPr>
                <a:r>
                  <a:rPr lang="en-US" dirty="0" smtClean="0"/>
                  <a:t>Find </a:t>
                </a:r>
                <a:r>
                  <a:rPr lang="en-US" dirty="0"/>
                  <a:t>the </a:t>
                </a:r>
                <a:r>
                  <a:rPr lang="en-US" dirty="0" smtClean="0"/>
                  <a:t>ratio of body weight to surface tension force for the water strider.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=0.009132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𝑔𝑟𝑎𝑚𝑠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=0.0098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𝑚𝑠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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=0.000067 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/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𝑚𝑚</m:t>
                    </m:r>
                  </m:oMath>
                </a14:m>
                <a:endParaRPr lang="en-US" dirty="0">
                  <a:ea typeface="Cambria Math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=24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𝑚𝑚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  <a:sym typeface="Symbol"/>
                      </a:rPr>
                      <m:t> </m:t>
                    </m:r>
                  </m:oMath>
                </a14:m>
                <a:endParaRPr lang="en-US" dirty="0">
                  <a:ea typeface="Cambria Math"/>
                  <a:sym typeface="Symbol"/>
                </a:endParaRPr>
              </a:p>
              <a:p>
                <a:pPr marL="630936" lvl="2" indent="0">
                  <a:buNone/>
                </a:pPr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3"/>
                </a:pPr>
                <a:r>
                  <a:rPr lang="en-US" dirty="0" smtClean="0"/>
                  <a:t>Find </a:t>
                </a:r>
                <a:r>
                  <a:rPr lang="en-US" dirty="0"/>
                  <a:t>the </a:t>
                </a:r>
                <a:r>
                  <a:rPr lang="en-US" dirty="0" smtClean="0"/>
                  <a:t>ratio of body weight to surface tension force for the water strider.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0.009132×0.0098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0.000067×24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0.056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𝐹𝑙𝑜𝑎𝑡𝑖𝑛𝑔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𝑆𝑖𝑛𝑘𝑖𝑛𝑔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850392" lvl="1" indent="-457200">
                  <a:buFont typeface="+mj-lt"/>
                  <a:buAutoNum type="arabicParenR" startAt="4"/>
                </a:pPr>
                <a:r>
                  <a:rPr lang="en-US" dirty="0"/>
                  <a:t>How big can a water strider get and still stay afloat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40892"/>
              </p:ext>
            </p:extLst>
          </p:nvPr>
        </p:nvGraphicFramePr>
        <p:xfrm>
          <a:off x="152400" y="117940"/>
          <a:ext cx="8915399" cy="6641528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2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0.724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33368"/>
              </p:ext>
            </p:extLst>
          </p:nvPr>
        </p:nvGraphicFramePr>
        <p:xfrm>
          <a:off x="152400" y="117940"/>
          <a:ext cx="8915399" cy="6650506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2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2.788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48.657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6.589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0.724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9.0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60.868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0.0730416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6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85981"/>
              </p:ext>
            </p:extLst>
          </p:nvPr>
        </p:nvGraphicFramePr>
        <p:xfrm>
          <a:off x="152400" y="117940"/>
          <a:ext cx="8915399" cy="6650506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4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5.791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0.965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02792"/>
              </p:ext>
            </p:extLst>
          </p:nvPr>
        </p:nvGraphicFramePr>
        <p:xfrm>
          <a:off x="152400" y="117940"/>
          <a:ext cx="8915399" cy="6650506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4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22.301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389.256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52.712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0.483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5.791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0.965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486.949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0.5843388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0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92189"/>
              </p:ext>
            </p:extLst>
          </p:nvPr>
        </p:nvGraphicFramePr>
        <p:xfrm>
          <a:off x="152400" y="117940"/>
          <a:ext cx="8915399" cy="6650506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8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46.325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11.581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7.721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1.287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80363"/>
              </p:ext>
            </p:extLst>
          </p:nvPr>
        </p:nvGraphicFramePr>
        <p:xfrm>
          <a:off x="152400" y="117940"/>
          <a:ext cx="8915399" cy="6650506"/>
        </p:xfrm>
        <a:graphic>
          <a:graphicData uri="http://schemas.openxmlformats.org/drawingml/2006/table">
            <a:tbl>
              <a:tblPr/>
              <a:tblGrid>
                <a:gridCol w="190338"/>
                <a:gridCol w="1714662"/>
                <a:gridCol w="1371600"/>
                <a:gridCol w="1371600"/>
                <a:gridCol w="2590800"/>
                <a:gridCol w="1676399"/>
              </a:tblGrid>
              <a:tr h="1675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Water Strider Body Segment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Dimensions x 8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Radius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Length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Contact Perimeter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Volume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(mm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Head Hemisphere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178.409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Body Cylinder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51.2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3114.047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Tail Cone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421.694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15.442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3.860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0.643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46.325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11.581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7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Leg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1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7.721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2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---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1.930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Segment 3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1.287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Contact Perimeter*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192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Total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Volume**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3895.588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                                       Body 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Mass </a:t>
                      </a:r>
                      <a:r>
                        <a:rPr lang="en-US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(g</a:t>
                      </a:r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/>
                        </a:rPr>
                        <a:t>)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 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4.6747056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*Contact perimeter for Legs 1, 2, &amp; 3 must be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4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/>
                        </a:rPr>
                        <a:t>**Total volume must include the volume of the body and the volume of the legs multiplied by 2 to account for the legs on either side of the body.</a:t>
                      </a:r>
                    </a:p>
                  </a:txBody>
                  <a:tcPr marL="5036" marR="5036" marT="50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marL="850392" lvl="1" indent="-457200">
                  <a:buFont typeface="+mj-lt"/>
                  <a:buAutoNum type="arabicParenR" startAt="4"/>
                </a:pPr>
                <a:r>
                  <a:rPr lang="en-US" dirty="0" smtClean="0"/>
                  <a:t>How </a:t>
                </a:r>
                <a:r>
                  <a:rPr lang="en-US" dirty="0"/>
                  <a:t>big can a water strider get and still stay afloat</a:t>
                </a:r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At 2X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.0730416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98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67×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48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=0.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223</m:t>
                    </m:r>
                  </m:oMath>
                </a14:m>
                <a:endParaRPr lang="en-US" dirty="0"/>
              </a:p>
              <a:p>
                <a:pPr lvl="3"/>
                <a:endParaRPr lang="en-US" dirty="0" smtClean="0"/>
              </a:p>
              <a:p>
                <a:pPr lvl="2"/>
                <a:r>
                  <a:rPr lang="en-US" dirty="0" smtClean="0"/>
                  <a:t>At 4X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5843388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98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67×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96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=0.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890</m:t>
                    </m:r>
                  </m:oMath>
                </a14:m>
                <a:endParaRPr lang="en-US" dirty="0"/>
              </a:p>
              <a:p>
                <a:pPr lvl="3"/>
                <a:endParaRPr lang="en-US" dirty="0" smtClean="0"/>
              </a:p>
              <a:p>
                <a:pPr lvl="2"/>
                <a:r>
                  <a:rPr lang="en-US" dirty="0" smtClean="0"/>
                  <a:t>At 8X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𝑤𝑒𝑖𝑔h𝑡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𝑠𝑢𝑟𝑓𝑎𝑐𝑒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𝑡𝑒𝑛𝑠𝑖𝑜𝑛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𝑓𝑜𝑟𝑐𝑒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4.6747056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0.009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67×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192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3.561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3581400"/>
            <a:ext cx="67818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Geometric scaling</a:t>
                </a:r>
                <a:endParaRPr lang="en-US" dirty="0"/>
              </a:p>
              <a:p>
                <a:pPr lvl="2"/>
                <a:r>
                  <a:rPr lang="en-US" dirty="0" smtClean="0"/>
                  <a:t>Lengths, areas, and volumes increase at different rates because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𝑉𝑜𝑙𝑢𝑚𝑒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14400" y="5181600"/>
            <a:ext cx="762000" cy="6858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PerspectiveBottom">
              <a:rot lat="1500000" lon="1500000" rev="0"/>
            </a:camera>
            <a:lightRig rig="legacyFlat4" dir="b"/>
          </a:scene3d>
          <a:sp3d extrusionH="887400" prstMaterial="legacyPlastic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124200" y="4495800"/>
            <a:ext cx="1527175" cy="13716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scene3d>
            <a:camera prst="legacyPerspectiveBottom">
              <a:rot lat="1500000" lon="1500000" rev="0"/>
            </a:camera>
            <a:lightRig rig="legacyFlat4" dir="b"/>
          </a:scene3d>
          <a:sp3d extrusionH="1801800" prstMaterial="legacyPlastic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228975" y="4341813"/>
            <a:ext cx="1885950" cy="1449387"/>
            <a:chOff x="3228975" y="4645858"/>
            <a:chExt cx="1885950" cy="1450142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889375" y="4770120"/>
              <a:ext cx="0" cy="13258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4900931" y="4714875"/>
              <a:ext cx="45719" cy="1247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rot="4020061" flipH="1">
              <a:off x="4182242" y="4339238"/>
              <a:ext cx="60064" cy="673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rot="-5055667" flipH="1" flipV="1">
              <a:off x="4280025" y="4022186"/>
              <a:ext cx="45719" cy="12940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228975" y="5410200"/>
              <a:ext cx="1374775" cy="123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4603750" y="5286374"/>
              <a:ext cx="511175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6172200" y="3962400"/>
            <a:ext cx="2209800" cy="2209800"/>
            <a:chOff x="6096000" y="4267200"/>
            <a:chExt cx="2209800" cy="2209800"/>
          </a:xfrm>
        </p:grpSpPr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6105525" y="5410200"/>
              <a:ext cx="2200275" cy="1066800"/>
              <a:chOff x="2790" y="3504"/>
              <a:chExt cx="1386" cy="672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2790" y="3672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3312" y="3744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6096000" y="4267200"/>
              <a:ext cx="2200275" cy="1066800"/>
              <a:chOff x="2790" y="3504"/>
              <a:chExt cx="1386" cy="672"/>
            </a:xfrm>
          </p:grpSpPr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2790" y="3672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1" name="Rectangle 30"/>
              <p:cNvSpPr>
                <a:spLocks noChangeArrowheads="1"/>
              </p:cNvSpPr>
              <p:nvPr/>
            </p:nvSpPr>
            <p:spPr bwMode="auto">
              <a:xfrm>
                <a:off x="3312" y="3744"/>
                <a:ext cx="480" cy="432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scene3d>
                <a:camera prst="legacyPerspectiveBottom">
                  <a:rot lat="1500000" lon="1500000" rev="0"/>
                </a:camera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99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activation, application, task-centered, and integration principles (Merrill 2002)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Geometric scaling</a:t>
                </a:r>
                <a:endParaRPr lang="en-US" dirty="0"/>
              </a:p>
              <a:p>
                <a:pPr lvl="2"/>
                <a:r>
                  <a:rPr lang="en-US" dirty="0" smtClean="0"/>
                  <a:t>Lengths, areas, and volumes increase at different rates because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𝑉𝑜𝑙𝑢𝑚𝑒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2534" r="1455" b="2420"/>
          <a:stretch/>
        </p:blipFill>
        <p:spPr bwMode="auto">
          <a:xfrm>
            <a:off x="3886200" y="3579703"/>
            <a:ext cx="5038725" cy="29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Water striders</a:t>
                </a:r>
              </a:p>
              <a:p>
                <a:pPr lvl="1"/>
                <a:r>
                  <a:rPr lang="en-US" dirty="0" smtClean="0"/>
                  <a:t>Geometric scaling</a:t>
                </a:r>
                <a:endParaRPr lang="en-US" dirty="0"/>
              </a:p>
              <a:p>
                <a:pPr lvl="2"/>
                <a:r>
                  <a:rPr lang="en-US" dirty="0" smtClean="0"/>
                  <a:t>Lengths, areas, and volumes increase at different rates because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𝑉𝑜𝑙𝑢𝑚𝑒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3"/>
                <a:endParaRPr lang="en-US" dirty="0" smtClean="0"/>
              </a:p>
              <a:p>
                <a:pPr lvl="2"/>
                <a:r>
                  <a:rPr lang="en-US" dirty="0" smtClean="0"/>
                  <a:t>Therefore, body weight increases more rapidly than the ability of the legs to support that weight on the surface of the water.</a:t>
                </a:r>
              </a:p>
              <a:p>
                <a:pPr lvl="3"/>
                <a:r>
                  <a:rPr lang="en-US" dirty="0" smtClean="0"/>
                  <a:t>Limits the ultimate size that a water strider can be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600" dirty="0"/>
              <a:t>Galileo </a:t>
            </a:r>
            <a:r>
              <a:rPr lang="en-US" sz="1600" dirty="0" err="1"/>
              <a:t>Galilei</a:t>
            </a:r>
            <a:r>
              <a:rPr lang="en-US" sz="1600" dirty="0"/>
              <a:t>, The Assayer, as translated by </a:t>
            </a:r>
            <a:r>
              <a:rPr lang="en-US" sz="1600" dirty="0" err="1"/>
              <a:t>Stillman</a:t>
            </a:r>
            <a:r>
              <a:rPr lang="en-US" sz="1600" dirty="0"/>
              <a:t> Drake (1957), </a:t>
            </a:r>
            <a:r>
              <a:rPr lang="en-US" sz="1600" i="1" dirty="0"/>
              <a:t>Discoveries and Opinions of Galileo</a:t>
            </a:r>
            <a:r>
              <a:rPr lang="en-US" sz="1600" dirty="0"/>
              <a:t> pp. </a:t>
            </a:r>
            <a:r>
              <a:rPr lang="en-US" sz="1600" dirty="0" smtClean="0"/>
              <a:t>237 - 238</a:t>
            </a:r>
            <a:r>
              <a:rPr lang="en-US" sz="1600" dirty="0"/>
              <a:t>. New York: Doubleday &amp; Company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Merrill, M.D. (2002). First principles of instruction. </a:t>
            </a:r>
            <a:r>
              <a:rPr lang="en-US" sz="1600" i="1" dirty="0"/>
              <a:t>Educational Technology Research and Development</a:t>
            </a:r>
            <a:r>
              <a:rPr lang="en-US" sz="1600" dirty="0"/>
              <a:t>. 50 (3): 43 – 59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Hu, D.L., Chan, B., and Bush, J.W.M. (2003). The hydrodynamics of water strider locomotion. </a:t>
            </a:r>
            <a:r>
              <a:rPr lang="en-US" sz="1600" i="1" dirty="0" smtClean="0"/>
              <a:t>Nature</a:t>
            </a:r>
            <a:r>
              <a:rPr lang="en-US" sz="1600" dirty="0" smtClean="0"/>
              <a:t>. 424: 663 – 666. 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  ecological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4114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 smtClean="0"/>
              <a:t>Water versus air</a:t>
            </a:r>
          </a:p>
          <a:p>
            <a:pPr lvl="2"/>
            <a:r>
              <a:rPr lang="en-US" dirty="0" smtClean="0"/>
              <a:t>Physical properties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19600" y="12192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75049"/>
              </p:ext>
            </p:extLst>
          </p:nvPr>
        </p:nvGraphicFramePr>
        <p:xfrm>
          <a:off x="1326432" y="2804160"/>
          <a:ext cx="6445968" cy="2057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64218"/>
                <a:gridCol w="1590875"/>
                <a:gridCol w="1590875"/>
              </a:tblGrid>
              <a:tr h="37084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>
                    <a:solidFill>
                      <a:srgbClr val="7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Water</a:t>
                      </a:r>
                      <a:endParaRPr lang="en-US" sz="2100" dirty="0"/>
                    </a:p>
                  </a:txBody>
                  <a:tcPr>
                    <a:solidFill>
                      <a:srgbClr val="7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Air</a:t>
                      </a:r>
                      <a:endParaRPr lang="en-US" sz="2100" dirty="0"/>
                    </a:p>
                  </a:txBody>
                  <a:tcPr>
                    <a:solidFill>
                      <a:srgbClr val="70C6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Density (kg/m</a:t>
                      </a:r>
                      <a:r>
                        <a:rPr lang="en-US" sz="2100" baseline="30000" dirty="0" smtClean="0"/>
                        <a:t>3</a:t>
                      </a:r>
                      <a:r>
                        <a:rPr lang="en-US" sz="2100" dirty="0" smtClean="0"/>
                        <a:t>)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997.6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1.2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Buoyancy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yes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no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Specific Heat (kJ/kg </a:t>
                      </a:r>
                      <a:r>
                        <a:rPr lang="en-US" sz="2100" dirty="0" smtClean="0">
                          <a:sym typeface="Symbol"/>
                        </a:rPr>
                        <a:t></a:t>
                      </a:r>
                      <a:r>
                        <a:rPr lang="en-US" sz="2100" dirty="0" smtClean="0"/>
                        <a:t>C)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4.1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1.0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Speed of sound (m/s)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1485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343</a:t>
                      </a:r>
                      <a:endParaRPr lang="en-US" sz="2100" dirty="0"/>
                    </a:p>
                  </a:txBody>
                  <a:tcPr>
                    <a:solidFill>
                      <a:srgbClr val="D4F1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Water versus air</a:t>
            </a:r>
          </a:p>
          <a:p>
            <a:pPr lvl="2"/>
            <a:r>
              <a:rPr lang="en-US" dirty="0" smtClean="0"/>
              <a:t>Locomotion systems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457200" y="2438400"/>
            <a:ext cx="8534400" cy="3629799"/>
            <a:chOff x="457200" y="2480846"/>
            <a:chExt cx="8534400" cy="3629799"/>
          </a:xfrm>
        </p:grpSpPr>
        <p:grpSp>
          <p:nvGrpSpPr>
            <p:cNvPr id="24" name="Group 23"/>
            <p:cNvGrpSpPr/>
            <p:nvPr/>
          </p:nvGrpSpPr>
          <p:grpSpPr>
            <a:xfrm>
              <a:off x="1905000" y="2480846"/>
              <a:ext cx="7086600" cy="3629799"/>
              <a:chOff x="1905000" y="2590800"/>
              <a:chExt cx="7086600" cy="3629799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905000" y="2590800"/>
                <a:ext cx="5181600" cy="415498"/>
                <a:chOff x="1905000" y="2667000"/>
                <a:chExt cx="5181600" cy="415498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1905000" y="2667000"/>
                  <a:ext cx="92685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 smtClean="0"/>
                    <a:t>Water</a:t>
                  </a:r>
                  <a:endParaRPr lang="en-US" sz="2100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526831" y="2667000"/>
                  <a:ext cx="559769" cy="4154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100" dirty="0" smtClean="0"/>
                    <a:t>Air</a:t>
                  </a:r>
                  <a:endParaRPr lang="en-US" sz="2100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010400" y="5943600"/>
                <a:ext cx="1981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 smtClean="0"/>
                  <a:t>Liem</a:t>
                </a:r>
                <a:r>
                  <a:rPr lang="en-US" sz="1200" dirty="0" smtClean="0"/>
                  <a:t> et al. (2001)</a:t>
                </a:r>
                <a:endParaRPr lang="en-US" sz="12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57200" y="2924812"/>
              <a:ext cx="3895724" cy="2908834"/>
              <a:chOff x="-683785" y="2844373"/>
              <a:chExt cx="4569984" cy="3247506"/>
            </a:xfrm>
          </p:grpSpPr>
          <p:pic>
            <p:nvPicPr>
              <p:cNvPr id="69" name="Picture 2" descr="Fig. 11- 2. Drag force.jpg                                     00004927Stingray                       0002A058: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62" t="50000" r="30107" b="2437"/>
              <a:stretch/>
            </p:blipFill>
            <p:spPr bwMode="auto">
              <a:xfrm>
                <a:off x="-683785" y="2844373"/>
                <a:ext cx="4569984" cy="3247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3657600" y="3352800"/>
                <a:ext cx="228599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648200" y="3460162"/>
              <a:ext cx="4076700" cy="2144884"/>
              <a:chOff x="4648200" y="3276600"/>
              <a:chExt cx="4076700" cy="2144884"/>
            </a:xfrm>
          </p:grpSpPr>
          <p:pic>
            <p:nvPicPr>
              <p:cNvPr id="72" name="Picture 2" descr="Fig. 8-11. Trunk and locomo.jpg                                000048DFStingray                       0002A058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7" t="45904" r="33542" b="4288"/>
              <a:stretch/>
            </p:blipFill>
            <p:spPr bwMode="auto">
              <a:xfrm>
                <a:off x="4648200" y="3276600"/>
                <a:ext cx="4076700" cy="2144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4648200" y="5182597"/>
                <a:ext cx="1676400" cy="238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8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Water versus air</a:t>
            </a:r>
          </a:p>
          <a:p>
            <a:pPr lvl="2"/>
            <a:r>
              <a:rPr lang="en-US" dirty="0" smtClean="0"/>
              <a:t>Body Temperature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905000" y="2438400"/>
            <a:ext cx="5181600" cy="415498"/>
            <a:chOff x="1905000" y="2667000"/>
            <a:chExt cx="5181600" cy="415498"/>
          </a:xfrm>
        </p:grpSpPr>
        <p:sp>
          <p:nvSpPr>
            <p:cNvPr id="78" name="TextBox 77"/>
            <p:cNvSpPr txBox="1"/>
            <p:nvPr/>
          </p:nvSpPr>
          <p:spPr>
            <a:xfrm>
              <a:off x="1905000" y="2667000"/>
              <a:ext cx="92685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smtClean="0"/>
                <a:t>Water</a:t>
              </a:r>
              <a:endParaRPr lang="en-US" sz="21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26831" y="2667000"/>
              <a:ext cx="55976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dirty="0" smtClean="0"/>
                <a:t>Air</a:t>
              </a:r>
              <a:endParaRPr lang="en-US" sz="2100" dirty="0"/>
            </a:p>
          </p:txBody>
        </p:sp>
      </p:grpSp>
      <p:pic>
        <p:nvPicPr>
          <p:cNvPr id="10248" name="Picture 8" descr="http://www.redcliffsdesertreserve.com/wp-content/uploads/2009/12/Desert-Collard-Li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57" y="2853898"/>
            <a:ext cx="43789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elasmo-research.org/education/ecology/images/lem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85389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Life in Fluids</a:t>
            </a:r>
          </a:p>
          <a:p>
            <a:pPr lvl="1"/>
            <a:r>
              <a:rPr lang="en-US" dirty="0"/>
              <a:t>Water versus air</a:t>
            </a:r>
          </a:p>
          <a:p>
            <a:pPr lvl="2"/>
            <a:r>
              <a:rPr lang="en-US" dirty="0" smtClean="0"/>
              <a:t>Sensory systems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1905000" y="2438400"/>
            <a:ext cx="6858001" cy="3733800"/>
            <a:chOff x="1905000" y="2480846"/>
            <a:chExt cx="6858001" cy="3733800"/>
          </a:xfrm>
        </p:grpSpPr>
        <p:grpSp>
          <p:nvGrpSpPr>
            <p:cNvPr id="69" name="Group 68"/>
            <p:cNvGrpSpPr/>
            <p:nvPr/>
          </p:nvGrpSpPr>
          <p:grpSpPr>
            <a:xfrm>
              <a:off x="1905000" y="2480846"/>
              <a:ext cx="6858001" cy="3733800"/>
              <a:chOff x="1905000" y="2590800"/>
              <a:chExt cx="6858001" cy="373380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905000" y="2590800"/>
                <a:ext cx="5181600" cy="415498"/>
                <a:chOff x="1905000" y="2667000"/>
                <a:chExt cx="5181600" cy="415498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905000" y="2667000"/>
                  <a:ext cx="92685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 smtClean="0"/>
                    <a:t>Water</a:t>
                  </a:r>
                  <a:endParaRPr lang="en-US" sz="21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526831" y="2667000"/>
                  <a:ext cx="559769" cy="4154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100" dirty="0" smtClean="0"/>
                    <a:t>Air</a:t>
                  </a:r>
                  <a:endParaRPr lang="en-US" sz="2100" dirty="0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5867400" y="6047601"/>
                <a:ext cx="28956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www.animalgalleries.org</a:t>
                </a:r>
                <a:endParaRPr lang="en-US" sz="1200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4158048" y="3380214"/>
              <a:ext cx="194871" cy="477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5366159"/>
              <a:ext cx="1676400" cy="238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http://animalgalleries.org/albums/Small-Land-Mammals/Fox-Galleries/Fennec-Fox-Gallery/Fennec%20Fox%20cute%20ears%20cute%20baby%20Vulpes%20zer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5300"/>
          <a:stretch/>
        </p:blipFill>
        <p:spPr bwMode="auto">
          <a:xfrm>
            <a:off x="4676775" y="2819399"/>
            <a:ext cx="3990975" cy="30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ishgame.com/Data/Image/0909-SEPTEMBER/0909-Big-Ear-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399"/>
            <a:ext cx="3743319" cy="30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295400" y="58952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www.mustanggallery.com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0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</TotalTime>
  <Words>3375</Words>
  <Application>Microsoft Office PowerPoint</Application>
  <PresentationFormat>On-screen Show (4:3)</PresentationFormat>
  <Paragraphs>1273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1_Office Theme</vt:lpstr>
      <vt:lpstr>Concourse</vt:lpstr>
      <vt:lpstr>PowerPoint Presentation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PowerPoint Presentation</vt:lpstr>
      <vt:lpstr>PowerPoint Presentation</vt:lpstr>
      <vt:lpstr>Math &amp; Nature</vt:lpstr>
      <vt:lpstr>PowerPoint Presentation</vt:lpstr>
      <vt:lpstr>PowerPoint Presentation</vt:lpstr>
      <vt:lpstr>Math &amp; Nature</vt:lpstr>
      <vt:lpstr>Math &amp; Nature</vt:lpstr>
      <vt:lpstr>Math &amp;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The 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HUBER</dc:creator>
  <cp:lastModifiedBy>DANIEL HUBER</cp:lastModifiedBy>
  <cp:revision>126</cp:revision>
  <dcterms:created xsi:type="dcterms:W3CDTF">2012-12-10T19:24:43Z</dcterms:created>
  <dcterms:modified xsi:type="dcterms:W3CDTF">2013-03-11T17:44:22Z</dcterms:modified>
</cp:coreProperties>
</file>