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4" r:id="rId4"/>
    <p:sldId id="257" r:id="rId5"/>
    <p:sldId id="258" r:id="rId6"/>
    <p:sldId id="277" r:id="rId7"/>
    <p:sldId id="279" r:id="rId8"/>
    <p:sldId id="280" r:id="rId9"/>
    <p:sldId id="286" r:id="rId10"/>
    <p:sldId id="288" r:id="rId11"/>
    <p:sldId id="287" r:id="rId12"/>
    <p:sldId id="281" r:id="rId13"/>
    <p:sldId id="261" r:id="rId14"/>
    <p:sldId id="262" r:id="rId15"/>
    <p:sldId id="263" r:id="rId16"/>
    <p:sldId id="264" r:id="rId17"/>
    <p:sldId id="265" r:id="rId18"/>
    <p:sldId id="266" r:id="rId19"/>
    <p:sldId id="267" r:id="rId20"/>
    <p:sldId id="269" r:id="rId21"/>
    <p:sldId id="268" r:id="rId22"/>
    <p:sldId id="273" r:id="rId23"/>
    <p:sldId id="270" r:id="rId24"/>
    <p:sldId id="271" r:id="rId25"/>
    <p:sldId id="272" r:id="rId26"/>
    <p:sldId id="283" r:id="rId27"/>
    <p:sldId id="274" r:id="rId28"/>
    <p:sldId id="285" r:id="rId29"/>
    <p:sldId id="275"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p:cViewPr varScale="1">
        <p:scale>
          <a:sx n="69" d="100"/>
          <a:sy n="69" d="100"/>
        </p:scale>
        <p:origin x="-14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63A44-0B2D-43D8-B2E8-8CF3272848D6}"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34176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63A44-0B2D-43D8-B2E8-8CF3272848D6}"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154695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63A44-0B2D-43D8-B2E8-8CF3272848D6}"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60330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63A44-0B2D-43D8-B2E8-8CF3272848D6}"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21657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63A44-0B2D-43D8-B2E8-8CF3272848D6}"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330241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63A44-0B2D-43D8-B2E8-8CF3272848D6}"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368768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63A44-0B2D-43D8-B2E8-8CF3272848D6}" type="datetimeFigureOut">
              <a:rPr lang="en-US" smtClean="0"/>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404447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63A44-0B2D-43D8-B2E8-8CF3272848D6}" type="datetimeFigureOut">
              <a:rPr lang="en-US" smtClean="0"/>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53218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63A44-0B2D-43D8-B2E8-8CF3272848D6}" type="datetimeFigureOut">
              <a:rPr lang="en-US" smtClean="0"/>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275385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63A44-0B2D-43D8-B2E8-8CF3272848D6}"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278802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63A44-0B2D-43D8-B2E8-8CF3272848D6}"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6793F-9E31-4501-BB25-48FF8D8399FD}" type="slidenum">
              <a:rPr lang="en-US" smtClean="0"/>
              <a:t>‹#›</a:t>
            </a:fld>
            <a:endParaRPr lang="en-US"/>
          </a:p>
        </p:txBody>
      </p:sp>
    </p:spTree>
    <p:extLst>
      <p:ext uri="{BB962C8B-B14F-4D97-AF65-F5344CB8AC3E}">
        <p14:creationId xmlns:p14="http://schemas.microsoft.com/office/powerpoint/2010/main" val="270142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63A44-0B2D-43D8-B2E8-8CF3272848D6}" type="datetimeFigureOut">
              <a:rPr lang="en-US" smtClean="0"/>
              <a:t>6/15/2014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6793F-9E31-4501-BB25-48FF8D8399FD}" type="slidenum">
              <a:rPr lang="en-US" smtClean="0"/>
              <a:t>‹#›</a:t>
            </a:fld>
            <a:endParaRPr lang="en-US"/>
          </a:p>
        </p:txBody>
      </p:sp>
    </p:spTree>
    <p:extLst>
      <p:ext uri="{BB962C8B-B14F-4D97-AF65-F5344CB8AC3E}">
        <p14:creationId xmlns:p14="http://schemas.microsoft.com/office/powerpoint/2010/main" val="202360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bc.com/news/science-environment-1655435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ytimes.com/2014/06/05/health/in-first-quick-dna-test-diagnoses-a-boys-illness.html?hpw&amp;rref=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tificamerican.com/article/wolchok-video-who-knew-cancer-has-an-off-switch-video/" TargetMode="External"/><Relationship Id="rId2" Type="http://schemas.openxmlformats.org/officeDocument/2006/relationships/hyperlink" Target="http://www.cbsnews.com/news/genetic-sequencing-could-change-cancer-treatment-forev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81000"/>
            <a:ext cx="398632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Bioinformatics</a:t>
            </a:r>
            <a:endParaRPr lang="en-US" dirty="0"/>
          </a:p>
        </p:txBody>
      </p:sp>
      <p:sp>
        <p:nvSpPr>
          <p:cNvPr id="3" name="Subtitle 2"/>
          <p:cNvSpPr>
            <a:spLocks noGrp="1"/>
          </p:cNvSpPr>
          <p:nvPr>
            <p:ph type="subTitle" idx="1"/>
          </p:nvPr>
        </p:nvSpPr>
        <p:spPr>
          <a:xfrm>
            <a:off x="1371600" y="3581400"/>
            <a:ext cx="6400800" cy="2667000"/>
          </a:xfrm>
          <a:ln>
            <a:solidFill>
              <a:schemeClr val="tx1"/>
            </a:solidFill>
          </a:ln>
        </p:spPr>
        <p:txBody>
          <a:bodyPr>
            <a:noAutofit/>
          </a:bodyPr>
          <a:lstStyle/>
          <a:p>
            <a:pPr marL="457200" indent="-457200" algn="l">
              <a:buFont typeface="Arial" panose="020B0604020202020204" pitchFamily="34" charset="0"/>
              <a:buChar char="•"/>
            </a:pPr>
            <a:r>
              <a:rPr lang="en-US" sz="2600" dirty="0" smtClean="0">
                <a:solidFill>
                  <a:schemeClr val="tx1"/>
                </a:solidFill>
              </a:rPr>
              <a:t>Lecture to accompany BLAST/ORF finder activity</a:t>
            </a:r>
          </a:p>
          <a:p>
            <a:pPr marL="457200" indent="-457200" algn="l">
              <a:buFont typeface="Arial" panose="020B0604020202020204" pitchFamily="34" charset="0"/>
              <a:buChar char="•"/>
            </a:pPr>
            <a:r>
              <a:rPr lang="en-US" sz="2600" dirty="0" smtClean="0">
                <a:solidFill>
                  <a:schemeClr val="tx1"/>
                </a:solidFill>
              </a:rPr>
              <a:t>Start with orientation to activity, for taking notes effectively</a:t>
            </a:r>
          </a:p>
          <a:p>
            <a:pPr marL="457200" indent="-457200" algn="l">
              <a:buFont typeface="Arial" panose="020B0604020202020204" pitchFamily="34" charset="0"/>
              <a:buChar char="•"/>
            </a:pPr>
            <a:r>
              <a:rPr lang="en-US" sz="2600" dirty="0" smtClean="0">
                <a:solidFill>
                  <a:schemeClr val="tx1"/>
                </a:solidFill>
              </a:rPr>
              <a:t>Slide difference between online and presentation</a:t>
            </a:r>
            <a:endParaRPr lang="en-US" sz="2600" dirty="0">
              <a:solidFill>
                <a:schemeClr val="tx1"/>
              </a:solidFill>
            </a:endParaRPr>
          </a:p>
        </p:txBody>
      </p:sp>
    </p:spTree>
    <p:extLst>
      <p:ext uri="{BB962C8B-B14F-4D97-AF65-F5344CB8AC3E}">
        <p14:creationId xmlns:p14="http://schemas.microsoft.com/office/powerpoint/2010/main" val="88880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0176" y="1600200"/>
            <a:ext cx="52036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93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SPIDERGOAT!!!</a:t>
            </a:r>
            <a:endParaRPr lang="en-US" dirty="0"/>
          </a:p>
        </p:txBody>
      </p:sp>
      <p:sp>
        <p:nvSpPr>
          <p:cNvPr id="3" name="Content Placeholder 2"/>
          <p:cNvSpPr>
            <a:spLocks noGrp="1"/>
          </p:cNvSpPr>
          <p:nvPr>
            <p:ph idx="1"/>
          </p:nvPr>
        </p:nvSpPr>
        <p:spPr/>
        <p:txBody>
          <a:bodyPr/>
          <a:lstStyle/>
          <a:p>
            <a:r>
              <a:rPr lang="en-US" dirty="0">
                <a:hlinkClick r:id="rId2"/>
              </a:rPr>
              <a:t>http://www.bbc.com/news/science-environment-16554357</a:t>
            </a:r>
            <a:endParaRPr lang="en-US" dirty="0"/>
          </a:p>
          <a:p>
            <a:r>
              <a:rPr lang="en-US" dirty="0"/>
              <a:t>HOLY CRAP! SPIDERGOAT!!!!</a:t>
            </a:r>
          </a:p>
          <a:p>
            <a:r>
              <a:rPr lang="en-US" dirty="0"/>
              <a:t>Utah State University managed to insert a gene into a goat that adds a protein that can be extracted to produce spider silk.</a:t>
            </a:r>
          </a:p>
          <a:p>
            <a:endParaRPr lang="en-US" dirty="0"/>
          </a:p>
        </p:txBody>
      </p:sp>
    </p:spTree>
    <p:extLst>
      <p:ext uri="{BB962C8B-B14F-4D97-AF65-F5344CB8AC3E}">
        <p14:creationId xmlns:p14="http://schemas.microsoft.com/office/powerpoint/2010/main" val="1459368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as a Discovery Science</a:t>
            </a:r>
            <a:endParaRPr lang="en-US" dirty="0"/>
          </a:p>
        </p:txBody>
      </p:sp>
      <p:sp>
        <p:nvSpPr>
          <p:cNvPr id="3" name="Content Placeholder 2"/>
          <p:cNvSpPr>
            <a:spLocks noGrp="1"/>
          </p:cNvSpPr>
          <p:nvPr>
            <p:ph idx="1"/>
          </p:nvPr>
        </p:nvSpPr>
        <p:spPr/>
        <p:txBody>
          <a:bodyPr/>
          <a:lstStyle/>
          <a:p>
            <a:r>
              <a:rPr lang="en-US" dirty="0" smtClean="0"/>
              <a:t>The great new frontier in biology lies on the small scale</a:t>
            </a:r>
          </a:p>
          <a:p>
            <a:r>
              <a:rPr lang="en-US" dirty="0" smtClean="0"/>
              <a:t>Bioinformatics is used to discover new genes, microorganisms, proteins, etc. by parsing through the gold mine of genetic data</a:t>
            </a:r>
            <a:endParaRPr lang="en-US" dirty="0"/>
          </a:p>
        </p:txBody>
      </p:sp>
    </p:spTree>
    <p:extLst>
      <p:ext uri="{BB962C8B-B14F-4D97-AF65-F5344CB8AC3E}">
        <p14:creationId xmlns:p14="http://schemas.microsoft.com/office/powerpoint/2010/main" val="1683578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Areas</a:t>
            </a:r>
            <a:endParaRPr lang="en-US" dirty="0"/>
          </a:p>
        </p:txBody>
      </p:sp>
      <p:sp>
        <p:nvSpPr>
          <p:cNvPr id="3" name="Content Placeholder 2"/>
          <p:cNvSpPr>
            <a:spLocks noGrp="1"/>
          </p:cNvSpPr>
          <p:nvPr>
            <p:ph idx="1"/>
          </p:nvPr>
        </p:nvSpPr>
        <p:spPr/>
        <p:txBody>
          <a:bodyPr>
            <a:normAutofit lnSpcReduction="10000"/>
          </a:bodyPr>
          <a:lstStyle/>
          <a:p>
            <a:r>
              <a:rPr lang="en-US" dirty="0" smtClean="0"/>
              <a:t>Sequencing</a:t>
            </a:r>
          </a:p>
          <a:p>
            <a:r>
              <a:rPr lang="en-US" dirty="0" smtClean="0"/>
              <a:t>Assembly</a:t>
            </a:r>
          </a:p>
          <a:p>
            <a:r>
              <a:rPr lang="en-US" dirty="0" smtClean="0"/>
              <a:t>Gene Finding</a:t>
            </a:r>
          </a:p>
          <a:p>
            <a:r>
              <a:rPr lang="en-US" dirty="0" smtClean="0"/>
              <a:t>Annotation</a:t>
            </a:r>
          </a:p>
          <a:p>
            <a:r>
              <a:rPr lang="en-US" dirty="0" smtClean="0"/>
              <a:t>Alignment</a:t>
            </a:r>
          </a:p>
          <a:p>
            <a:r>
              <a:rPr lang="en-US" dirty="0" smtClean="0"/>
              <a:t>Databases</a:t>
            </a:r>
          </a:p>
          <a:p>
            <a:r>
              <a:rPr lang="en-US" dirty="0" smtClean="0"/>
              <a:t>Protein Structure/Interaction Prediction</a:t>
            </a:r>
          </a:p>
          <a:p>
            <a:r>
              <a:rPr lang="en-US" dirty="0" err="1" smtClean="0"/>
              <a:t>Metagenomics</a:t>
            </a:r>
            <a:endParaRPr lang="en-US" dirty="0" smtClean="0"/>
          </a:p>
        </p:txBody>
      </p:sp>
    </p:spTree>
    <p:extLst>
      <p:ext uri="{BB962C8B-B14F-4D97-AF65-F5344CB8AC3E}">
        <p14:creationId xmlns:p14="http://schemas.microsoft.com/office/powerpoint/2010/main" val="86612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a:t>
            </a:r>
            <a:endParaRPr lang="en-US" dirty="0"/>
          </a:p>
        </p:txBody>
      </p:sp>
      <p:sp>
        <p:nvSpPr>
          <p:cNvPr id="3" name="Content Placeholder 2"/>
          <p:cNvSpPr>
            <a:spLocks noGrp="1"/>
          </p:cNvSpPr>
          <p:nvPr>
            <p:ph idx="1"/>
          </p:nvPr>
        </p:nvSpPr>
        <p:spPr/>
        <p:txBody>
          <a:bodyPr/>
          <a:lstStyle/>
          <a:p>
            <a:r>
              <a:rPr lang="en-US" dirty="0" smtClean="0"/>
              <a:t>In order to obtain genetic information, the DNA must be sequenced first.</a:t>
            </a:r>
          </a:p>
          <a:p>
            <a:r>
              <a:rPr lang="en-US" dirty="0" smtClean="0"/>
              <a:t>There are many methods of doing this, each with their own strengths and weaknesses.</a:t>
            </a:r>
          </a:p>
          <a:p>
            <a:r>
              <a:rPr lang="en-US" dirty="0" smtClean="0"/>
              <a:t>Most  don’t read the DNA continuously, but build it in fragments, which has to be assembled in to longer reads called </a:t>
            </a:r>
            <a:r>
              <a:rPr lang="en-US" dirty="0" err="1" smtClean="0"/>
              <a:t>contigs</a:t>
            </a:r>
            <a:r>
              <a:rPr lang="en-US" dirty="0" smtClean="0"/>
              <a:t>.</a:t>
            </a:r>
            <a:endParaRPr lang="en-US" dirty="0"/>
          </a:p>
        </p:txBody>
      </p:sp>
    </p:spTree>
    <p:extLst>
      <p:ext uri="{BB962C8B-B14F-4D97-AF65-F5344CB8AC3E}">
        <p14:creationId xmlns:p14="http://schemas.microsoft.com/office/powerpoint/2010/main" val="124745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Sanger Sequencing</a:t>
            </a:r>
            <a:endParaRPr lang="en-US" dirty="0"/>
          </a:p>
        </p:txBody>
      </p:sp>
      <p:sp>
        <p:nvSpPr>
          <p:cNvPr id="3" name="Content Placeholder 2"/>
          <p:cNvSpPr>
            <a:spLocks noGrp="1"/>
          </p:cNvSpPr>
          <p:nvPr>
            <p:ph idx="1"/>
          </p:nvPr>
        </p:nvSpPr>
        <p:spPr/>
        <p:txBody>
          <a:bodyPr>
            <a:normAutofit fontScale="92500"/>
          </a:bodyPr>
          <a:lstStyle/>
          <a:p>
            <a:r>
              <a:rPr lang="en-US" dirty="0" smtClean="0"/>
              <a:t>This was the first method of sequencing and was the standard for 25 years. Now supplanted by next gen sequencing, but is still used for small scale projects.</a:t>
            </a:r>
          </a:p>
          <a:p>
            <a:r>
              <a:rPr lang="en-US" dirty="0" smtClean="0"/>
              <a:t>Works by adding in a small amount of fluorescent or radioactively labeled nucleotides that cannot be bonded to again, producing fragments of varying length. These fragments then undergo gel electrophoresis to separate the fragments.</a:t>
            </a:r>
          </a:p>
        </p:txBody>
      </p:sp>
    </p:spTree>
    <p:extLst>
      <p:ext uri="{BB962C8B-B14F-4D97-AF65-F5344CB8AC3E}">
        <p14:creationId xmlns:p14="http://schemas.microsoft.com/office/powerpoint/2010/main" val="326286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8965" y="613666"/>
            <a:ext cx="3805035" cy="542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 y="813481"/>
            <a:ext cx="526062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6172200"/>
            <a:ext cx="5638800" cy="369332"/>
          </a:xfrm>
          <a:prstGeom prst="rect">
            <a:avLst/>
          </a:prstGeom>
          <a:noFill/>
        </p:spPr>
        <p:txBody>
          <a:bodyPr wrap="square" rtlCol="0">
            <a:spAutoFit/>
          </a:bodyPr>
          <a:lstStyle/>
          <a:p>
            <a:r>
              <a:rPr lang="en-US" dirty="0" err="1"/>
              <a:t>Source:http</a:t>
            </a:r>
            <a:r>
              <a:rPr lang="en-US" dirty="0"/>
              <a:t>://www.bio.davidson.edu/Bio111/seq.html</a:t>
            </a:r>
          </a:p>
        </p:txBody>
      </p:sp>
    </p:spTree>
    <p:extLst>
      <p:ext uri="{BB962C8B-B14F-4D97-AF65-F5344CB8AC3E}">
        <p14:creationId xmlns:p14="http://schemas.microsoft.com/office/powerpoint/2010/main" val="320273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 Sequencing and the 1000$ genome</a:t>
            </a:r>
            <a:endParaRPr lang="en-US" dirty="0"/>
          </a:p>
        </p:txBody>
      </p:sp>
      <p:sp>
        <p:nvSpPr>
          <p:cNvPr id="3" name="Content Placeholder 2"/>
          <p:cNvSpPr>
            <a:spLocks noGrp="1"/>
          </p:cNvSpPr>
          <p:nvPr>
            <p:ph idx="1"/>
          </p:nvPr>
        </p:nvSpPr>
        <p:spPr/>
        <p:txBody>
          <a:bodyPr>
            <a:normAutofit/>
          </a:bodyPr>
          <a:lstStyle/>
          <a:p>
            <a:r>
              <a:rPr lang="en-US" dirty="0" smtClean="0"/>
              <a:t>Right now, sequencing is still too expensive for entire genomes, so much of the work done now sequences smaller sections.</a:t>
            </a:r>
          </a:p>
          <a:p>
            <a:r>
              <a:rPr lang="en-US" dirty="0" smtClean="0"/>
              <a:t>The goal of the 1000$ genome is to make sequencing cheap and fast enough so that every person could feasibly have their genome sequenced.</a:t>
            </a:r>
          </a:p>
          <a:p>
            <a:pPr marL="0" indent="0">
              <a:buNone/>
            </a:pPr>
            <a:endParaRPr lang="en-US" dirty="0"/>
          </a:p>
        </p:txBody>
      </p:sp>
    </p:spTree>
    <p:extLst>
      <p:ext uri="{BB962C8B-B14F-4D97-AF65-F5344CB8AC3E}">
        <p14:creationId xmlns:p14="http://schemas.microsoft.com/office/powerpoint/2010/main" val="3440205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a:t>
            </a:r>
            <a:endParaRPr lang="en-US" dirty="0"/>
          </a:p>
        </p:txBody>
      </p:sp>
      <p:sp>
        <p:nvSpPr>
          <p:cNvPr id="3" name="Content Placeholder 2"/>
          <p:cNvSpPr>
            <a:spLocks noGrp="1"/>
          </p:cNvSpPr>
          <p:nvPr>
            <p:ph idx="1"/>
          </p:nvPr>
        </p:nvSpPr>
        <p:spPr/>
        <p:txBody>
          <a:bodyPr/>
          <a:lstStyle/>
          <a:p>
            <a:r>
              <a:rPr lang="en-US" dirty="0" smtClean="0"/>
              <a:t>Most sequencing technologies don’t produce one long read, so the fragments must be assembled.</a:t>
            </a:r>
          </a:p>
          <a:p>
            <a:r>
              <a:rPr lang="en-US" dirty="0" smtClean="0"/>
              <a:t>This process often requires powerful computers to do in a timely fashion.</a:t>
            </a:r>
            <a:endParaRPr lang="en-US" dirty="0"/>
          </a:p>
          <a:p>
            <a:r>
              <a:rPr lang="en-US" dirty="0" smtClean="0"/>
              <a:t>There are still a few problems with this, especially when the sequence has repeated regions.</a:t>
            </a:r>
          </a:p>
        </p:txBody>
      </p:sp>
    </p:spTree>
    <p:extLst>
      <p:ext uri="{BB962C8B-B14F-4D97-AF65-F5344CB8AC3E}">
        <p14:creationId xmlns:p14="http://schemas.microsoft.com/office/powerpoint/2010/main" val="1780757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62881"/>
            <a:ext cx="7010400" cy="450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6400800"/>
            <a:ext cx="5253939" cy="369332"/>
          </a:xfrm>
          <a:prstGeom prst="rect">
            <a:avLst/>
          </a:prstGeom>
          <a:noFill/>
        </p:spPr>
        <p:txBody>
          <a:bodyPr wrap="none" rtlCol="0">
            <a:spAutoFit/>
          </a:bodyPr>
          <a:lstStyle/>
          <a:p>
            <a:r>
              <a:rPr lang="en-US" dirty="0" smtClean="0"/>
              <a:t>Source: http</a:t>
            </a:r>
            <a:r>
              <a:rPr lang="en-US" dirty="0"/>
              <a:t>://gcat.davidson.edu/phast/debruijn.html</a:t>
            </a:r>
          </a:p>
        </p:txBody>
      </p:sp>
    </p:spTree>
    <p:extLst>
      <p:ext uri="{BB962C8B-B14F-4D97-AF65-F5344CB8AC3E}">
        <p14:creationId xmlns:p14="http://schemas.microsoft.com/office/powerpoint/2010/main" val="95734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Review</a:t>
            </a:r>
            <a:endParaRPr lang="en-US" dirty="0"/>
          </a:p>
        </p:txBody>
      </p:sp>
      <p:sp>
        <p:nvSpPr>
          <p:cNvPr id="3" name="Content Placeholder 2"/>
          <p:cNvSpPr>
            <a:spLocks noGrp="1"/>
          </p:cNvSpPr>
          <p:nvPr>
            <p:ph idx="1"/>
          </p:nvPr>
        </p:nvSpPr>
        <p:spPr/>
        <p:txBody>
          <a:bodyPr/>
          <a:lstStyle/>
          <a:p>
            <a:r>
              <a:rPr lang="en-US" dirty="0" smtClean="0"/>
              <a:t>Central Dogma</a:t>
            </a:r>
          </a:p>
          <a:p>
            <a:r>
              <a:rPr lang="en-US" dirty="0" smtClean="0"/>
              <a:t>Transcription</a:t>
            </a:r>
          </a:p>
          <a:p>
            <a:r>
              <a:rPr lang="en-US" dirty="0" smtClean="0"/>
              <a:t>Translation</a:t>
            </a:r>
            <a:endParaRPr lang="en-US" dirty="0"/>
          </a:p>
          <a:p>
            <a:r>
              <a:rPr lang="en-US" dirty="0" smtClean="0"/>
              <a:t>Operon</a:t>
            </a:r>
          </a:p>
          <a:p>
            <a:r>
              <a:rPr lang="en-US" dirty="0" smtClean="0"/>
              <a:t>Promoter</a:t>
            </a:r>
          </a:p>
          <a:p>
            <a:r>
              <a:rPr lang="en-US" dirty="0" smtClean="0"/>
              <a:t>Shine </a:t>
            </a:r>
            <a:r>
              <a:rPr lang="en-US" dirty="0" err="1" smtClean="0"/>
              <a:t>Delgarno</a:t>
            </a:r>
            <a:r>
              <a:rPr lang="en-US" dirty="0" smtClean="0"/>
              <a:t>/</a:t>
            </a:r>
            <a:r>
              <a:rPr lang="en-US" dirty="0" err="1" smtClean="0"/>
              <a:t>Kozak</a:t>
            </a:r>
            <a:r>
              <a:rPr lang="en-US" dirty="0" smtClean="0"/>
              <a:t> Consensus Sequence</a:t>
            </a:r>
          </a:p>
        </p:txBody>
      </p:sp>
    </p:spTree>
    <p:extLst>
      <p:ext uri="{BB962C8B-B14F-4D97-AF65-F5344CB8AC3E}">
        <p14:creationId xmlns:p14="http://schemas.microsoft.com/office/powerpoint/2010/main" val="101575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Finding</a:t>
            </a:r>
            <a:endParaRPr lang="en-US" dirty="0"/>
          </a:p>
        </p:txBody>
      </p:sp>
      <p:sp>
        <p:nvSpPr>
          <p:cNvPr id="3" name="Content Placeholder 2"/>
          <p:cNvSpPr>
            <a:spLocks noGrp="1"/>
          </p:cNvSpPr>
          <p:nvPr>
            <p:ph idx="1"/>
          </p:nvPr>
        </p:nvSpPr>
        <p:spPr/>
        <p:txBody>
          <a:bodyPr/>
          <a:lstStyle/>
          <a:p>
            <a:r>
              <a:rPr lang="en-US" dirty="0" smtClean="0"/>
              <a:t>Once the section of DNA has been sequenced, genes are found using pattern recognition.</a:t>
            </a:r>
          </a:p>
          <a:p>
            <a:r>
              <a:rPr lang="en-US" dirty="0" smtClean="0"/>
              <a:t>They look for a start codon downstream of a Shine-</a:t>
            </a:r>
            <a:r>
              <a:rPr lang="en-US" dirty="0" err="1" smtClean="0"/>
              <a:t>Delgarno</a:t>
            </a:r>
            <a:r>
              <a:rPr lang="en-US" dirty="0" smtClean="0"/>
              <a:t> (prokaryotes) or </a:t>
            </a:r>
            <a:r>
              <a:rPr lang="en-US" dirty="0" err="1" smtClean="0"/>
              <a:t>Kozak</a:t>
            </a:r>
            <a:r>
              <a:rPr lang="en-US" dirty="0" smtClean="0"/>
              <a:t> (eukaryotes) consensus sequence.</a:t>
            </a:r>
          </a:p>
          <a:p>
            <a:r>
              <a:rPr lang="en-US" dirty="0" smtClean="0"/>
              <a:t>Then looks for the potential stop codons as well as introns and exons (eukaryotes)</a:t>
            </a:r>
            <a:endParaRPr lang="en-US" dirty="0"/>
          </a:p>
        </p:txBody>
      </p:sp>
    </p:spTree>
    <p:extLst>
      <p:ext uri="{BB962C8B-B14F-4D97-AF65-F5344CB8AC3E}">
        <p14:creationId xmlns:p14="http://schemas.microsoft.com/office/powerpoint/2010/main" val="1597063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sp>
        <p:nvSpPr>
          <p:cNvPr id="3" name="Content Placeholder 2"/>
          <p:cNvSpPr>
            <a:spLocks noGrp="1"/>
          </p:cNvSpPr>
          <p:nvPr>
            <p:ph idx="1"/>
          </p:nvPr>
        </p:nvSpPr>
        <p:spPr/>
        <p:txBody>
          <a:bodyPr/>
          <a:lstStyle/>
          <a:p>
            <a:r>
              <a:rPr lang="en-US" dirty="0" smtClean="0"/>
              <a:t>Experimentally figuring out what a particular gene does is costly and at times difficult or impossible to do.</a:t>
            </a:r>
          </a:p>
          <a:p>
            <a:r>
              <a:rPr lang="en-US" dirty="0" smtClean="0"/>
              <a:t>Annotation is used to make an educated guess about what it does by comparing it to similar sequences, following the axiom of structure yielding function i.e. something with a similar sequence is likely to have a similar function</a:t>
            </a:r>
          </a:p>
          <a:p>
            <a:pPr marL="0" indent="0">
              <a:buNone/>
            </a:pPr>
            <a:endParaRPr lang="en-US" dirty="0" smtClean="0"/>
          </a:p>
        </p:txBody>
      </p:sp>
    </p:spTree>
    <p:extLst>
      <p:ext uri="{BB962C8B-B14F-4D97-AF65-F5344CB8AC3E}">
        <p14:creationId xmlns:p14="http://schemas.microsoft.com/office/powerpoint/2010/main" val="1712041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Structure Prediction</a:t>
            </a:r>
            <a:endParaRPr lang="en-US" dirty="0"/>
          </a:p>
        </p:txBody>
      </p:sp>
      <p:sp>
        <p:nvSpPr>
          <p:cNvPr id="3" name="Content Placeholder 2"/>
          <p:cNvSpPr>
            <a:spLocks noGrp="1"/>
          </p:cNvSpPr>
          <p:nvPr>
            <p:ph idx="1"/>
          </p:nvPr>
        </p:nvSpPr>
        <p:spPr/>
        <p:txBody>
          <a:bodyPr/>
          <a:lstStyle/>
          <a:p>
            <a:r>
              <a:rPr lang="en-US" dirty="0" smtClean="0"/>
              <a:t>Like with gene prediction, the prediction of a proteins structure is difficult and costly, so many algorithms have been developed to attempt to predict structure from a sequence.</a:t>
            </a:r>
          </a:p>
          <a:p>
            <a:r>
              <a:rPr lang="en-US" dirty="0" smtClean="0"/>
              <a:t>Pretty good at predicting secondary structure. Not as good at tertiary or quaternary.</a:t>
            </a:r>
          </a:p>
          <a:p>
            <a:r>
              <a:rPr lang="en-US" dirty="0" smtClean="0"/>
              <a:t>Also working on predicting protein interactions.</a:t>
            </a:r>
            <a:endParaRPr lang="en-US" dirty="0"/>
          </a:p>
        </p:txBody>
      </p:sp>
    </p:spTree>
    <p:extLst>
      <p:ext uri="{BB962C8B-B14F-4D97-AF65-F5344CB8AC3E}">
        <p14:creationId xmlns:p14="http://schemas.microsoft.com/office/powerpoint/2010/main" val="714902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t>
            </a:r>
            <a:endParaRPr lang="en-US" dirty="0"/>
          </a:p>
        </p:txBody>
      </p:sp>
      <p:sp>
        <p:nvSpPr>
          <p:cNvPr id="3" name="Content Placeholder 2"/>
          <p:cNvSpPr>
            <a:spLocks noGrp="1"/>
          </p:cNvSpPr>
          <p:nvPr>
            <p:ph idx="1"/>
          </p:nvPr>
        </p:nvSpPr>
        <p:spPr/>
        <p:txBody>
          <a:bodyPr>
            <a:normAutofit lnSpcReduction="10000"/>
          </a:bodyPr>
          <a:lstStyle/>
          <a:p>
            <a:r>
              <a:rPr lang="en-US" dirty="0" smtClean="0"/>
              <a:t>In order to search for, annotate, or find genes, they have to be aligned against others. This is where things like BLAST come in.</a:t>
            </a:r>
          </a:p>
          <a:p>
            <a:r>
              <a:rPr lang="en-US" dirty="0" smtClean="0"/>
              <a:t>BLAST, or </a:t>
            </a:r>
            <a:r>
              <a:rPr lang="en-US" dirty="0"/>
              <a:t>Basic Local Alignment Search </a:t>
            </a:r>
            <a:r>
              <a:rPr lang="en-US" dirty="0" smtClean="0"/>
              <a:t>Tool, uses an pairwise alignment algorithm to compare a sequence to other sequences one at a time in a particular database, whether that sequence be protein or gene. BLAST is the most commonly used one, but isn’t the best.</a:t>
            </a:r>
            <a:endParaRPr lang="en-US" dirty="0"/>
          </a:p>
        </p:txBody>
      </p:sp>
    </p:spTree>
    <p:extLst>
      <p:ext uri="{BB962C8B-B14F-4D97-AF65-F5344CB8AC3E}">
        <p14:creationId xmlns:p14="http://schemas.microsoft.com/office/powerpoint/2010/main" val="197560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Alignment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By aligning multiple sequences at once, phylogeny of organisms or proteins can be determined, as long as those sequences really are similar.</a:t>
            </a:r>
          </a:p>
          <a:p>
            <a:r>
              <a:rPr lang="en-US" dirty="0" smtClean="0"/>
              <a:t>16S multiple alignments is often what is used to determine prokaryotic phylogeny, where the definition of species is funky. 16S is used as it is highly conserved and is found in all prokaryotic organisms.</a:t>
            </a:r>
          </a:p>
          <a:p>
            <a:r>
              <a:rPr lang="en-US" dirty="0" smtClean="0"/>
              <a:t>Later we will do one with a eukaryotic phylogeny</a:t>
            </a:r>
            <a:endParaRPr lang="en-US" dirty="0"/>
          </a:p>
        </p:txBody>
      </p:sp>
    </p:spTree>
    <p:extLst>
      <p:ext uri="{BB962C8B-B14F-4D97-AF65-F5344CB8AC3E}">
        <p14:creationId xmlns:p14="http://schemas.microsoft.com/office/powerpoint/2010/main" val="135286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normAutofit lnSpcReduction="10000"/>
          </a:bodyPr>
          <a:lstStyle/>
          <a:p>
            <a:r>
              <a:rPr lang="en-US" dirty="0" smtClean="0"/>
              <a:t>Bioinformatics also seeks to compile huge collections of similar data in order to consolidate information in one place.</a:t>
            </a:r>
          </a:p>
          <a:p>
            <a:r>
              <a:rPr lang="en-US" dirty="0" smtClean="0"/>
              <a:t>It also has to be organized in such a way that is useful to other scientists.</a:t>
            </a:r>
          </a:p>
          <a:p>
            <a:r>
              <a:rPr lang="en-US" dirty="0" smtClean="0"/>
              <a:t>These databases include things like </a:t>
            </a:r>
            <a:r>
              <a:rPr lang="en-US" dirty="0" err="1" smtClean="0"/>
              <a:t>UniProt</a:t>
            </a:r>
            <a:r>
              <a:rPr lang="en-US" dirty="0" smtClean="0"/>
              <a:t>, SEED, KEGG, RCSB/PDB etc. All of those listed make great resources for creating your own activities</a:t>
            </a:r>
            <a:endParaRPr lang="en-US" dirty="0"/>
          </a:p>
        </p:txBody>
      </p:sp>
    </p:spTree>
    <p:extLst>
      <p:ext uri="{BB962C8B-B14F-4D97-AF65-F5344CB8AC3E}">
        <p14:creationId xmlns:p14="http://schemas.microsoft.com/office/powerpoint/2010/main" val="115226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Metagenomics</a:t>
            </a:r>
            <a:endParaRPr lang="en-US" dirty="0"/>
          </a:p>
        </p:txBody>
      </p:sp>
      <p:sp>
        <p:nvSpPr>
          <p:cNvPr id="3" name="Content Placeholder 2"/>
          <p:cNvSpPr>
            <a:spLocks noGrp="1"/>
          </p:cNvSpPr>
          <p:nvPr>
            <p:ph idx="1"/>
          </p:nvPr>
        </p:nvSpPr>
        <p:spPr/>
        <p:txBody>
          <a:bodyPr/>
          <a:lstStyle/>
          <a:p>
            <a:r>
              <a:rPr lang="en-US" dirty="0" smtClean="0"/>
              <a:t>Many bacteria can’t be cultured, so much of the picture of the </a:t>
            </a:r>
            <a:r>
              <a:rPr lang="en-US" dirty="0" err="1" smtClean="0"/>
              <a:t>microbiome</a:t>
            </a:r>
            <a:r>
              <a:rPr lang="en-US" dirty="0" smtClean="0"/>
              <a:t> is hazy.</a:t>
            </a:r>
          </a:p>
          <a:p>
            <a:r>
              <a:rPr lang="en-US" dirty="0" err="1" smtClean="0"/>
              <a:t>Metagenomics</a:t>
            </a:r>
            <a:r>
              <a:rPr lang="en-US" dirty="0" smtClean="0"/>
              <a:t> is the shotgun or grenade approach</a:t>
            </a:r>
          </a:p>
          <a:p>
            <a:r>
              <a:rPr lang="en-US" dirty="0" smtClean="0"/>
              <a:t>Sequence everything below a certain size cell.</a:t>
            </a:r>
          </a:p>
          <a:p>
            <a:r>
              <a:rPr lang="en-US" dirty="0" smtClean="0"/>
              <a:t>Gives insight into the genetics of </a:t>
            </a:r>
            <a:r>
              <a:rPr lang="en-US" dirty="0" err="1" smtClean="0"/>
              <a:t>unculturable</a:t>
            </a:r>
            <a:r>
              <a:rPr lang="en-US" dirty="0" smtClean="0"/>
              <a:t> organisms</a:t>
            </a:r>
            <a:endParaRPr lang="en-US" dirty="0"/>
          </a:p>
        </p:txBody>
      </p:sp>
    </p:spTree>
    <p:extLst>
      <p:ext uri="{BB962C8B-B14F-4D97-AF65-F5344CB8AC3E}">
        <p14:creationId xmlns:p14="http://schemas.microsoft.com/office/powerpoint/2010/main" val="3212840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 on the SM</a:t>
            </a:r>
            <a:r>
              <a:rPr lang="en-US" baseline="30000" dirty="0" smtClean="0"/>
              <a:t>2</a:t>
            </a:r>
            <a:r>
              <a:rPr lang="en-US" baseline="30000" dirty="0"/>
              <a:t> </a:t>
            </a:r>
            <a:r>
              <a:rPr lang="en-US" dirty="0" smtClean="0"/>
              <a:t>website and locate the instructions for the activity</a:t>
            </a:r>
          </a:p>
          <a:p>
            <a:r>
              <a:rPr lang="en-US" dirty="0" smtClean="0"/>
              <a:t>There are 6 different prokaryotic operons, each containing multiple gene sequences.</a:t>
            </a:r>
          </a:p>
          <a:p>
            <a:r>
              <a:rPr lang="en-US" dirty="0" smtClean="0"/>
              <a:t>Organize yourselves into 6 groups and try to figure out the probable function of each gene and what organism it comes from.</a:t>
            </a:r>
          </a:p>
          <a:p>
            <a:r>
              <a:rPr lang="en-US" dirty="0" smtClean="0"/>
              <a:t>Then search NCBI for papers on one of the genes functions. Discuss with the group and the class what you learned.</a:t>
            </a:r>
            <a:endParaRPr lang="en-US" dirty="0"/>
          </a:p>
        </p:txBody>
      </p:sp>
    </p:spTree>
    <p:extLst>
      <p:ext uri="{BB962C8B-B14F-4D97-AF65-F5344CB8AC3E}">
        <p14:creationId xmlns:p14="http://schemas.microsoft.com/office/powerpoint/2010/main" val="3007885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NCBI ORF Finder</a:t>
            </a:r>
            <a:endParaRPr lang="en-US" dirty="0"/>
          </a:p>
        </p:txBody>
      </p:sp>
      <p:sp>
        <p:nvSpPr>
          <p:cNvPr id="3" name="Content Placeholder 2"/>
          <p:cNvSpPr>
            <a:spLocks noGrp="1"/>
          </p:cNvSpPr>
          <p:nvPr>
            <p:ph idx="1"/>
          </p:nvPr>
        </p:nvSpPr>
        <p:spPr/>
        <p:txBody>
          <a:bodyPr/>
          <a:lstStyle/>
          <a:p>
            <a:r>
              <a:rPr lang="en-US" dirty="0" smtClean="0"/>
              <a:t>This looks for potential genes in a particular DNA sequence</a:t>
            </a:r>
          </a:p>
          <a:p>
            <a:r>
              <a:rPr lang="en-US" dirty="0" smtClean="0"/>
              <a:t>Does this by looking for Shine-</a:t>
            </a:r>
            <a:r>
              <a:rPr lang="en-US" dirty="0" err="1" smtClean="0"/>
              <a:t>Delgarno</a:t>
            </a:r>
            <a:r>
              <a:rPr lang="en-US" dirty="0" smtClean="0"/>
              <a:t> Sequences upstream of a start codon, then continues until it hits a stop codon</a:t>
            </a:r>
          </a:p>
          <a:p>
            <a:r>
              <a:rPr lang="en-US" dirty="0" smtClean="0"/>
              <a:t>Searches in 6 “frames” as codons are triplets and for “backwards sequences”. All are possible sites for translation.</a:t>
            </a:r>
            <a:endParaRPr lang="en-US" dirty="0"/>
          </a:p>
        </p:txBody>
      </p:sp>
    </p:spTree>
    <p:extLst>
      <p:ext uri="{BB962C8B-B14F-4D97-AF65-F5344CB8AC3E}">
        <p14:creationId xmlns:p14="http://schemas.microsoft.com/office/powerpoint/2010/main" val="825517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BLAST scores mean?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 Value: The probability of finding an equal or better match by chance. </a:t>
            </a:r>
          </a:p>
          <a:p>
            <a:r>
              <a:rPr lang="en-US" dirty="0" smtClean="0"/>
              <a:t>Query Cover: % of the query sequence length that is included in the aligned segment with that result.</a:t>
            </a:r>
          </a:p>
          <a:p>
            <a:r>
              <a:rPr lang="en-US" dirty="0" smtClean="0"/>
              <a:t>Identity: percent similarity</a:t>
            </a:r>
          </a:p>
          <a:p>
            <a:r>
              <a:rPr lang="en-US" dirty="0" smtClean="0"/>
              <a:t>Total score: Sum of the alignment scores from all segments from the same database that match the query sequence. This will only differ from the mx score if several parts of the database sequence match different parts of the query sequence.</a:t>
            </a:r>
          </a:p>
          <a:p>
            <a:r>
              <a:rPr lang="en-US" dirty="0" smtClean="0"/>
              <a:t>Blast Page</a:t>
            </a:r>
          </a:p>
          <a:p>
            <a:endParaRPr lang="en-US" dirty="0" smtClean="0"/>
          </a:p>
        </p:txBody>
      </p:sp>
    </p:spTree>
    <p:extLst>
      <p:ext uri="{BB962C8B-B14F-4D97-AF65-F5344CB8AC3E}">
        <p14:creationId xmlns:p14="http://schemas.microsoft.com/office/powerpoint/2010/main" val="1719983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05000" y="274638"/>
            <a:ext cx="4791587" cy="5861739"/>
          </a:xfrm>
          <a:prstGeom prst="rect">
            <a:avLst/>
          </a:prstGeom>
        </p:spPr>
      </p:pic>
      <p:sp>
        <p:nvSpPr>
          <p:cNvPr id="5" name="TextBox 4"/>
          <p:cNvSpPr txBox="1"/>
          <p:nvPr/>
        </p:nvSpPr>
        <p:spPr>
          <a:xfrm>
            <a:off x="2362200" y="6248400"/>
            <a:ext cx="5410200" cy="369332"/>
          </a:xfrm>
          <a:prstGeom prst="rect">
            <a:avLst/>
          </a:prstGeom>
          <a:noFill/>
        </p:spPr>
        <p:txBody>
          <a:bodyPr wrap="square" rtlCol="0">
            <a:spAutoFit/>
          </a:bodyPr>
          <a:lstStyle/>
          <a:p>
            <a:r>
              <a:rPr lang="en-US" dirty="0" smtClean="0"/>
              <a:t>Source: Daniel </a:t>
            </a:r>
            <a:r>
              <a:rPr lang="en-US" dirty="0" err="1" smtClean="0"/>
              <a:t>Horspool</a:t>
            </a:r>
            <a:r>
              <a:rPr lang="en-US" dirty="0" smtClean="0"/>
              <a:t>, Wikipedia editor </a:t>
            </a:r>
            <a:endParaRPr lang="en-US" dirty="0"/>
          </a:p>
        </p:txBody>
      </p:sp>
    </p:spTree>
    <p:extLst>
      <p:ext uri="{BB962C8B-B14F-4D97-AF65-F5344CB8AC3E}">
        <p14:creationId xmlns:p14="http://schemas.microsoft.com/office/powerpoint/2010/main" val="3587581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faster sequencing and increased genetic and proteomic research, bioinformatics becomes more and more important.</a:t>
            </a:r>
          </a:p>
          <a:p>
            <a:r>
              <a:rPr lang="en-US" dirty="0" smtClean="0"/>
              <a:t>Right now we are literally producing too much data to go through.</a:t>
            </a:r>
          </a:p>
          <a:p>
            <a:r>
              <a:rPr lang="en-US" dirty="0" smtClean="0"/>
              <a:t>Bioinformatics provides computational methods to utilize these massive datasets for practical use in medicine and science.</a:t>
            </a:r>
          </a:p>
          <a:p>
            <a:r>
              <a:rPr lang="en-US" dirty="0" smtClean="0"/>
              <a:t>This is the direction that all genetic and proteomic research is going and will eventually become standard practice to teach when teaching genetics.</a:t>
            </a:r>
          </a:p>
          <a:p>
            <a:r>
              <a:rPr lang="en-US" dirty="0" smtClean="0"/>
              <a:t>For now, this makes a great addition for teaching genetics by getting the students working with sequences. Activities can be designed around Central Dogma to teach how genetic information flows in living systems and how scientists today gather and use that information.</a:t>
            </a:r>
          </a:p>
        </p:txBody>
      </p:sp>
    </p:spTree>
    <p:extLst>
      <p:ext uri="{BB962C8B-B14F-4D97-AF65-F5344CB8AC3E}">
        <p14:creationId xmlns:p14="http://schemas.microsoft.com/office/powerpoint/2010/main" val="3714719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heck is bioinformatics?</a:t>
            </a:r>
            <a:endParaRPr lang="en-US" dirty="0"/>
          </a:p>
        </p:txBody>
      </p:sp>
      <p:sp>
        <p:nvSpPr>
          <p:cNvPr id="3" name="Content Placeholder 2"/>
          <p:cNvSpPr>
            <a:spLocks noGrp="1"/>
          </p:cNvSpPr>
          <p:nvPr>
            <p:ph idx="1"/>
          </p:nvPr>
        </p:nvSpPr>
        <p:spPr/>
        <p:txBody>
          <a:bodyPr/>
          <a:lstStyle/>
          <a:p>
            <a:r>
              <a:rPr lang="en-US" dirty="0" smtClean="0"/>
              <a:t>Interdisciplinary field combining statistics and computer science to understand biology.</a:t>
            </a:r>
          </a:p>
          <a:p>
            <a:r>
              <a:rPr lang="en-US" dirty="0" smtClean="0"/>
              <a:t>Came about with the huge increase in biological data with the sequencing of proteins and genomes.</a:t>
            </a:r>
          </a:p>
          <a:p>
            <a:r>
              <a:rPr lang="en-US" dirty="0" smtClean="0"/>
              <a:t>Essentially, we generate too much data for humans to parse through and interpret, so computers are used.</a:t>
            </a:r>
          </a:p>
          <a:p>
            <a:endParaRPr lang="en-US" dirty="0" smtClean="0"/>
          </a:p>
        </p:txBody>
      </p:sp>
    </p:spTree>
    <p:extLst>
      <p:ext uri="{BB962C8B-B14F-4D97-AF65-F5344CB8AC3E}">
        <p14:creationId xmlns:p14="http://schemas.microsoft.com/office/powerpoint/2010/main" val="43840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a:t>
            </a:r>
            <a:r>
              <a:rPr lang="en-US" dirty="0" err="1" smtClean="0"/>
              <a:t>omics</a:t>
            </a:r>
            <a:endParaRPr lang="en-US" dirty="0"/>
          </a:p>
        </p:txBody>
      </p:sp>
      <p:sp>
        <p:nvSpPr>
          <p:cNvPr id="3" name="Content Placeholder 2"/>
          <p:cNvSpPr>
            <a:spLocks noGrp="1"/>
          </p:cNvSpPr>
          <p:nvPr>
            <p:ph idx="1"/>
          </p:nvPr>
        </p:nvSpPr>
        <p:spPr/>
        <p:txBody>
          <a:bodyPr>
            <a:normAutofit fontScale="92500"/>
          </a:bodyPr>
          <a:lstStyle/>
          <a:p>
            <a:r>
              <a:rPr lang="en-US" dirty="0" smtClean="0"/>
              <a:t>Bioinformatics is primarily used to study the “</a:t>
            </a:r>
            <a:r>
              <a:rPr lang="en-US" dirty="0" err="1" smtClean="0"/>
              <a:t>omics</a:t>
            </a:r>
            <a:r>
              <a:rPr lang="en-US" dirty="0" smtClean="0"/>
              <a:t>”</a:t>
            </a:r>
          </a:p>
          <a:p>
            <a:pPr lvl="1"/>
            <a:r>
              <a:rPr lang="en-US" dirty="0" smtClean="0"/>
              <a:t>Genomics:  Study of gene sequences, functions, and dynamics. Genome: All DNA in a organism</a:t>
            </a:r>
          </a:p>
          <a:p>
            <a:pPr lvl="1"/>
            <a:r>
              <a:rPr lang="en-US" dirty="0" smtClean="0"/>
              <a:t>Proteomics: Study of protein sequences, structures, and functions. Proteome: All Proteins in a organism</a:t>
            </a:r>
          </a:p>
          <a:p>
            <a:pPr lvl="1"/>
            <a:r>
              <a:rPr lang="en-US" dirty="0" err="1" smtClean="0"/>
              <a:t>Transcriptomics</a:t>
            </a:r>
            <a:r>
              <a:rPr lang="en-US" dirty="0" smtClean="0"/>
              <a:t>: Study of RNA. </a:t>
            </a:r>
            <a:r>
              <a:rPr lang="en-US" dirty="0" err="1" smtClean="0"/>
              <a:t>Transcriptome</a:t>
            </a:r>
            <a:r>
              <a:rPr lang="en-US" dirty="0" smtClean="0"/>
              <a:t>: All RNA, including mRNA, </a:t>
            </a:r>
            <a:r>
              <a:rPr lang="en-US" dirty="0" err="1" smtClean="0"/>
              <a:t>tRNA</a:t>
            </a:r>
            <a:r>
              <a:rPr lang="en-US" dirty="0" smtClean="0"/>
              <a:t>, and </a:t>
            </a:r>
            <a:r>
              <a:rPr lang="en-US" dirty="0" err="1" smtClean="0"/>
              <a:t>rRNA</a:t>
            </a:r>
            <a:r>
              <a:rPr lang="en-US" dirty="0" smtClean="0"/>
              <a:t> in a organism</a:t>
            </a:r>
          </a:p>
          <a:p>
            <a:pPr lvl="1"/>
            <a:r>
              <a:rPr lang="en-US" dirty="0" smtClean="0"/>
              <a:t>Metabolomics: Study of metabolites and biological processes. </a:t>
            </a:r>
            <a:r>
              <a:rPr lang="en-US" dirty="0" err="1" smtClean="0"/>
              <a:t>Metabolome</a:t>
            </a:r>
            <a:r>
              <a:rPr lang="en-US" dirty="0" smtClean="0"/>
              <a:t>: All metabolites in a organism</a:t>
            </a:r>
          </a:p>
          <a:p>
            <a:pPr marL="457200" lvl="1" indent="0">
              <a:buNone/>
            </a:pPr>
            <a:endParaRPr lang="en-US" dirty="0"/>
          </a:p>
        </p:txBody>
      </p:sp>
    </p:spTree>
    <p:extLst>
      <p:ext uri="{BB962C8B-B14F-4D97-AF65-F5344CB8AC3E}">
        <p14:creationId xmlns:p14="http://schemas.microsoft.com/office/powerpoint/2010/main" val="22987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Why is this important in everyday life?</a:t>
            </a:r>
            <a:endParaRPr lang="en-US" dirty="0"/>
          </a:p>
        </p:txBody>
      </p:sp>
      <p:sp>
        <p:nvSpPr>
          <p:cNvPr id="5" name="Content Placeholder 4"/>
          <p:cNvSpPr>
            <a:spLocks noGrp="1"/>
          </p:cNvSpPr>
          <p:nvPr>
            <p:ph idx="1"/>
          </p:nvPr>
        </p:nvSpPr>
        <p:spPr/>
        <p:txBody>
          <a:bodyPr>
            <a:normAutofit lnSpcReduction="10000"/>
          </a:bodyPr>
          <a:lstStyle/>
          <a:p>
            <a:r>
              <a:rPr lang="en-US" dirty="0" smtClean="0"/>
              <a:t>This kind of –</a:t>
            </a:r>
            <a:r>
              <a:rPr lang="en-US" dirty="0" err="1" smtClean="0"/>
              <a:t>omic</a:t>
            </a:r>
            <a:r>
              <a:rPr lang="en-US" dirty="0" smtClean="0"/>
              <a:t> research has far reaching implications for medicine and science. </a:t>
            </a:r>
          </a:p>
          <a:p>
            <a:r>
              <a:rPr lang="en-US" dirty="0" smtClean="0"/>
              <a:t>Targeted cancer therapies, personalized medicine, rapid infection identification, genetic manipulation, etc. are already in use, though it is early.</a:t>
            </a:r>
          </a:p>
          <a:p>
            <a:r>
              <a:rPr lang="en-US" dirty="0" smtClean="0"/>
              <a:t>In the future, who knows what we can find in the depths of the genome of humans and other organisms.</a:t>
            </a:r>
            <a:endParaRPr lang="en-US" dirty="0"/>
          </a:p>
        </p:txBody>
      </p:sp>
    </p:spTree>
    <p:extLst>
      <p:ext uri="{BB962C8B-B14F-4D97-AF65-F5344CB8AC3E}">
        <p14:creationId xmlns:p14="http://schemas.microsoft.com/office/powerpoint/2010/main" val="146685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www.nytimes.com/2014/06/05/health/in-first-quick-dna-test-diagnoses-a-boys-illness.html?hpw&amp;rref=us</a:t>
            </a:r>
            <a:endParaRPr lang="en-US" dirty="0" smtClean="0"/>
          </a:p>
          <a:p>
            <a:r>
              <a:rPr lang="en-US" dirty="0" smtClean="0"/>
              <a:t>14 year old male was infected by a bacteria they couldn’t culture. Sequencing and analysis has become fast enough for them to sequence the bacteria’s DNA to identify both the organism and the treatment – Penicillin.</a:t>
            </a:r>
            <a:endParaRPr lang="en-US" dirty="0"/>
          </a:p>
        </p:txBody>
      </p:sp>
    </p:spTree>
    <p:extLst>
      <p:ext uri="{BB962C8B-B14F-4D97-AF65-F5344CB8AC3E}">
        <p14:creationId xmlns:p14="http://schemas.microsoft.com/office/powerpoint/2010/main" val="296836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normAutofit fontScale="92500"/>
          </a:bodyPr>
          <a:lstStyle/>
          <a:p>
            <a:r>
              <a:rPr lang="en-US" dirty="0">
                <a:hlinkClick r:id="rId2"/>
              </a:rPr>
              <a:t>http://www.cbsnews.com/news/genetic-sequencing-could-change-cancer-treatment-forever/</a:t>
            </a:r>
            <a:endParaRPr lang="en-US" dirty="0"/>
          </a:p>
          <a:p>
            <a:r>
              <a:rPr lang="en-US" dirty="0">
                <a:hlinkClick r:id="rId3"/>
              </a:rPr>
              <a:t>http://www.scientificamerican.com/article/wolchok-video-who-knew-cancer-has-an-off-switch-video</a:t>
            </a:r>
            <a:r>
              <a:rPr lang="en-US" dirty="0" smtClean="0">
                <a:hlinkClick r:id="rId3"/>
              </a:rPr>
              <a:t>/</a:t>
            </a:r>
            <a:endParaRPr lang="en-US" dirty="0" smtClean="0"/>
          </a:p>
          <a:p>
            <a:r>
              <a:rPr lang="en-US" dirty="0" smtClean="0"/>
              <a:t>New cancer treatments sequence the cancer DNA to find out what went wrong or potential for “on/off switches” for specific, targeted therapies. </a:t>
            </a:r>
            <a:endParaRPr lang="en-US" dirty="0"/>
          </a:p>
          <a:p>
            <a:endParaRPr lang="en-US" dirty="0"/>
          </a:p>
        </p:txBody>
      </p:sp>
    </p:spTree>
    <p:extLst>
      <p:ext uri="{BB962C8B-B14F-4D97-AF65-F5344CB8AC3E}">
        <p14:creationId xmlns:p14="http://schemas.microsoft.com/office/powerpoint/2010/main" val="3803054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lstStyle/>
          <a:p>
            <a:r>
              <a:rPr lang="en-US" dirty="0" err="1" smtClean="0"/>
              <a:t>Microbiome</a:t>
            </a:r>
            <a:endParaRPr lang="en-US" dirty="0"/>
          </a:p>
        </p:txBody>
      </p:sp>
      <p:sp>
        <p:nvSpPr>
          <p:cNvPr id="3" name="Content Placeholder 2"/>
          <p:cNvSpPr>
            <a:spLocks noGrp="1"/>
          </p:cNvSpPr>
          <p:nvPr>
            <p:ph idx="1"/>
          </p:nvPr>
        </p:nvSpPr>
        <p:spPr>
          <a:xfrm>
            <a:off x="304800" y="1600200"/>
            <a:ext cx="4800600" cy="4876800"/>
          </a:xfrm>
        </p:spPr>
        <p:txBody>
          <a:bodyPr>
            <a:normAutofit fontScale="70000" lnSpcReduction="20000"/>
          </a:bodyPr>
          <a:lstStyle/>
          <a:p>
            <a:r>
              <a:rPr lang="en-US" dirty="0" smtClean="0"/>
              <a:t>Many bacteria cannot be cultured. </a:t>
            </a:r>
          </a:p>
          <a:p>
            <a:r>
              <a:rPr lang="en-US" dirty="0" smtClean="0"/>
              <a:t>Bioinformatics and </a:t>
            </a:r>
            <a:r>
              <a:rPr lang="en-US" dirty="0" err="1" smtClean="0"/>
              <a:t>metagenomic</a:t>
            </a:r>
            <a:r>
              <a:rPr lang="en-US" dirty="0" smtClean="0"/>
              <a:t> sequencing allows for insight into such systems as the gut, mouth, and skin </a:t>
            </a:r>
            <a:r>
              <a:rPr lang="en-US" dirty="0" err="1" smtClean="0"/>
              <a:t>microbiome</a:t>
            </a:r>
            <a:r>
              <a:rPr lang="en-US" dirty="0" smtClean="0"/>
              <a:t>.</a:t>
            </a:r>
          </a:p>
          <a:p>
            <a:r>
              <a:rPr lang="en-US" dirty="0" smtClean="0"/>
              <a:t>Implications for treatment for diabetes, skin conditions, dentistry, gastrointestinal disorders etc.</a:t>
            </a:r>
          </a:p>
          <a:p>
            <a:r>
              <a:rPr lang="en-US" dirty="0"/>
              <a:t>http://www.genengnews.com/insight-and-intelligence/the-impact-of-human-microbiome-variations-on-systems-pharmacology-and-personalized-therapeutics/77900153/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962" y="958645"/>
            <a:ext cx="4237037"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151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1472</Words>
  <Application>Microsoft Office PowerPoint</Application>
  <PresentationFormat>On-screen Show (4:3)</PresentationFormat>
  <Paragraphs>118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Bioinformatics</vt:lpstr>
      <vt:lpstr>Genetics Review</vt:lpstr>
      <vt:lpstr>PowerPoint Presentation</vt:lpstr>
      <vt:lpstr>What the heck is bioinformatics?</vt:lpstr>
      <vt:lpstr>Know your -omics</vt:lpstr>
      <vt:lpstr>Why is this important in everyday life?</vt:lpstr>
      <vt:lpstr>Infection</vt:lpstr>
      <vt:lpstr>Cancer</vt:lpstr>
      <vt:lpstr>Microbiome</vt:lpstr>
      <vt:lpstr>PowerPoint Presentation</vt:lpstr>
      <vt:lpstr>SPIDERGOAT!!!</vt:lpstr>
      <vt:lpstr>Genetics as a Discovery Science</vt:lpstr>
      <vt:lpstr>Important Areas</vt:lpstr>
      <vt:lpstr>Sequencing</vt:lpstr>
      <vt:lpstr>Sanger Sequencing</vt:lpstr>
      <vt:lpstr>PowerPoint Presentation</vt:lpstr>
      <vt:lpstr>Next Gen Sequencing and the 1000$ genome</vt:lpstr>
      <vt:lpstr>Assembly</vt:lpstr>
      <vt:lpstr>PowerPoint Presentation</vt:lpstr>
      <vt:lpstr>Gene Finding</vt:lpstr>
      <vt:lpstr>Annotation</vt:lpstr>
      <vt:lpstr>Protein Structure Prediction</vt:lpstr>
      <vt:lpstr>Alignment </vt:lpstr>
      <vt:lpstr>Multiple Alignment</vt:lpstr>
      <vt:lpstr>Databases</vt:lpstr>
      <vt:lpstr>Metagenomics</vt:lpstr>
      <vt:lpstr>Activity</vt:lpstr>
      <vt:lpstr>NCBI ORF Finder</vt:lpstr>
      <vt:lpstr>What do the BLAST scores mean?</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dc:title>
  <dc:creator>Com-Panion</dc:creator>
  <cp:lastModifiedBy>Com-Panion</cp:lastModifiedBy>
  <cp:revision>46</cp:revision>
  <dcterms:created xsi:type="dcterms:W3CDTF">2014-06-03T13:54:35Z</dcterms:created>
  <dcterms:modified xsi:type="dcterms:W3CDTF">2014-06-15T23:55:56Z</dcterms:modified>
</cp:coreProperties>
</file>